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72"/>
  </p:notesMasterIdLst>
  <p:handoutMasterIdLst>
    <p:handoutMasterId r:id="rId73"/>
  </p:handoutMasterIdLst>
  <p:sldIdLst>
    <p:sldId id="256" r:id="rId3"/>
    <p:sldId id="259" r:id="rId4"/>
    <p:sldId id="360" r:id="rId5"/>
    <p:sldId id="279" r:id="rId6"/>
    <p:sldId id="280" r:id="rId7"/>
    <p:sldId id="361" r:id="rId8"/>
    <p:sldId id="281" r:id="rId9"/>
    <p:sldId id="514" r:id="rId10"/>
    <p:sldId id="295" r:id="rId11"/>
    <p:sldId id="296" r:id="rId12"/>
    <p:sldId id="297" r:id="rId13"/>
    <p:sldId id="301" r:id="rId14"/>
    <p:sldId id="302" r:id="rId15"/>
    <p:sldId id="303" r:id="rId16"/>
    <p:sldId id="304" r:id="rId17"/>
    <p:sldId id="305" r:id="rId18"/>
    <p:sldId id="307" r:id="rId19"/>
    <p:sldId id="308" r:id="rId20"/>
    <p:sldId id="310" r:id="rId21"/>
    <p:sldId id="311" r:id="rId22"/>
    <p:sldId id="315" r:id="rId23"/>
    <p:sldId id="316" r:id="rId24"/>
    <p:sldId id="1391" r:id="rId25"/>
    <p:sldId id="1392" r:id="rId26"/>
    <p:sldId id="317" r:id="rId27"/>
    <p:sldId id="318" r:id="rId28"/>
    <p:sldId id="319" r:id="rId29"/>
    <p:sldId id="321" r:id="rId30"/>
    <p:sldId id="322" r:id="rId31"/>
    <p:sldId id="323" r:id="rId32"/>
    <p:sldId id="324" r:id="rId33"/>
    <p:sldId id="325" r:id="rId34"/>
    <p:sldId id="327" r:id="rId35"/>
    <p:sldId id="513" r:id="rId36"/>
    <p:sldId id="328" r:id="rId37"/>
    <p:sldId id="329" r:id="rId38"/>
    <p:sldId id="330" r:id="rId39"/>
    <p:sldId id="331" r:id="rId40"/>
    <p:sldId id="332" r:id="rId41"/>
    <p:sldId id="1426" r:id="rId42"/>
    <p:sldId id="1338" r:id="rId43"/>
    <p:sldId id="1382" r:id="rId44"/>
    <p:sldId id="1383" r:id="rId45"/>
    <p:sldId id="1364" r:id="rId46"/>
    <p:sldId id="1366" r:id="rId47"/>
    <p:sldId id="336" r:id="rId48"/>
    <p:sldId id="337" r:id="rId49"/>
    <p:sldId id="340" r:id="rId50"/>
    <p:sldId id="1371" r:id="rId51"/>
    <p:sldId id="1373" r:id="rId52"/>
    <p:sldId id="341" r:id="rId53"/>
    <p:sldId id="342" r:id="rId54"/>
    <p:sldId id="343" r:id="rId55"/>
    <p:sldId id="1378" r:id="rId56"/>
    <p:sldId id="1376" r:id="rId57"/>
    <p:sldId id="1377" r:id="rId58"/>
    <p:sldId id="346" r:id="rId59"/>
    <p:sldId id="363" r:id="rId60"/>
    <p:sldId id="364" r:id="rId61"/>
    <p:sldId id="365" r:id="rId62"/>
    <p:sldId id="347" r:id="rId63"/>
    <p:sldId id="348" r:id="rId64"/>
    <p:sldId id="351" r:id="rId65"/>
    <p:sldId id="352" r:id="rId66"/>
    <p:sldId id="366" r:id="rId67"/>
    <p:sldId id="349" r:id="rId68"/>
    <p:sldId id="350" r:id="rId69"/>
    <p:sldId id="358" r:id="rId70"/>
    <p:sldId id="276" r:id="rId71"/>
  </p:sldIdLst>
  <p:sldSz cx="9144000" cy="6858000" type="screen4x3"/>
  <p:notesSz cx="6858000" cy="9144000"/>
  <p:defaultTextStyle>
    <a:defPPr>
      <a:defRPr lang="en-US"/>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0000CC"/>
    <a:srgbClr val="FFFFFF"/>
    <a:srgbClr val="2B166E"/>
    <a:srgbClr val="692A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60" autoAdjust="0"/>
  </p:normalViewPr>
  <p:slideViewPr>
    <p:cSldViewPr>
      <p:cViewPr varScale="1">
        <p:scale>
          <a:sx n="63" d="100"/>
          <a:sy n="63" d="100"/>
        </p:scale>
        <p:origin x="1380" y="60"/>
      </p:cViewPr>
      <p:guideLst>
        <p:guide orient="horz" pos="2160"/>
        <p:guide pos="2880"/>
      </p:guideLst>
    </p:cSldViewPr>
  </p:slideViewPr>
  <p:notesTextViewPr>
    <p:cViewPr>
      <p:scale>
        <a:sx n="1" d="1"/>
        <a:sy n="1" d="1"/>
      </p:scale>
      <p:origin x="0" y="0"/>
    </p:cViewPr>
  </p:notesTextViewPr>
  <p:notesViewPr>
    <p:cSldViewPr>
      <p:cViewPr>
        <p:scale>
          <a:sx n="150" d="100"/>
          <a:sy n="150" d="100"/>
        </p:scale>
        <p:origin x="-216" y="120"/>
      </p:cViewPr>
      <p:guideLst/>
    </p:cSldViewPr>
  </p:notes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77A3031-6AC4-448F-B629-F0099B83BB7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E31610B-4090-4EE1-A9AA-CEA043363F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0DE44F-DF0C-4CA2-B806-A79C22EBEA84}" type="datetimeFigureOut">
              <a:rPr lang="zh-CN" altLang="en-US" smtClean="0"/>
              <a:t>2024/10/21</a:t>
            </a:fld>
            <a:endParaRPr lang="zh-CN" altLang="en-US"/>
          </a:p>
        </p:txBody>
      </p:sp>
      <p:sp>
        <p:nvSpPr>
          <p:cNvPr id="4" name="页脚占位符 3">
            <a:extLst>
              <a:ext uri="{FF2B5EF4-FFF2-40B4-BE49-F238E27FC236}">
                <a16:creationId xmlns:a16="http://schemas.microsoft.com/office/drawing/2014/main" id="{999BE376-48A0-4F6F-A51A-D26664B5D5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3ED3B6F-D98D-4FAE-B9AD-DBB7C9EC97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D31A96-1B73-4FBB-810D-D7589A72A703}" type="slidenum">
              <a:rPr lang="zh-CN" altLang="en-US" smtClean="0"/>
              <a:t>‹#›</a:t>
            </a:fld>
            <a:endParaRPr lang="zh-CN" altLang="en-US"/>
          </a:p>
        </p:txBody>
      </p:sp>
    </p:spTree>
    <p:extLst>
      <p:ext uri="{BB962C8B-B14F-4D97-AF65-F5344CB8AC3E}">
        <p14:creationId xmlns:p14="http://schemas.microsoft.com/office/powerpoint/2010/main" val="1427158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66A7C4AE-7571-4EC9-83CB-C48FB78AC683}"/>
              </a:ext>
            </a:extLst>
          </p:cNvPr>
          <p:cNvSpPr>
            <a:spLocks noGrp="1"/>
          </p:cNvSpPr>
          <p:nvPr>
            <p:ph type="hdr" sz="quarter"/>
          </p:nvPr>
        </p:nvSpPr>
        <p:spPr>
          <a:xfrm>
            <a:off x="0" y="0"/>
            <a:ext cx="2971800" cy="457200"/>
          </a:xfrm>
          <a:prstGeom prst="rect">
            <a:avLst/>
          </a:prstGeom>
          <a:noFill/>
          <a:ln w="9525">
            <a:noFill/>
            <a:miter/>
          </a:ln>
        </p:spPr>
        <p:txBody>
          <a:bodyPr/>
          <a:lstStyle>
            <a:lvl1pPr>
              <a:defRPr sz="1200" noProof="1" dirty="0"/>
            </a:lvl1pPr>
          </a:lstStyle>
          <a:p>
            <a:endParaRPr lang="zh-CN" altLang="en-US"/>
          </a:p>
        </p:txBody>
      </p:sp>
      <p:sp>
        <p:nvSpPr>
          <p:cNvPr id="3075" name="Rectangle 3">
            <a:extLst>
              <a:ext uri="{FF2B5EF4-FFF2-40B4-BE49-F238E27FC236}">
                <a16:creationId xmlns:a16="http://schemas.microsoft.com/office/drawing/2014/main" id="{FA179B6F-17F9-4981-BF29-8B623E516C3E}"/>
              </a:ext>
            </a:extLst>
          </p:cNvPr>
          <p:cNvSpPr>
            <a:spLocks noGrp="1"/>
          </p:cNvSpPr>
          <p:nvPr>
            <p:ph type="dt" idx="1"/>
          </p:nvPr>
        </p:nvSpPr>
        <p:spPr>
          <a:xfrm>
            <a:off x="3884613" y="0"/>
            <a:ext cx="2971800" cy="457200"/>
          </a:xfrm>
          <a:prstGeom prst="rect">
            <a:avLst/>
          </a:prstGeom>
          <a:noFill/>
          <a:ln w="9525">
            <a:noFill/>
            <a:miter/>
          </a:ln>
        </p:spPr>
        <p:txBody>
          <a:bodyPr/>
          <a:lstStyle>
            <a:lvl1pPr algn="r">
              <a:defRPr sz="1200" noProof="1" dirty="0"/>
            </a:lvl1pPr>
          </a:lstStyle>
          <a:p>
            <a:endParaRPr lang="en-US" altLang="x-none"/>
          </a:p>
        </p:txBody>
      </p:sp>
      <p:sp>
        <p:nvSpPr>
          <p:cNvPr id="4100" name="Rectangle 4">
            <a:extLst>
              <a:ext uri="{FF2B5EF4-FFF2-40B4-BE49-F238E27FC236}">
                <a16:creationId xmlns:a16="http://schemas.microsoft.com/office/drawing/2014/main" id="{3B396207-B539-47BC-9D19-7EFF17B36E7A}"/>
              </a:ext>
            </a:extLst>
          </p:cNvPr>
          <p:cNvSpPr>
            <a:spLocks noGrp="1" noRot="1" noChangeAspect="1" noChangeArrowheads="1"/>
          </p:cNvSpPr>
          <p:nvPr>
            <p:ph type="sldImg" idx="4294967295"/>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4101" name="Rectangle 5">
            <a:extLst>
              <a:ext uri="{FF2B5EF4-FFF2-40B4-BE49-F238E27FC236}">
                <a16:creationId xmlns:a16="http://schemas.microsoft.com/office/drawing/2014/main" id="{B7821CDC-BE53-480B-A409-DD2E6EB36FE8}"/>
              </a:ext>
            </a:extLst>
          </p:cNvPr>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8" name="Rectangle 6">
            <a:extLst>
              <a:ext uri="{FF2B5EF4-FFF2-40B4-BE49-F238E27FC236}">
                <a16:creationId xmlns:a16="http://schemas.microsoft.com/office/drawing/2014/main" id="{F7C8F20E-6AA5-4A94-904A-B62CEED2292D}"/>
              </a:ext>
            </a:extLst>
          </p:cNvPr>
          <p:cNvSpPr>
            <a:spLocks noGrp="1"/>
          </p:cNvSpPr>
          <p:nvPr>
            <p:ph type="ftr" sz="quarter" idx="4"/>
          </p:nvPr>
        </p:nvSpPr>
        <p:spPr>
          <a:xfrm>
            <a:off x="0" y="8685213"/>
            <a:ext cx="2971800" cy="457200"/>
          </a:xfrm>
          <a:prstGeom prst="rect">
            <a:avLst/>
          </a:prstGeom>
          <a:noFill/>
          <a:ln w="9525">
            <a:noFill/>
            <a:miter/>
          </a:ln>
        </p:spPr>
        <p:txBody>
          <a:bodyPr anchor="b"/>
          <a:lstStyle>
            <a:lvl1pPr>
              <a:defRPr sz="1200" noProof="1" dirty="0"/>
            </a:lvl1pPr>
          </a:lstStyle>
          <a:p>
            <a:endParaRPr lang="en-US" altLang="x-none"/>
          </a:p>
        </p:txBody>
      </p:sp>
      <p:sp>
        <p:nvSpPr>
          <p:cNvPr id="3079" name="Rectangle 7">
            <a:extLst>
              <a:ext uri="{FF2B5EF4-FFF2-40B4-BE49-F238E27FC236}">
                <a16:creationId xmlns:a16="http://schemas.microsoft.com/office/drawing/2014/main" id="{0656D67B-3C9C-42FA-AE03-840253FB701A}"/>
              </a:ext>
            </a:extLst>
          </p:cNvPr>
          <p:cNvSpPr>
            <a:spLocks noGrp="1"/>
          </p:cNvSpPr>
          <p:nvPr>
            <p:ph type="sldNum" sz="quarter" idx="5"/>
          </p:nvPr>
        </p:nvSpPr>
        <p:spPr>
          <a:xfrm>
            <a:off x="3884613" y="8685213"/>
            <a:ext cx="2971800" cy="457200"/>
          </a:xfrm>
          <a:prstGeom prst="rect">
            <a:avLst/>
          </a:prstGeom>
          <a:noFill/>
          <a:ln w="9525">
            <a:noFill/>
            <a:miter/>
          </a:ln>
        </p:spPr>
        <p:txBody>
          <a:bodyPr anchor="b"/>
          <a:lstStyle>
            <a:lvl1pPr algn="r">
              <a:defRPr sz="1200" noProof="1" dirty="0">
                <a:cs typeface="+mn-ea"/>
              </a:defRPr>
            </a:lvl1pPr>
          </a:lstStyle>
          <a:p>
            <a:fld id="{39269A06-5B0D-4F3E-A353-849D5F35C086}" type="slidenum">
              <a:rPr lang="zh-CN" altLang="en-US"/>
              <a:pPr/>
              <a:t>‹#›</a:t>
            </a:fld>
            <a:endParaRPr lang="en-US" altLang="x-none">
              <a:cs typeface="+mn-cs"/>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lvl="1" algn="l" rtl="0" eaLnBrk="0" fontAlgn="base" hangingPunct="0">
      <a:spcBef>
        <a:spcPct val="30000"/>
      </a:spcBef>
      <a:spcAft>
        <a:spcPct val="0"/>
      </a:spcAft>
      <a:defRPr sz="1200" kern="1200">
        <a:solidFill>
          <a:schemeClr val="tx1"/>
        </a:solidFill>
        <a:latin typeface="+mn-lt"/>
        <a:ea typeface="+mn-ea"/>
        <a:cs typeface="+mn-cs"/>
      </a:defRPr>
    </a:lvl2pPr>
    <a:lvl3pPr marL="914400" lvl="2" algn="l" rtl="0" eaLnBrk="0" fontAlgn="base" hangingPunct="0">
      <a:spcBef>
        <a:spcPct val="30000"/>
      </a:spcBef>
      <a:spcAft>
        <a:spcPct val="0"/>
      </a:spcAft>
      <a:defRPr sz="1200" kern="1200">
        <a:solidFill>
          <a:schemeClr val="tx1"/>
        </a:solidFill>
        <a:latin typeface="+mn-lt"/>
        <a:ea typeface="+mn-ea"/>
        <a:cs typeface="+mn-cs"/>
      </a:defRPr>
    </a:lvl3pPr>
    <a:lvl4pPr marL="1371600" lvl="3" algn="l" rtl="0" eaLnBrk="0" fontAlgn="base" hangingPunct="0">
      <a:spcBef>
        <a:spcPct val="30000"/>
      </a:spcBef>
      <a:spcAft>
        <a:spcPct val="0"/>
      </a:spcAft>
      <a:defRPr sz="1200" kern="1200">
        <a:solidFill>
          <a:schemeClr val="tx1"/>
        </a:solidFill>
        <a:latin typeface="+mn-lt"/>
        <a:ea typeface="+mn-ea"/>
        <a:cs typeface="+mn-cs"/>
      </a:defRPr>
    </a:lvl4pPr>
    <a:lvl5pPr marL="1828800" lvl="4" algn="l" rtl="0" eaLnBrk="0" fontAlgn="base" hangingPunct="0">
      <a:spcBef>
        <a:spcPct val="30000"/>
      </a:spcBef>
      <a:spcAft>
        <a:spcPct val="0"/>
      </a:spcAft>
      <a:defRPr sz="1200" kern="1200">
        <a:solidFill>
          <a:schemeClr val="tx1"/>
        </a:solidFill>
        <a:latin typeface="+mn-lt"/>
        <a:ea typeface="+mn-ea"/>
        <a:cs typeface="+mn-cs"/>
      </a:defRPr>
    </a:lvl5pPr>
    <a:lvl6pPr marL="2286000" lvl="5"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7F8AFA01-FFC8-427C-92D5-E9A0B9897E82}"/>
              </a:ext>
            </a:extLst>
          </p:cNvPr>
          <p:cNvSpPr>
            <a:spLocks noGrp="1"/>
          </p:cNvSpPr>
          <p:nvPr>
            <p:ph type="dt" sz="half" idx="10"/>
          </p:nvPr>
        </p:nvSpPr>
        <p:spPr>
          <a:ln/>
        </p:spPr>
        <p:txBody>
          <a:bodyPr/>
          <a:lstStyle>
            <a:lvl1pPr>
              <a:defRPr/>
            </a:lvl1pPr>
          </a:lstStyle>
          <a:p>
            <a:fld id="{BB962C8B-B14F-4D97-AF65-F5344CB8AC3E}" type="datetimeFigureOut">
              <a:rPr lang="zh-CN" altLang="en-US"/>
              <a:pPr/>
              <a:t>2024/10/17</a:t>
            </a:fld>
            <a:r>
              <a:rPr lang="zh-CN" altLang="en-US"/>
              <a:t>华中科技大学自动化学院测量系</a:t>
            </a:r>
          </a:p>
        </p:txBody>
      </p:sp>
      <p:sp>
        <p:nvSpPr>
          <p:cNvPr id="5" name="Rectangle 5">
            <a:extLst>
              <a:ext uri="{FF2B5EF4-FFF2-40B4-BE49-F238E27FC236}">
                <a16:creationId xmlns:a16="http://schemas.microsoft.com/office/drawing/2014/main" id="{02CCBF26-1DEF-409F-B61C-493EB669E446}"/>
              </a:ext>
            </a:extLst>
          </p:cNvPr>
          <p:cNvSpPr>
            <a:spLocks noGrp="1"/>
          </p:cNvSpPr>
          <p:nvPr>
            <p:ph type="ftr" sz="quarter" idx="11"/>
          </p:nvPr>
        </p:nvSpPr>
        <p:spPr>
          <a:ln/>
        </p:spPr>
        <p:txBody>
          <a:bodyPr/>
          <a:lstStyle>
            <a:lvl1pPr>
              <a:defRPr/>
            </a:lvl1pPr>
          </a:lstStyle>
          <a:p>
            <a:r>
              <a:rPr lang="en-US" altLang="x-none"/>
              <a:t>HUST</a:t>
            </a:r>
          </a:p>
        </p:txBody>
      </p:sp>
      <p:sp>
        <p:nvSpPr>
          <p:cNvPr id="6" name="Rectangle 6">
            <a:extLst>
              <a:ext uri="{FF2B5EF4-FFF2-40B4-BE49-F238E27FC236}">
                <a16:creationId xmlns:a16="http://schemas.microsoft.com/office/drawing/2014/main" id="{7FF655A3-C044-453B-8665-1107B8A91287}"/>
              </a:ext>
            </a:extLst>
          </p:cNvPr>
          <p:cNvSpPr>
            <a:spLocks noGrp="1"/>
          </p:cNvSpPr>
          <p:nvPr>
            <p:ph type="sldNum" sz="quarter" idx="12"/>
          </p:nvPr>
        </p:nvSpPr>
        <p:spPr>
          <a:ln/>
        </p:spPr>
        <p:txBody>
          <a:bodyPr/>
          <a:lstStyle>
            <a:lvl1pPr>
              <a:defRPr/>
            </a:lvl1pPr>
          </a:lstStyle>
          <a:p>
            <a:fld id="{733CB969-7086-4C81-A86E-C43A45463979}" type="slidenum">
              <a:rPr lang="zh-CN" altLang="en-US"/>
              <a:pPr/>
              <a:t>‹#›</a:t>
            </a:fld>
            <a:endParaRPr lang="zh-CN" altLang="en-US"/>
          </a:p>
        </p:txBody>
      </p:sp>
    </p:spTree>
    <p:extLst>
      <p:ext uri="{BB962C8B-B14F-4D97-AF65-F5344CB8AC3E}">
        <p14:creationId xmlns:p14="http://schemas.microsoft.com/office/powerpoint/2010/main" val="508875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074E578B-DD04-424E-80C1-8472EC6C957A}"/>
              </a:ext>
            </a:extLst>
          </p:cNvPr>
          <p:cNvSpPr>
            <a:spLocks noGrp="1"/>
          </p:cNvSpPr>
          <p:nvPr>
            <p:ph type="dt" sz="half" idx="10"/>
          </p:nvPr>
        </p:nvSpPr>
        <p:spPr>
          <a:ln/>
        </p:spPr>
        <p:txBody>
          <a:bodyPr/>
          <a:lstStyle>
            <a:lvl1pPr>
              <a:defRPr/>
            </a:lvl1pPr>
          </a:lstStyle>
          <a:p>
            <a:fld id="{BB962C8B-B14F-4D97-AF65-F5344CB8AC3E}" type="datetimeFigureOut">
              <a:rPr lang="zh-CN" altLang="en-US" smtClean="0"/>
              <a:pPr/>
              <a:t>2024/10/17</a:t>
            </a:fld>
            <a:r>
              <a:rPr lang="zh-CN" altLang="en-US" dirty="0"/>
              <a:t>人工智能与自动化学院测量系</a:t>
            </a:r>
          </a:p>
        </p:txBody>
      </p:sp>
      <p:sp>
        <p:nvSpPr>
          <p:cNvPr id="5" name="Rectangle 5">
            <a:extLst>
              <a:ext uri="{FF2B5EF4-FFF2-40B4-BE49-F238E27FC236}">
                <a16:creationId xmlns:a16="http://schemas.microsoft.com/office/drawing/2014/main" id="{19D3399E-F8CD-41CE-ACF5-322D14193A47}"/>
              </a:ext>
            </a:extLst>
          </p:cNvPr>
          <p:cNvSpPr>
            <a:spLocks noGrp="1"/>
          </p:cNvSpPr>
          <p:nvPr>
            <p:ph type="ftr" sz="quarter" idx="11"/>
          </p:nvPr>
        </p:nvSpPr>
        <p:spPr>
          <a:ln/>
        </p:spPr>
        <p:txBody>
          <a:bodyPr/>
          <a:lstStyle>
            <a:lvl1pPr>
              <a:defRPr/>
            </a:lvl1pPr>
          </a:lstStyle>
          <a:p>
            <a:r>
              <a:rPr lang="en-US" altLang="x-none"/>
              <a:t>HUST</a:t>
            </a:r>
          </a:p>
        </p:txBody>
      </p:sp>
      <p:sp>
        <p:nvSpPr>
          <p:cNvPr id="6" name="Rectangle 6">
            <a:extLst>
              <a:ext uri="{FF2B5EF4-FFF2-40B4-BE49-F238E27FC236}">
                <a16:creationId xmlns:a16="http://schemas.microsoft.com/office/drawing/2014/main" id="{F1834668-520A-41E5-8F50-BDE3BE77A26A}"/>
              </a:ext>
            </a:extLst>
          </p:cNvPr>
          <p:cNvSpPr>
            <a:spLocks noGrp="1"/>
          </p:cNvSpPr>
          <p:nvPr>
            <p:ph type="sldNum" sz="quarter" idx="12"/>
          </p:nvPr>
        </p:nvSpPr>
        <p:spPr>
          <a:ln/>
        </p:spPr>
        <p:txBody>
          <a:bodyPr/>
          <a:lstStyle>
            <a:lvl1pPr>
              <a:defRPr/>
            </a:lvl1pPr>
          </a:lstStyle>
          <a:p>
            <a:fld id="{40E830D6-218D-4C5A-9299-0D3644574FEC}" type="slidenum">
              <a:rPr lang="zh-CN" altLang="en-US"/>
              <a:pPr/>
              <a:t>‹#›</a:t>
            </a:fld>
            <a:endParaRPr lang="zh-CN" altLang="en-US"/>
          </a:p>
        </p:txBody>
      </p:sp>
    </p:spTree>
    <p:extLst>
      <p:ext uri="{BB962C8B-B14F-4D97-AF65-F5344CB8AC3E}">
        <p14:creationId xmlns:p14="http://schemas.microsoft.com/office/powerpoint/2010/main" val="1702279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67550" y="503238"/>
            <a:ext cx="1924050" cy="5821362"/>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1295400" y="503238"/>
            <a:ext cx="5660611" cy="5821362"/>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33F8B7F6-8739-417F-BA35-88B65498628F}"/>
              </a:ext>
            </a:extLst>
          </p:cNvPr>
          <p:cNvSpPr>
            <a:spLocks noGrp="1"/>
          </p:cNvSpPr>
          <p:nvPr>
            <p:ph type="dt" sz="half" idx="10"/>
          </p:nvPr>
        </p:nvSpPr>
        <p:spPr>
          <a:ln/>
        </p:spPr>
        <p:txBody>
          <a:bodyPr/>
          <a:lstStyle>
            <a:lvl1pPr>
              <a:defRPr/>
            </a:lvl1pPr>
          </a:lstStyle>
          <a:p>
            <a:fld id="{BB962C8B-B14F-4D97-AF65-F5344CB8AC3E}" type="datetimeFigureOut">
              <a:rPr lang="zh-CN" altLang="en-US" smtClean="0"/>
              <a:pPr/>
              <a:t>2024/10/17</a:t>
            </a:fld>
            <a:r>
              <a:rPr lang="zh-CN" altLang="en-US" dirty="0"/>
              <a:t>人工智能与自动化学院测量系</a:t>
            </a:r>
          </a:p>
        </p:txBody>
      </p:sp>
      <p:sp>
        <p:nvSpPr>
          <p:cNvPr id="5" name="Rectangle 5">
            <a:extLst>
              <a:ext uri="{FF2B5EF4-FFF2-40B4-BE49-F238E27FC236}">
                <a16:creationId xmlns:a16="http://schemas.microsoft.com/office/drawing/2014/main" id="{0DB0B3FC-EC2F-465F-B9FA-306D5E499462}"/>
              </a:ext>
            </a:extLst>
          </p:cNvPr>
          <p:cNvSpPr>
            <a:spLocks noGrp="1"/>
          </p:cNvSpPr>
          <p:nvPr>
            <p:ph type="ftr" sz="quarter" idx="11"/>
          </p:nvPr>
        </p:nvSpPr>
        <p:spPr>
          <a:ln/>
        </p:spPr>
        <p:txBody>
          <a:bodyPr/>
          <a:lstStyle>
            <a:lvl1pPr>
              <a:defRPr/>
            </a:lvl1pPr>
          </a:lstStyle>
          <a:p>
            <a:r>
              <a:rPr lang="en-US" altLang="x-none"/>
              <a:t>HUST</a:t>
            </a:r>
          </a:p>
        </p:txBody>
      </p:sp>
      <p:sp>
        <p:nvSpPr>
          <p:cNvPr id="6" name="Rectangle 6">
            <a:extLst>
              <a:ext uri="{FF2B5EF4-FFF2-40B4-BE49-F238E27FC236}">
                <a16:creationId xmlns:a16="http://schemas.microsoft.com/office/drawing/2014/main" id="{09322BF3-7B07-41F2-ACA4-1C859EB9C960}"/>
              </a:ext>
            </a:extLst>
          </p:cNvPr>
          <p:cNvSpPr>
            <a:spLocks noGrp="1"/>
          </p:cNvSpPr>
          <p:nvPr>
            <p:ph type="sldNum" sz="quarter" idx="12"/>
          </p:nvPr>
        </p:nvSpPr>
        <p:spPr>
          <a:ln/>
        </p:spPr>
        <p:txBody>
          <a:bodyPr/>
          <a:lstStyle>
            <a:lvl1pPr>
              <a:defRPr/>
            </a:lvl1pPr>
          </a:lstStyle>
          <a:p>
            <a:fld id="{37BA7FBB-2777-408C-9816-B070B3A7CA5F}" type="slidenum">
              <a:rPr lang="zh-CN" altLang="en-US"/>
              <a:pPr/>
              <a:t>‹#›</a:t>
            </a:fld>
            <a:endParaRPr lang="zh-CN" altLang="en-US"/>
          </a:p>
        </p:txBody>
      </p:sp>
    </p:spTree>
    <p:extLst>
      <p:ext uri="{BB962C8B-B14F-4D97-AF65-F5344CB8AC3E}">
        <p14:creationId xmlns:p14="http://schemas.microsoft.com/office/powerpoint/2010/main" val="1806956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F606D42D-8501-4877-AA51-0D9C82F45B43}"/>
              </a:ext>
            </a:extLst>
          </p:cNvPr>
          <p:cNvSpPr>
            <a:spLocks noGrp="1"/>
          </p:cNvSpPr>
          <p:nvPr>
            <p:ph type="dt" sz="half" idx="10"/>
          </p:nvPr>
        </p:nvSpPr>
        <p:spPr>
          <a:ln/>
        </p:spPr>
        <p:txBody>
          <a:bodyPr/>
          <a:lstStyle>
            <a:lvl1pPr>
              <a:defRPr/>
            </a:lvl1pPr>
          </a:lstStyle>
          <a:p>
            <a:fld id="{BB962C8B-B14F-4D97-AF65-F5344CB8AC3E}" type="datetimeFigureOut">
              <a:rPr lang="zh-CN" altLang="en-US"/>
              <a:pPr/>
              <a:t>2024/10/17</a:t>
            </a:fld>
            <a:endParaRPr lang="zh-CN" altLang="en-US"/>
          </a:p>
        </p:txBody>
      </p:sp>
      <p:sp>
        <p:nvSpPr>
          <p:cNvPr id="5" name="Rectangle 5">
            <a:extLst>
              <a:ext uri="{FF2B5EF4-FFF2-40B4-BE49-F238E27FC236}">
                <a16:creationId xmlns:a16="http://schemas.microsoft.com/office/drawing/2014/main" id="{334FBC67-0981-4E16-A515-0D144647BDFF}"/>
              </a:ext>
            </a:extLst>
          </p:cNvPr>
          <p:cNvSpPr>
            <a:spLocks noGrp="1"/>
          </p:cNvSpPr>
          <p:nvPr>
            <p:ph type="ftr" sz="quarter" idx="11"/>
          </p:nvPr>
        </p:nvSpPr>
        <p:spPr>
          <a:ln/>
        </p:spPr>
        <p:txBody>
          <a:bodyPr/>
          <a:lstStyle>
            <a:lvl1pPr>
              <a:defRPr/>
            </a:lvl1pPr>
          </a:lstStyle>
          <a:p>
            <a:endParaRPr lang="en-US" altLang="x-none"/>
          </a:p>
        </p:txBody>
      </p:sp>
      <p:sp>
        <p:nvSpPr>
          <p:cNvPr id="6" name="Rectangle 6">
            <a:extLst>
              <a:ext uri="{FF2B5EF4-FFF2-40B4-BE49-F238E27FC236}">
                <a16:creationId xmlns:a16="http://schemas.microsoft.com/office/drawing/2014/main" id="{D448B569-D0AF-44D3-AB25-E39ED5A699FD}"/>
              </a:ext>
            </a:extLst>
          </p:cNvPr>
          <p:cNvSpPr>
            <a:spLocks noGrp="1"/>
          </p:cNvSpPr>
          <p:nvPr>
            <p:ph type="sldNum" sz="quarter" idx="12"/>
          </p:nvPr>
        </p:nvSpPr>
        <p:spPr>
          <a:ln/>
        </p:spPr>
        <p:txBody>
          <a:bodyPr/>
          <a:lstStyle>
            <a:lvl1pPr>
              <a:defRPr/>
            </a:lvl1pPr>
          </a:lstStyle>
          <a:p>
            <a:fld id="{89918797-E800-46AA-9849-89E95E878378}" type="slidenum">
              <a:rPr lang="zh-CN" altLang="en-US"/>
              <a:pPr/>
              <a:t>‹#›</a:t>
            </a:fld>
            <a:endParaRPr lang="zh-CN" altLang="en-US"/>
          </a:p>
        </p:txBody>
      </p:sp>
    </p:spTree>
    <p:extLst>
      <p:ext uri="{BB962C8B-B14F-4D97-AF65-F5344CB8AC3E}">
        <p14:creationId xmlns:p14="http://schemas.microsoft.com/office/powerpoint/2010/main" val="421525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CEB8B377-BDED-42F9-B3EF-B9AC7E4F46C0}"/>
              </a:ext>
            </a:extLst>
          </p:cNvPr>
          <p:cNvSpPr>
            <a:spLocks noGrp="1"/>
          </p:cNvSpPr>
          <p:nvPr>
            <p:ph type="dt" sz="half" idx="10"/>
          </p:nvPr>
        </p:nvSpPr>
        <p:spPr>
          <a:ln/>
        </p:spPr>
        <p:txBody>
          <a:bodyPr/>
          <a:lstStyle>
            <a:lvl1pPr>
              <a:defRPr/>
            </a:lvl1pPr>
          </a:lstStyle>
          <a:p>
            <a:fld id="{BB962C8B-B14F-4D97-AF65-F5344CB8AC3E}" type="datetimeFigureOut">
              <a:rPr lang="zh-CN" altLang="en-US"/>
              <a:pPr/>
              <a:t>2024/10/17</a:t>
            </a:fld>
            <a:endParaRPr lang="zh-CN" altLang="en-US"/>
          </a:p>
        </p:txBody>
      </p:sp>
      <p:sp>
        <p:nvSpPr>
          <p:cNvPr id="5" name="Rectangle 5">
            <a:extLst>
              <a:ext uri="{FF2B5EF4-FFF2-40B4-BE49-F238E27FC236}">
                <a16:creationId xmlns:a16="http://schemas.microsoft.com/office/drawing/2014/main" id="{4C83CE79-83E2-488E-872E-66CD76B75987}"/>
              </a:ext>
            </a:extLst>
          </p:cNvPr>
          <p:cNvSpPr>
            <a:spLocks noGrp="1"/>
          </p:cNvSpPr>
          <p:nvPr>
            <p:ph type="ftr" sz="quarter" idx="11"/>
          </p:nvPr>
        </p:nvSpPr>
        <p:spPr>
          <a:ln/>
        </p:spPr>
        <p:txBody>
          <a:bodyPr/>
          <a:lstStyle>
            <a:lvl1pPr>
              <a:defRPr/>
            </a:lvl1pPr>
          </a:lstStyle>
          <a:p>
            <a:endParaRPr lang="en-US" altLang="x-none"/>
          </a:p>
        </p:txBody>
      </p:sp>
      <p:sp>
        <p:nvSpPr>
          <p:cNvPr id="6" name="Rectangle 6">
            <a:extLst>
              <a:ext uri="{FF2B5EF4-FFF2-40B4-BE49-F238E27FC236}">
                <a16:creationId xmlns:a16="http://schemas.microsoft.com/office/drawing/2014/main" id="{FFA5B0B8-170A-408A-8985-7A4D0DE367AC}"/>
              </a:ext>
            </a:extLst>
          </p:cNvPr>
          <p:cNvSpPr>
            <a:spLocks noGrp="1"/>
          </p:cNvSpPr>
          <p:nvPr>
            <p:ph type="sldNum" sz="quarter" idx="12"/>
          </p:nvPr>
        </p:nvSpPr>
        <p:spPr>
          <a:ln/>
        </p:spPr>
        <p:txBody>
          <a:bodyPr/>
          <a:lstStyle>
            <a:lvl1pPr>
              <a:defRPr/>
            </a:lvl1pPr>
          </a:lstStyle>
          <a:p>
            <a:fld id="{6CEF34AD-2643-43F8-BD58-1BA5D9F9C215}" type="slidenum">
              <a:rPr lang="zh-CN" altLang="en-US"/>
              <a:pPr/>
              <a:t>‹#›</a:t>
            </a:fld>
            <a:endParaRPr lang="zh-CN" altLang="en-US"/>
          </a:p>
        </p:txBody>
      </p:sp>
    </p:spTree>
    <p:extLst>
      <p:ext uri="{BB962C8B-B14F-4D97-AF65-F5344CB8AC3E}">
        <p14:creationId xmlns:p14="http://schemas.microsoft.com/office/powerpoint/2010/main" val="4248015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95D9F3D3-ED93-4FC2-845E-F11CB94877BF}"/>
              </a:ext>
            </a:extLst>
          </p:cNvPr>
          <p:cNvSpPr>
            <a:spLocks noGrp="1"/>
          </p:cNvSpPr>
          <p:nvPr>
            <p:ph type="dt" sz="half" idx="10"/>
          </p:nvPr>
        </p:nvSpPr>
        <p:spPr>
          <a:ln/>
        </p:spPr>
        <p:txBody>
          <a:bodyPr/>
          <a:lstStyle>
            <a:lvl1pPr>
              <a:defRPr/>
            </a:lvl1pPr>
          </a:lstStyle>
          <a:p>
            <a:fld id="{BB962C8B-B14F-4D97-AF65-F5344CB8AC3E}" type="datetimeFigureOut">
              <a:rPr lang="zh-CN" altLang="en-US"/>
              <a:pPr/>
              <a:t>2024/10/17</a:t>
            </a:fld>
            <a:endParaRPr lang="zh-CN" altLang="en-US"/>
          </a:p>
        </p:txBody>
      </p:sp>
      <p:sp>
        <p:nvSpPr>
          <p:cNvPr id="5" name="Rectangle 5">
            <a:extLst>
              <a:ext uri="{FF2B5EF4-FFF2-40B4-BE49-F238E27FC236}">
                <a16:creationId xmlns:a16="http://schemas.microsoft.com/office/drawing/2014/main" id="{B50D330A-4C9F-4964-9289-F91EFA7BC418}"/>
              </a:ext>
            </a:extLst>
          </p:cNvPr>
          <p:cNvSpPr>
            <a:spLocks noGrp="1"/>
          </p:cNvSpPr>
          <p:nvPr>
            <p:ph type="ftr" sz="quarter" idx="11"/>
          </p:nvPr>
        </p:nvSpPr>
        <p:spPr>
          <a:ln/>
        </p:spPr>
        <p:txBody>
          <a:bodyPr/>
          <a:lstStyle>
            <a:lvl1pPr>
              <a:defRPr/>
            </a:lvl1pPr>
          </a:lstStyle>
          <a:p>
            <a:endParaRPr lang="en-US" altLang="x-none"/>
          </a:p>
        </p:txBody>
      </p:sp>
      <p:sp>
        <p:nvSpPr>
          <p:cNvPr id="6" name="Rectangle 6">
            <a:extLst>
              <a:ext uri="{FF2B5EF4-FFF2-40B4-BE49-F238E27FC236}">
                <a16:creationId xmlns:a16="http://schemas.microsoft.com/office/drawing/2014/main" id="{ADF0EF84-B2BC-4DA1-A09E-AE863B19F75B}"/>
              </a:ext>
            </a:extLst>
          </p:cNvPr>
          <p:cNvSpPr>
            <a:spLocks noGrp="1"/>
          </p:cNvSpPr>
          <p:nvPr>
            <p:ph type="sldNum" sz="quarter" idx="12"/>
          </p:nvPr>
        </p:nvSpPr>
        <p:spPr>
          <a:ln/>
        </p:spPr>
        <p:txBody>
          <a:bodyPr/>
          <a:lstStyle>
            <a:lvl1pPr>
              <a:defRPr/>
            </a:lvl1pPr>
          </a:lstStyle>
          <a:p>
            <a:fld id="{DBCFA099-3ACC-4E59-B238-749442A4C766}" type="slidenum">
              <a:rPr lang="zh-CN" altLang="en-US"/>
              <a:pPr/>
              <a:t>‹#›</a:t>
            </a:fld>
            <a:endParaRPr lang="zh-CN" altLang="en-US"/>
          </a:p>
        </p:txBody>
      </p:sp>
    </p:spTree>
    <p:extLst>
      <p:ext uri="{BB962C8B-B14F-4D97-AF65-F5344CB8AC3E}">
        <p14:creationId xmlns:p14="http://schemas.microsoft.com/office/powerpoint/2010/main" val="3886592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1295400" y="1323975"/>
            <a:ext cx="3771138" cy="50006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5220462" y="1323975"/>
            <a:ext cx="3771138" cy="50006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3D315424-8A90-4753-8144-191563264CB1}"/>
              </a:ext>
            </a:extLst>
          </p:cNvPr>
          <p:cNvSpPr>
            <a:spLocks noGrp="1"/>
          </p:cNvSpPr>
          <p:nvPr>
            <p:ph type="dt" sz="half" idx="10"/>
          </p:nvPr>
        </p:nvSpPr>
        <p:spPr>
          <a:ln/>
        </p:spPr>
        <p:txBody>
          <a:bodyPr/>
          <a:lstStyle>
            <a:lvl1pPr>
              <a:defRPr/>
            </a:lvl1pPr>
          </a:lstStyle>
          <a:p>
            <a:fld id="{BB962C8B-B14F-4D97-AF65-F5344CB8AC3E}" type="datetimeFigureOut">
              <a:rPr lang="zh-CN" altLang="en-US"/>
              <a:pPr/>
              <a:t>2024/10/17</a:t>
            </a:fld>
            <a:endParaRPr lang="zh-CN" altLang="en-US"/>
          </a:p>
        </p:txBody>
      </p:sp>
      <p:sp>
        <p:nvSpPr>
          <p:cNvPr id="6" name="Rectangle 5">
            <a:extLst>
              <a:ext uri="{FF2B5EF4-FFF2-40B4-BE49-F238E27FC236}">
                <a16:creationId xmlns:a16="http://schemas.microsoft.com/office/drawing/2014/main" id="{C6CBC668-4015-4CA5-B92F-CFB9B868E41F}"/>
              </a:ext>
            </a:extLst>
          </p:cNvPr>
          <p:cNvSpPr>
            <a:spLocks noGrp="1"/>
          </p:cNvSpPr>
          <p:nvPr>
            <p:ph type="ftr" sz="quarter" idx="11"/>
          </p:nvPr>
        </p:nvSpPr>
        <p:spPr>
          <a:ln/>
        </p:spPr>
        <p:txBody>
          <a:bodyPr/>
          <a:lstStyle>
            <a:lvl1pPr>
              <a:defRPr/>
            </a:lvl1pPr>
          </a:lstStyle>
          <a:p>
            <a:endParaRPr lang="en-US" altLang="x-none"/>
          </a:p>
        </p:txBody>
      </p:sp>
      <p:sp>
        <p:nvSpPr>
          <p:cNvPr id="7" name="Rectangle 6">
            <a:extLst>
              <a:ext uri="{FF2B5EF4-FFF2-40B4-BE49-F238E27FC236}">
                <a16:creationId xmlns:a16="http://schemas.microsoft.com/office/drawing/2014/main" id="{A116CDA2-399E-4013-8037-43CA3C5B92F1}"/>
              </a:ext>
            </a:extLst>
          </p:cNvPr>
          <p:cNvSpPr>
            <a:spLocks noGrp="1"/>
          </p:cNvSpPr>
          <p:nvPr>
            <p:ph type="sldNum" sz="quarter" idx="12"/>
          </p:nvPr>
        </p:nvSpPr>
        <p:spPr>
          <a:ln/>
        </p:spPr>
        <p:txBody>
          <a:bodyPr/>
          <a:lstStyle>
            <a:lvl1pPr>
              <a:defRPr/>
            </a:lvl1pPr>
          </a:lstStyle>
          <a:p>
            <a:fld id="{D2F0C765-CC43-485B-9E43-8877F4C2E04B}" type="slidenum">
              <a:rPr lang="zh-CN" altLang="en-US"/>
              <a:pPr/>
              <a:t>‹#›</a:t>
            </a:fld>
            <a:endParaRPr lang="zh-CN" altLang="en-US"/>
          </a:p>
        </p:txBody>
      </p:sp>
    </p:spTree>
    <p:extLst>
      <p:ext uri="{BB962C8B-B14F-4D97-AF65-F5344CB8AC3E}">
        <p14:creationId xmlns:p14="http://schemas.microsoft.com/office/powerpoint/2010/main" val="33754540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AC87CE70-DCF4-4761-BA72-974C3CC781CF}"/>
              </a:ext>
            </a:extLst>
          </p:cNvPr>
          <p:cNvSpPr>
            <a:spLocks noGrp="1"/>
          </p:cNvSpPr>
          <p:nvPr>
            <p:ph type="dt" sz="half" idx="10"/>
          </p:nvPr>
        </p:nvSpPr>
        <p:spPr>
          <a:ln/>
        </p:spPr>
        <p:txBody>
          <a:bodyPr/>
          <a:lstStyle>
            <a:lvl1pPr>
              <a:defRPr/>
            </a:lvl1pPr>
          </a:lstStyle>
          <a:p>
            <a:fld id="{BB962C8B-B14F-4D97-AF65-F5344CB8AC3E}" type="datetimeFigureOut">
              <a:rPr lang="zh-CN" altLang="en-US"/>
              <a:pPr/>
              <a:t>2024/10/17</a:t>
            </a:fld>
            <a:endParaRPr lang="zh-CN" altLang="en-US"/>
          </a:p>
        </p:txBody>
      </p:sp>
      <p:sp>
        <p:nvSpPr>
          <p:cNvPr id="8" name="Rectangle 5">
            <a:extLst>
              <a:ext uri="{FF2B5EF4-FFF2-40B4-BE49-F238E27FC236}">
                <a16:creationId xmlns:a16="http://schemas.microsoft.com/office/drawing/2014/main" id="{FA57AFFC-DF7F-49C7-A74D-6F07CA099966}"/>
              </a:ext>
            </a:extLst>
          </p:cNvPr>
          <p:cNvSpPr>
            <a:spLocks noGrp="1"/>
          </p:cNvSpPr>
          <p:nvPr>
            <p:ph type="ftr" sz="quarter" idx="11"/>
          </p:nvPr>
        </p:nvSpPr>
        <p:spPr>
          <a:ln/>
        </p:spPr>
        <p:txBody>
          <a:bodyPr/>
          <a:lstStyle>
            <a:lvl1pPr>
              <a:defRPr/>
            </a:lvl1pPr>
          </a:lstStyle>
          <a:p>
            <a:endParaRPr lang="en-US" altLang="x-none"/>
          </a:p>
        </p:txBody>
      </p:sp>
      <p:sp>
        <p:nvSpPr>
          <p:cNvPr id="9" name="Rectangle 6">
            <a:extLst>
              <a:ext uri="{FF2B5EF4-FFF2-40B4-BE49-F238E27FC236}">
                <a16:creationId xmlns:a16="http://schemas.microsoft.com/office/drawing/2014/main" id="{C63B58E9-221D-4E76-9049-B9538D8DAF9B}"/>
              </a:ext>
            </a:extLst>
          </p:cNvPr>
          <p:cNvSpPr>
            <a:spLocks noGrp="1"/>
          </p:cNvSpPr>
          <p:nvPr>
            <p:ph type="sldNum" sz="quarter" idx="12"/>
          </p:nvPr>
        </p:nvSpPr>
        <p:spPr>
          <a:ln/>
        </p:spPr>
        <p:txBody>
          <a:bodyPr/>
          <a:lstStyle>
            <a:lvl1pPr>
              <a:defRPr/>
            </a:lvl1pPr>
          </a:lstStyle>
          <a:p>
            <a:fld id="{66F9247D-9EDE-4A3C-8DA5-D5F13CF8072A}" type="slidenum">
              <a:rPr lang="zh-CN" altLang="en-US"/>
              <a:pPr/>
              <a:t>‹#›</a:t>
            </a:fld>
            <a:endParaRPr lang="zh-CN" altLang="en-US"/>
          </a:p>
        </p:txBody>
      </p:sp>
    </p:spTree>
    <p:extLst>
      <p:ext uri="{BB962C8B-B14F-4D97-AF65-F5344CB8AC3E}">
        <p14:creationId xmlns:p14="http://schemas.microsoft.com/office/powerpoint/2010/main" val="29838808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B126903A-BAA2-49AE-AE23-952E65372BA0}"/>
              </a:ext>
            </a:extLst>
          </p:cNvPr>
          <p:cNvSpPr>
            <a:spLocks noGrp="1"/>
          </p:cNvSpPr>
          <p:nvPr>
            <p:ph type="dt" sz="half" idx="10"/>
          </p:nvPr>
        </p:nvSpPr>
        <p:spPr>
          <a:ln/>
        </p:spPr>
        <p:txBody>
          <a:bodyPr/>
          <a:lstStyle>
            <a:lvl1pPr>
              <a:defRPr/>
            </a:lvl1pPr>
          </a:lstStyle>
          <a:p>
            <a:fld id="{BB962C8B-B14F-4D97-AF65-F5344CB8AC3E}" type="datetimeFigureOut">
              <a:rPr lang="zh-CN" altLang="en-US"/>
              <a:pPr/>
              <a:t>2024/10/17</a:t>
            </a:fld>
            <a:endParaRPr lang="zh-CN" altLang="en-US"/>
          </a:p>
        </p:txBody>
      </p:sp>
      <p:sp>
        <p:nvSpPr>
          <p:cNvPr id="4" name="Rectangle 5">
            <a:extLst>
              <a:ext uri="{FF2B5EF4-FFF2-40B4-BE49-F238E27FC236}">
                <a16:creationId xmlns:a16="http://schemas.microsoft.com/office/drawing/2014/main" id="{2FF02341-B438-4C41-AFC3-73D03A8197AD}"/>
              </a:ext>
            </a:extLst>
          </p:cNvPr>
          <p:cNvSpPr>
            <a:spLocks noGrp="1"/>
          </p:cNvSpPr>
          <p:nvPr>
            <p:ph type="ftr" sz="quarter" idx="11"/>
          </p:nvPr>
        </p:nvSpPr>
        <p:spPr>
          <a:ln/>
        </p:spPr>
        <p:txBody>
          <a:bodyPr/>
          <a:lstStyle>
            <a:lvl1pPr>
              <a:defRPr/>
            </a:lvl1pPr>
          </a:lstStyle>
          <a:p>
            <a:endParaRPr lang="en-US" altLang="x-none"/>
          </a:p>
        </p:txBody>
      </p:sp>
      <p:sp>
        <p:nvSpPr>
          <p:cNvPr id="5" name="Rectangle 6">
            <a:extLst>
              <a:ext uri="{FF2B5EF4-FFF2-40B4-BE49-F238E27FC236}">
                <a16:creationId xmlns:a16="http://schemas.microsoft.com/office/drawing/2014/main" id="{C1992DEB-4241-4DAF-AD24-250F325D96E9}"/>
              </a:ext>
            </a:extLst>
          </p:cNvPr>
          <p:cNvSpPr>
            <a:spLocks noGrp="1"/>
          </p:cNvSpPr>
          <p:nvPr>
            <p:ph type="sldNum" sz="quarter" idx="12"/>
          </p:nvPr>
        </p:nvSpPr>
        <p:spPr>
          <a:ln/>
        </p:spPr>
        <p:txBody>
          <a:bodyPr/>
          <a:lstStyle>
            <a:lvl1pPr>
              <a:defRPr/>
            </a:lvl1pPr>
          </a:lstStyle>
          <a:p>
            <a:fld id="{BA2B264F-62BB-463E-82F5-111727002515}" type="slidenum">
              <a:rPr lang="zh-CN" altLang="en-US"/>
              <a:pPr/>
              <a:t>‹#›</a:t>
            </a:fld>
            <a:endParaRPr lang="zh-CN" altLang="en-US"/>
          </a:p>
        </p:txBody>
      </p:sp>
    </p:spTree>
    <p:extLst>
      <p:ext uri="{BB962C8B-B14F-4D97-AF65-F5344CB8AC3E}">
        <p14:creationId xmlns:p14="http://schemas.microsoft.com/office/powerpoint/2010/main" val="4074530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FDCB8E0-2471-4A42-8B9B-89C6796BCFFE}"/>
              </a:ext>
            </a:extLst>
          </p:cNvPr>
          <p:cNvSpPr>
            <a:spLocks noGrp="1"/>
          </p:cNvSpPr>
          <p:nvPr>
            <p:ph type="dt" sz="half" idx="10"/>
          </p:nvPr>
        </p:nvSpPr>
        <p:spPr>
          <a:ln/>
        </p:spPr>
        <p:txBody>
          <a:bodyPr/>
          <a:lstStyle>
            <a:lvl1pPr>
              <a:defRPr/>
            </a:lvl1pPr>
          </a:lstStyle>
          <a:p>
            <a:fld id="{BB962C8B-B14F-4D97-AF65-F5344CB8AC3E}" type="datetimeFigureOut">
              <a:rPr lang="zh-CN" altLang="en-US"/>
              <a:pPr/>
              <a:t>2024/10/17</a:t>
            </a:fld>
            <a:endParaRPr lang="zh-CN" altLang="en-US"/>
          </a:p>
        </p:txBody>
      </p:sp>
      <p:sp>
        <p:nvSpPr>
          <p:cNvPr id="3" name="Rectangle 5">
            <a:extLst>
              <a:ext uri="{FF2B5EF4-FFF2-40B4-BE49-F238E27FC236}">
                <a16:creationId xmlns:a16="http://schemas.microsoft.com/office/drawing/2014/main" id="{E2FB65A9-3E14-42D9-BC72-113C8F48B767}"/>
              </a:ext>
            </a:extLst>
          </p:cNvPr>
          <p:cNvSpPr>
            <a:spLocks noGrp="1"/>
          </p:cNvSpPr>
          <p:nvPr>
            <p:ph type="ftr" sz="quarter" idx="11"/>
          </p:nvPr>
        </p:nvSpPr>
        <p:spPr>
          <a:ln/>
        </p:spPr>
        <p:txBody>
          <a:bodyPr/>
          <a:lstStyle>
            <a:lvl1pPr>
              <a:defRPr/>
            </a:lvl1pPr>
          </a:lstStyle>
          <a:p>
            <a:endParaRPr lang="en-US" altLang="x-none"/>
          </a:p>
        </p:txBody>
      </p:sp>
      <p:sp>
        <p:nvSpPr>
          <p:cNvPr id="4" name="Rectangle 6">
            <a:extLst>
              <a:ext uri="{FF2B5EF4-FFF2-40B4-BE49-F238E27FC236}">
                <a16:creationId xmlns:a16="http://schemas.microsoft.com/office/drawing/2014/main" id="{44671282-7C35-48DE-8E8C-57AAA8FB1FF0}"/>
              </a:ext>
            </a:extLst>
          </p:cNvPr>
          <p:cNvSpPr>
            <a:spLocks noGrp="1"/>
          </p:cNvSpPr>
          <p:nvPr>
            <p:ph type="sldNum" sz="quarter" idx="12"/>
          </p:nvPr>
        </p:nvSpPr>
        <p:spPr>
          <a:ln/>
        </p:spPr>
        <p:txBody>
          <a:bodyPr/>
          <a:lstStyle>
            <a:lvl1pPr>
              <a:defRPr/>
            </a:lvl1pPr>
          </a:lstStyle>
          <a:p>
            <a:fld id="{2E2E28D4-5F6B-4F7A-A6AE-5FD97AB6FFD2}" type="slidenum">
              <a:rPr lang="zh-CN" altLang="en-US"/>
              <a:pPr/>
              <a:t>‹#›</a:t>
            </a:fld>
            <a:endParaRPr lang="zh-CN" altLang="en-US"/>
          </a:p>
        </p:txBody>
      </p:sp>
    </p:spTree>
    <p:extLst>
      <p:ext uri="{BB962C8B-B14F-4D97-AF65-F5344CB8AC3E}">
        <p14:creationId xmlns:p14="http://schemas.microsoft.com/office/powerpoint/2010/main" val="3259637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398DC38A-FBED-4D6A-8834-F837EEF47FE2}"/>
              </a:ext>
            </a:extLst>
          </p:cNvPr>
          <p:cNvSpPr>
            <a:spLocks noGrp="1"/>
          </p:cNvSpPr>
          <p:nvPr>
            <p:ph type="dt" sz="half" idx="10"/>
          </p:nvPr>
        </p:nvSpPr>
        <p:spPr>
          <a:ln/>
        </p:spPr>
        <p:txBody>
          <a:bodyPr/>
          <a:lstStyle>
            <a:lvl1pPr>
              <a:defRPr/>
            </a:lvl1pPr>
          </a:lstStyle>
          <a:p>
            <a:fld id="{BB962C8B-B14F-4D97-AF65-F5344CB8AC3E}" type="datetimeFigureOut">
              <a:rPr lang="zh-CN" altLang="en-US"/>
              <a:pPr/>
              <a:t>2024/10/17</a:t>
            </a:fld>
            <a:endParaRPr lang="zh-CN" altLang="en-US"/>
          </a:p>
        </p:txBody>
      </p:sp>
      <p:sp>
        <p:nvSpPr>
          <p:cNvPr id="6" name="Rectangle 5">
            <a:extLst>
              <a:ext uri="{FF2B5EF4-FFF2-40B4-BE49-F238E27FC236}">
                <a16:creationId xmlns:a16="http://schemas.microsoft.com/office/drawing/2014/main" id="{8AA4248D-5C91-4760-BB5C-437B8FAB620A}"/>
              </a:ext>
            </a:extLst>
          </p:cNvPr>
          <p:cNvSpPr>
            <a:spLocks noGrp="1"/>
          </p:cNvSpPr>
          <p:nvPr>
            <p:ph type="ftr" sz="quarter" idx="11"/>
          </p:nvPr>
        </p:nvSpPr>
        <p:spPr>
          <a:ln/>
        </p:spPr>
        <p:txBody>
          <a:bodyPr/>
          <a:lstStyle>
            <a:lvl1pPr>
              <a:defRPr/>
            </a:lvl1pPr>
          </a:lstStyle>
          <a:p>
            <a:endParaRPr lang="en-US" altLang="x-none"/>
          </a:p>
        </p:txBody>
      </p:sp>
      <p:sp>
        <p:nvSpPr>
          <p:cNvPr id="7" name="Rectangle 6">
            <a:extLst>
              <a:ext uri="{FF2B5EF4-FFF2-40B4-BE49-F238E27FC236}">
                <a16:creationId xmlns:a16="http://schemas.microsoft.com/office/drawing/2014/main" id="{060E8D09-C59A-458C-910B-19DCD1E2F5BE}"/>
              </a:ext>
            </a:extLst>
          </p:cNvPr>
          <p:cNvSpPr>
            <a:spLocks noGrp="1"/>
          </p:cNvSpPr>
          <p:nvPr>
            <p:ph type="sldNum" sz="quarter" idx="12"/>
          </p:nvPr>
        </p:nvSpPr>
        <p:spPr>
          <a:ln/>
        </p:spPr>
        <p:txBody>
          <a:bodyPr/>
          <a:lstStyle>
            <a:lvl1pPr>
              <a:defRPr/>
            </a:lvl1pPr>
          </a:lstStyle>
          <a:p>
            <a:fld id="{0E371697-1E25-448D-8E7E-EABB978B4033}" type="slidenum">
              <a:rPr lang="zh-CN" altLang="en-US"/>
              <a:pPr/>
              <a:t>‹#›</a:t>
            </a:fld>
            <a:endParaRPr lang="zh-CN" altLang="en-US"/>
          </a:p>
        </p:txBody>
      </p:sp>
    </p:spTree>
    <p:extLst>
      <p:ext uri="{BB962C8B-B14F-4D97-AF65-F5344CB8AC3E}">
        <p14:creationId xmlns:p14="http://schemas.microsoft.com/office/powerpoint/2010/main" val="4258151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0D111CD6-8057-4F7F-A020-BBFF09C70D43}"/>
              </a:ext>
            </a:extLst>
          </p:cNvPr>
          <p:cNvSpPr>
            <a:spLocks noGrp="1"/>
          </p:cNvSpPr>
          <p:nvPr>
            <p:ph type="dt" sz="half" idx="10"/>
          </p:nvPr>
        </p:nvSpPr>
        <p:spPr>
          <a:ln/>
        </p:spPr>
        <p:txBody>
          <a:bodyPr/>
          <a:lstStyle>
            <a:lvl1pPr>
              <a:defRPr/>
            </a:lvl1pPr>
          </a:lstStyle>
          <a:p>
            <a:fld id="{BB962C8B-B14F-4D97-AF65-F5344CB8AC3E}" type="datetimeFigureOut">
              <a:rPr lang="zh-CN" altLang="en-US"/>
              <a:pPr/>
              <a:t>2024/10/17</a:t>
            </a:fld>
            <a:r>
              <a:rPr lang="zh-CN" altLang="en-US"/>
              <a:t>华中科技大学自动化学院测量系</a:t>
            </a:r>
          </a:p>
        </p:txBody>
      </p:sp>
      <p:sp>
        <p:nvSpPr>
          <p:cNvPr id="5" name="Rectangle 5">
            <a:extLst>
              <a:ext uri="{FF2B5EF4-FFF2-40B4-BE49-F238E27FC236}">
                <a16:creationId xmlns:a16="http://schemas.microsoft.com/office/drawing/2014/main" id="{2A320175-059D-4B34-85BB-DFE80A6485A3}"/>
              </a:ext>
            </a:extLst>
          </p:cNvPr>
          <p:cNvSpPr>
            <a:spLocks noGrp="1"/>
          </p:cNvSpPr>
          <p:nvPr>
            <p:ph type="ftr" sz="quarter" idx="11"/>
          </p:nvPr>
        </p:nvSpPr>
        <p:spPr>
          <a:ln/>
        </p:spPr>
        <p:txBody>
          <a:bodyPr/>
          <a:lstStyle>
            <a:lvl1pPr>
              <a:defRPr/>
            </a:lvl1pPr>
          </a:lstStyle>
          <a:p>
            <a:r>
              <a:rPr lang="en-US" altLang="x-none"/>
              <a:t>HUST</a:t>
            </a:r>
          </a:p>
        </p:txBody>
      </p:sp>
      <p:sp>
        <p:nvSpPr>
          <p:cNvPr id="6" name="Rectangle 6">
            <a:extLst>
              <a:ext uri="{FF2B5EF4-FFF2-40B4-BE49-F238E27FC236}">
                <a16:creationId xmlns:a16="http://schemas.microsoft.com/office/drawing/2014/main" id="{6DE5E4EC-B9B0-4FE2-A716-76577A02C385}"/>
              </a:ext>
            </a:extLst>
          </p:cNvPr>
          <p:cNvSpPr>
            <a:spLocks noGrp="1"/>
          </p:cNvSpPr>
          <p:nvPr>
            <p:ph type="sldNum" sz="quarter" idx="12"/>
          </p:nvPr>
        </p:nvSpPr>
        <p:spPr>
          <a:ln/>
        </p:spPr>
        <p:txBody>
          <a:bodyPr/>
          <a:lstStyle>
            <a:lvl1pPr>
              <a:defRPr/>
            </a:lvl1pPr>
          </a:lstStyle>
          <a:p>
            <a:fld id="{949769F9-3013-430C-94DE-37277727FADE}" type="slidenum">
              <a:rPr lang="zh-CN" altLang="en-US"/>
              <a:pPr/>
              <a:t>‹#›</a:t>
            </a:fld>
            <a:endParaRPr lang="zh-CN" altLang="en-US"/>
          </a:p>
        </p:txBody>
      </p:sp>
    </p:spTree>
    <p:extLst>
      <p:ext uri="{BB962C8B-B14F-4D97-AF65-F5344CB8AC3E}">
        <p14:creationId xmlns:p14="http://schemas.microsoft.com/office/powerpoint/2010/main" val="22900601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2C6A0C29-D51B-46B0-99C3-6CACD0957F1C}"/>
              </a:ext>
            </a:extLst>
          </p:cNvPr>
          <p:cNvSpPr>
            <a:spLocks noGrp="1"/>
          </p:cNvSpPr>
          <p:nvPr>
            <p:ph type="dt" sz="half" idx="10"/>
          </p:nvPr>
        </p:nvSpPr>
        <p:spPr>
          <a:ln/>
        </p:spPr>
        <p:txBody>
          <a:bodyPr/>
          <a:lstStyle>
            <a:lvl1pPr>
              <a:defRPr/>
            </a:lvl1pPr>
          </a:lstStyle>
          <a:p>
            <a:fld id="{BB962C8B-B14F-4D97-AF65-F5344CB8AC3E}" type="datetimeFigureOut">
              <a:rPr lang="zh-CN" altLang="en-US"/>
              <a:pPr/>
              <a:t>2024/10/17</a:t>
            </a:fld>
            <a:endParaRPr lang="zh-CN" altLang="en-US"/>
          </a:p>
        </p:txBody>
      </p:sp>
      <p:sp>
        <p:nvSpPr>
          <p:cNvPr id="6" name="Rectangle 5">
            <a:extLst>
              <a:ext uri="{FF2B5EF4-FFF2-40B4-BE49-F238E27FC236}">
                <a16:creationId xmlns:a16="http://schemas.microsoft.com/office/drawing/2014/main" id="{C405BF48-C01B-4D22-9501-52CC6332E3ED}"/>
              </a:ext>
            </a:extLst>
          </p:cNvPr>
          <p:cNvSpPr>
            <a:spLocks noGrp="1"/>
          </p:cNvSpPr>
          <p:nvPr>
            <p:ph type="ftr" sz="quarter" idx="11"/>
          </p:nvPr>
        </p:nvSpPr>
        <p:spPr>
          <a:ln/>
        </p:spPr>
        <p:txBody>
          <a:bodyPr/>
          <a:lstStyle>
            <a:lvl1pPr>
              <a:defRPr/>
            </a:lvl1pPr>
          </a:lstStyle>
          <a:p>
            <a:endParaRPr lang="en-US" altLang="x-none"/>
          </a:p>
        </p:txBody>
      </p:sp>
      <p:sp>
        <p:nvSpPr>
          <p:cNvPr id="7" name="Rectangle 6">
            <a:extLst>
              <a:ext uri="{FF2B5EF4-FFF2-40B4-BE49-F238E27FC236}">
                <a16:creationId xmlns:a16="http://schemas.microsoft.com/office/drawing/2014/main" id="{4E20217B-E6C1-439B-9500-2A12952EE96F}"/>
              </a:ext>
            </a:extLst>
          </p:cNvPr>
          <p:cNvSpPr>
            <a:spLocks noGrp="1"/>
          </p:cNvSpPr>
          <p:nvPr>
            <p:ph type="sldNum" sz="quarter" idx="12"/>
          </p:nvPr>
        </p:nvSpPr>
        <p:spPr>
          <a:ln/>
        </p:spPr>
        <p:txBody>
          <a:bodyPr/>
          <a:lstStyle>
            <a:lvl1pPr>
              <a:defRPr/>
            </a:lvl1pPr>
          </a:lstStyle>
          <a:p>
            <a:fld id="{21E4B8ED-AF22-49AF-BC8D-C17D609290AA}" type="slidenum">
              <a:rPr lang="zh-CN" altLang="en-US"/>
              <a:pPr/>
              <a:t>‹#›</a:t>
            </a:fld>
            <a:endParaRPr lang="zh-CN" altLang="en-US"/>
          </a:p>
        </p:txBody>
      </p:sp>
    </p:spTree>
    <p:extLst>
      <p:ext uri="{BB962C8B-B14F-4D97-AF65-F5344CB8AC3E}">
        <p14:creationId xmlns:p14="http://schemas.microsoft.com/office/powerpoint/2010/main" val="32946412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55DFDBDD-94B0-47D6-8FED-8829D4D378A3}"/>
              </a:ext>
            </a:extLst>
          </p:cNvPr>
          <p:cNvSpPr>
            <a:spLocks noGrp="1"/>
          </p:cNvSpPr>
          <p:nvPr>
            <p:ph type="dt" sz="half" idx="10"/>
          </p:nvPr>
        </p:nvSpPr>
        <p:spPr>
          <a:ln/>
        </p:spPr>
        <p:txBody>
          <a:bodyPr/>
          <a:lstStyle>
            <a:lvl1pPr>
              <a:defRPr/>
            </a:lvl1pPr>
          </a:lstStyle>
          <a:p>
            <a:fld id="{BB962C8B-B14F-4D97-AF65-F5344CB8AC3E}" type="datetimeFigureOut">
              <a:rPr lang="zh-CN" altLang="en-US"/>
              <a:pPr/>
              <a:t>2024/10/17</a:t>
            </a:fld>
            <a:endParaRPr lang="zh-CN" altLang="en-US"/>
          </a:p>
        </p:txBody>
      </p:sp>
      <p:sp>
        <p:nvSpPr>
          <p:cNvPr id="5" name="Rectangle 5">
            <a:extLst>
              <a:ext uri="{FF2B5EF4-FFF2-40B4-BE49-F238E27FC236}">
                <a16:creationId xmlns:a16="http://schemas.microsoft.com/office/drawing/2014/main" id="{6991BDB3-5C95-43F3-BD8F-65D2B5BC8538}"/>
              </a:ext>
            </a:extLst>
          </p:cNvPr>
          <p:cNvSpPr>
            <a:spLocks noGrp="1"/>
          </p:cNvSpPr>
          <p:nvPr>
            <p:ph type="ftr" sz="quarter" idx="11"/>
          </p:nvPr>
        </p:nvSpPr>
        <p:spPr>
          <a:ln/>
        </p:spPr>
        <p:txBody>
          <a:bodyPr/>
          <a:lstStyle>
            <a:lvl1pPr>
              <a:defRPr/>
            </a:lvl1pPr>
          </a:lstStyle>
          <a:p>
            <a:endParaRPr lang="en-US" altLang="x-none"/>
          </a:p>
        </p:txBody>
      </p:sp>
      <p:sp>
        <p:nvSpPr>
          <p:cNvPr id="6" name="Rectangle 6">
            <a:extLst>
              <a:ext uri="{FF2B5EF4-FFF2-40B4-BE49-F238E27FC236}">
                <a16:creationId xmlns:a16="http://schemas.microsoft.com/office/drawing/2014/main" id="{D04F7782-2AE4-441A-B1F2-893D26F51BA7}"/>
              </a:ext>
            </a:extLst>
          </p:cNvPr>
          <p:cNvSpPr>
            <a:spLocks noGrp="1"/>
          </p:cNvSpPr>
          <p:nvPr>
            <p:ph type="sldNum" sz="quarter" idx="12"/>
          </p:nvPr>
        </p:nvSpPr>
        <p:spPr>
          <a:ln/>
        </p:spPr>
        <p:txBody>
          <a:bodyPr/>
          <a:lstStyle>
            <a:lvl1pPr>
              <a:defRPr/>
            </a:lvl1pPr>
          </a:lstStyle>
          <a:p>
            <a:fld id="{C038DA83-C5A2-49E7-812B-1F7856DE9155}" type="slidenum">
              <a:rPr lang="zh-CN" altLang="en-US"/>
              <a:pPr/>
              <a:t>‹#›</a:t>
            </a:fld>
            <a:endParaRPr lang="zh-CN" altLang="en-US"/>
          </a:p>
        </p:txBody>
      </p:sp>
    </p:spTree>
    <p:extLst>
      <p:ext uri="{BB962C8B-B14F-4D97-AF65-F5344CB8AC3E}">
        <p14:creationId xmlns:p14="http://schemas.microsoft.com/office/powerpoint/2010/main" val="1772508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67550" y="503238"/>
            <a:ext cx="1924050" cy="5821362"/>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1295400" y="503238"/>
            <a:ext cx="5660611" cy="5821362"/>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E2C15B1E-20A8-4736-A107-7D73CF18516D}"/>
              </a:ext>
            </a:extLst>
          </p:cNvPr>
          <p:cNvSpPr>
            <a:spLocks noGrp="1"/>
          </p:cNvSpPr>
          <p:nvPr>
            <p:ph type="dt" sz="half" idx="10"/>
          </p:nvPr>
        </p:nvSpPr>
        <p:spPr>
          <a:ln/>
        </p:spPr>
        <p:txBody>
          <a:bodyPr/>
          <a:lstStyle>
            <a:lvl1pPr>
              <a:defRPr/>
            </a:lvl1pPr>
          </a:lstStyle>
          <a:p>
            <a:fld id="{BB962C8B-B14F-4D97-AF65-F5344CB8AC3E}" type="datetimeFigureOut">
              <a:rPr lang="zh-CN" altLang="en-US"/>
              <a:pPr/>
              <a:t>2024/10/17</a:t>
            </a:fld>
            <a:endParaRPr lang="zh-CN" altLang="en-US"/>
          </a:p>
        </p:txBody>
      </p:sp>
      <p:sp>
        <p:nvSpPr>
          <p:cNvPr id="5" name="Rectangle 5">
            <a:extLst>
              <a:ext uri="{FF2B5EF4-FFF2-40B4-BE49-F238E27FC236}">
                <a16:creationId xmlns:a16="http://schemas.microsoft.com/office/drawing/2014/main" id="{A4E7B5E8-AA50-4278-8E8D-E1B59CC3A74F}"/>
              </a:ext>
            </a:extLst>
          </p:cNvPr>
          <p:cNvSpPr>
            <a:spLocks noGrp="1"/>
          </p:cNvSpPr>
          <p:nvPr>
            <p:ph type="ftr" sz="quarter" idx="11"/>
          </p:nvPr>
        </p:nvSpPr>
        <p:spPr>
          <a:ln/>
        </p:spPr>
        <p:txBody>
          <a:bodyPr/>
          <a:lstStyle>
            <a:lvl1pPr>
              <a:defRPr/>
            </a:lvl1pPr>
          </a:lstStyle>
          <a:p>
            <a:endParaRPr lang="en-US" altLang="x-none"/>
          </a:p>
        </p:txBody>
      </p:sp>
      <p:sp>
        <p:nvSpPr>
          <p:cNvPr id="6" name="Rectangle 6">
            <a:extLst>
              <a:ext uri="{FF2B5EF4-FFF2-40B4-BE49-F238E27FC236}">
                <a16:creationId xmlns:a16="http://schemas.microsoft.com/office/drawing/2014/main" id="{5F09AEBC-A732-4EEE-86BD-DBEB763E4901}"/>
              </a:ext>
            </a:extLst>
          </p:cNvPr>
          <p:cNvSpPr>
            <a:spLocks noGrp="1"/>
          </p:cNvSpPr>
          <p:nvPr>
            <p:ph type="sldNum" sz="quarter" idx="12"/>
          </p:nvPr>
        </p:nvSpPr>
        <p:spPr>
          <a:ln/>
        </p:spPr>
        <p:txBody>
          <a:bodyPr/>
          <a:lstStyle>
            <a:lvl1pPr>
              <a:defRPr/>
            </a:lvl1pPr>
          </a:lstStyle>
          <a:p>
            <a:fld id="{C82DF78D-7CEF-4CF9-9B73-963683204717}" type="slidenum">
              <a:rPr lang="zh-CN" altLang="en-US"/>
              <a:pPr/>
              <a:t>‹#›</a:t>
            </a:fld>
            <a:endParaRPr lang="zh-CN" altLang="en-US"/>
          </a:p>
        </p:txBody>
      </p:sp>
    </p:spTree>
    <p:extLst>
      <p:ext uri="{BB962C8B-B14F-4D97-AF65-F5344CB8AC3E}">
        <p14:creationId xmlns:p14="http://schemas.microsoft.com/office/powerpoint/2010/main" val="1987402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9EC7EAEC-1C1A-4DE6-9CC8-B1886DDEF02E}"/>
              </a:ext>
            </a:extLst>
          </p:cNvPr>
          <p:cNvSpPr>
            <a:spLocks noGrp="1"/>
          </p:cNvSpPr>
          <p:nvPr>
            <p:ph type="dt" sz="half" idx="10"/>
          </p:nvPr>
        </p:nvSpPr>
        <p:spPr>
          <a:ln/>
        </p:spPr>
        <p:txBody>
          <a:bodyPr/>
          <a:lstStyle>
            <a:lvl1pPr>
              <a:defRPr/>
            </a:lvl1pPr>
          </a:lstStyle>
          <a:p>
            <a:fld id="{BB962C8B-B14F-4D97-AF65-F5344CB8AC3E}" type="datetimeFigureOut">
              <a:rPr lang="zh-CN" altLang="en-US"/>
              <a:pPr/>
              <a:t>2024/10/17</a:t>
            </a:fld>
            <a:r>
              <a:rPr lang="zh-CN" altLang="en-US"/>
              <a:t>华中科技大学自动化学院测量系</a:t>
            </a:r>
          </a:p>
        </p:txBody>
      </p:sp>
      <p:sp>
        <p:nvSpPr>
          <p:cNvPr id="5" name="Rectangle 5">
            <a:extLst>
              <a:ext uri="{FF2B5EF4-FFF2-40B4-BE49-F238E27FC236}">
                <a16:creationId xmlns:a16="http://schemas.microsoft.com/office/drawing/2014/main" id="{2AC8D9B1-2800-49E1-B52B-3FB9C4012EAE}"/>
              </a:ext>
            </a:extLst>
          </p:cNvPr>
          <p:cNvSpPr>
            <a:spLocks noGrp="1"/>
          </p:cNvSpPr>
          <p:nvPr>
            <p:ph type="ftr" sz="quarter" idx="11"/>
          </p:nvPr>
        </p:nvSpPr>
        <p:spPr>
          <a:ln/>
        </p:spPr>
        <p:txBody>
          <a:bodyPr/>
          <a:lstStyle>
            <a:lvl1pPr>
              <a:defRPr/>
            </a:lvl1pPr>
          </a:lstStyle>
          <a:p>
            <a:r>
              <a:rPr lang="en-US" altLang="x-none"/>
              <a:t>HUST</a:t>
            </a:r>
          </a:p>
        </p:txBody>
      </p:sp>
      <p:sp>
        <p:nvSpPr>
          <p:cNvPr id="6" name="Rectangle 6">
            <a:extLst>
              <a:ext uri="{FF2B5EF4-FFF2-40B4-BE49-F238E27FC236}">
                <a16:creationId xmlns:a16="http://schemas.microsoft.com/office/drawing/2014/main" id="{60EF07BB-AA79-4D32-BFAE-3EA3C9C830AC}"/>
              </a:ext>
            </a:extLst>
          </p:cNvPr>
          <p:cNvSpPr>
            <a:spLocks noGrp="1"/>
          </p:cNvSpPr>
          <p:nvPr>
            <p:ph type="sldNum" sz="quarter" idx="12"/>
          </p:nvPr>
        </p:nvSpPr>
        <p:spPr>
          <a:ln/>
        </p:spPr>
        <p:txBody>
          <a:bodyPr/>
          <a:lstStyle>
            <a:lvl1pPr>
              <a:defRPr/>
            </a:lvl1pPr>
          </a:lstStyle>
          <a:p>
            <a:fld id="{5D9171CF-6D68-4A82-AC14-5958C382278D}" type="slidenum">
              <a:rPr lang="zh-CN" altLang="en-US"/>
              <a:pPr/>
              <a:t>‹#›</a:t>
            </a:fld>
            <a:endParaRPr lang="zh-CN" altLang="en-US"/>
          </a:p>
        </p:txBody>
      </p:sp>
    </p:spTree>
    <p:extLst>
      <p:ext uri="{BB962C8B-B14F-4D97-AF65-F5344CB8AC3E}">
        <p14:creationId xmlns:p14="http://schemas.microsoft.com/office/powerpoint/2010/main" val="2331056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1295400" y="1323975"/>
            <a:ext cx="3771138" cy="50006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5220462" y="1323975"/>
            <a:ext cx="3771138" cy="50006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22A68BF3-8001-47BB-B065-9030F3B1CBD5}"/>
              </a:ext>
            </a:extLst>
          </p:cNvPr>
          <p:cNvSpPr>
            <a:spLocks noGrp="1"/>
          </p:cNvSpPr>
          <p:nvPr>
            <p:ph type="dt" sz="half" idx="10"/>
          </p:nvPr>
        </p:nvSpPr>
        <p:spPr>
          <a:ln/>
        </p:spPr>
        <p:txBody>
          <a:bodyPr/>
          <a:lstStyle>
            <a:lvl1pPr>
              <a:defRPr/>
            </a:lvl1pPr>
          </a:lstStyle>
          <a:p>
            <a:fld id="{BB962C8B-B14F-4D97-AF65-F5344CB8AC3E}" type="datetimeFigureOut">
              <a:rPr lang="zh-CN" altLang="en-US"/>
              <a:pPr/>
              <a:t>2024/10/17</a:t>
            </a:fld>
            <a:r>
              <a:rPr lang="zh-CN" altLang="en-US"/>
              <a:t>华中科技大学自动化学院测量系</a:t>
            </a:r>
          </a:p>
        </p:txBody>
      </p:sp>
      <p:sp>
        <p:nvSpPr>
          <p:cNvPr id="6" name="Rectangle 5">
            <a:extLst>
              <a:ext uri="{FF2B5EF4-FFF2-40B4-BE49-F238E27FC236}">
                <a16:creationId xmlns:a16="http://schemas.microsoft.com/office/drawing/2014/main" id="{B5C25588-0764-4A99-8438-BC876A329605}"/>
              </a:ext>
            </a:extLst>
          </p:cNvPr>
          <p:cNvSpPr>
            <a:spLocks noGrp="1"/>
          </p:cNvSpPr>
          <p:nvPr>
            <p:ph type="ftr" sz="quarter" idx="11"/>
          </p:nvPr>
        </p:nvSpPr>
        <p:spPr>
          <a:ln/>
        </p:spPr>
        <p:txBody>
          <a:bodyPr/>
          <a:lstStyle>
            <a:lvl1pPr>
              <a:defRPr/>
            </a:lvl1pPr>
          </a:lstStyle>
          <a:p>
            <a:r>
              <a:rPr lang="en-US" altLang="x-none"/>
              <a:t>HUST</a:t>
            </a:r>
          </a:p>
        </p:txBody>
      </p:sp>
      <p:sp>
        <p:nvSpPr>
          <p:cNvPr id="7" name="Rectangle 6">
            <a:extLst>
              <a:ext uri="{FF2B5EF4-FFF2-40B4-BE49-F238E27FC236}">
                <a16:creationId xmlns:a16="http://schemas.microsoft.com/office/drawing/2014/main" id="{9F6E61E6-75E0-4B6A-BA70-09767942B7EF}"/>
              </a:ext>
            </a:extLst>
          </p:cNvPr>
          <p:cNvSpPr>
            <a:spLocks noGrp="1"/>
          </p:cNvSpPr>
          <p:nvPr>
            <p:ph type="sldNum" sz="quarter" idx="12"/>
          </p:nvPr>
        </p:nvSpPr>
        <p:spPr>
          <a:ln/>
        </p:spPr>
        <p:txBody>
          <a:bodyPr/>
          <a:lstStyle>
            <a:lvl1pPr>
              <a:defRPr/>
            </a:lvl1pPr>
          </a:lstStyle>
          <a:p>
            <a:fld id="{3D848FEF-A8CB-4204-B95E-09B84EBDF815}" type="slidenum">
              <a:rPr lang="zh-CN" altLang="en-US"/>
              <a:pPr/>
              <a:t>‹#›</a:t>
            </a:fld>
            <a:endParaRPr lang="zh-CN" altLang="en-US"/>
          </a:p>
        </p:txBody>
      </p:sp>
    </p:spTree>
    <p:extLst>
      <p:ext uri="{BB962C8B-B14F-4D97-AF65-F5344CB8AC3E}">
        <p14:creationId xmlns:p14="http://schemas.microsoft.com/office/powerpoint/2010/main" val="3338579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578D69EA-F203-444F-BB40-6C7ECB0F0777}"/>
              </a:ext>
            </a:extLst>
          </p:cNvPr>
          <p:cNvSpPr>
            <a:spLocks noGrp="1"/>
          </p:cNvSpPr>
          <p:nvPr>
            <p:ph type="dt" sz="half" idx="10"/>
          </p:nvPr>
        </p:nvSpPr>
        <p:spPr>
          <a:ln/>
        </p:spPr>
        <p:txBody>
          <a:bodyPr/>
          <a:lstStyle>
            <a:lvl1pPr>
              <a:defRPr/>
            </a:lvl1pPr>
          </a:lstStyle>
          <a:p>
            <a:fld id="{BB962C8B-B14F-4D97-AF65-F5344CB8AC3E}" type="datetimeFigureOut">
              <a:rPr lang="zh-CN" altLang="en-US"/>
              <a:pPr/>
              <a:t>2024/10/17</a:t>
            </a:fld>
            <a:r>
              <a:rPr lang="zh-CN" altLang="en-US"/>
              <a:t>华中科技大学自动化学院测量系</a:t>
            </a:r>
          </a:p>
        </p:txBody>
      </p:sp>
      <p:sp>
        <p:nvSpPr>
          <p:cNvPr id="8" name="Rectangle 5">
            <a:extLst>
              <a:ext uri="{FF2B5EF4-FFF2-40B4-BE49-F238E27FC236}">
                <a16:creationId xmlns:a16="http://schemas.microsoft.com/office/drawing/2014/main" id="{A74E023F-A8B0-4011-9DB8-A08916AD04BC}"/>
              </a:ext>
            </a:extLst>
          </p:cNvPr>
          <p:cNvSpPr>
            <a:spLocks noGrp="1"/>
          </p:cNvSpPr>
          <p:nvPr>
            <p:ph type="ftr" sz="quarter" idx="11"/>
          </p:nvPr>
        </p:nvSpPr>
        <p:spPr>
          <a:ln/>
        </p:spPr>
        <p:txBody>
          <a:bodyPr/>
          <a:lstStyle>
            <a:lvl1pPr>
              <a:defRPr/>
            </a:lvl1pPr>
          </a:lstStyle>
          <a:p>
            <a:r>
              <a:rPr lang="en-US" altLang="x-none"/>
              <a:t>HUST</a:t>
            </a:r>
          </a:p>
        </p:txBody>
      </p:sp>
      <p:sp>
        <p:nvSpPr>
          <p:cNvPr id="9" name="Rectangle 6">
            <a:extLst>
              <a:ext uri="{FF2B5EF4-FFF2-40B4-BE49-F238E27FC236}">
                <a16:creationId xmlns:a16="http://schemas.microsoft.com/office/drawing/2014/main" id="{D2BE2921-16B3-492C-AA54-073835A45652}"/>
              </a:ext>
            </a:extLst>
          </p:cNvPr>
          <p:cNvSpPr>
            <a:spLocks noGrp="1"/>
          </p:cNvSpPr>
          <p:nvPr>
            <p:ph type="sldNum" sz="quarter" idx="12"/>
          </p:nvPr>
        </p:nvSpPr>
        <p:spPr>
          <a:ln/>
        </p:spPr>
        <p:txBody>
          <a:bodyPr/>
          <a:lstStyle>
            <a:lvl1pPr>
              <a:defRPr/>
            </a:lvl1pPr>
          </a:lstStyle>
          <a:p>
            <a:fld id="{88A72B0F-5119-472C-AF36-A4CD2CE03446}" type="slidenum">
              <a:rPr lang="zh-CN" altLang="en-US"/>
              <a:pPr/>
              <a:t>‹#›</a:t>
            </a:fld>
            <a:endParaRPr lang="zh-CN" altLang="en-US"/>
          </a:p>
        </p:txBody>
      </p:sp>
    </p:spTree>
    <p:extLst>
      <p:ext uri="{BB962C8B-B14F-4D97-AF65-F5344CB8AC3E}">
        <p14:creationId xmlns:p14="http://schemas.microsoft.com/office/powerpoint/2010/main" val="814800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0CEA536A-76A0-45A7-91F7-76C605034750}"/>
              </a:ext>
            </a:extLst>
          </p:cNvPr>
          <p:cNvSpPr>
            <a:spLocks noGrp="1"/>
          </p:cNvSpPr>
          <p:nvPr>
            <p:ph type="dt" sz="half" idx="10"/>
          </p:nvPr>
        </p:nvSpPr>
        <p:spPr>
          <a:ln/>
        </p:spPr>
        <p:txBody>
          <a:bodyPr/>
          <a:lstStyle>
            <a:lvl1pPr>
              <a:defRPr/>
            </a:lvl1pPr>
          </a:lstStyle>
          <a:p>
            <a:fld id="{BB962C8B-B14F-4D97-AF65-F5344CB8AC3E}" type="datetimeFigureOut">
              <a:rPr lang="zh-CN" altLang="en-US"/>
              <a:pPr/>
              <a:t>2024/10/17</a:t>
            </a:fld>
            <a:r>
              <a:rPr lang="zh-CN" altLang="en-US"/>
              <a:t>华中科技大学自动化学院测量系</a:t>
            </a:r>
          </a:p>
        </p:txBody>
      </p:sp>
      <p:sp>
        <p:nvSpPr>
          <p:cNvPr id="4" name="Rectangle 5">
            <a:extLst>
              <a:ext uri="{FF2B5EF4-FFF2-40B4-BE49-F238E27FC236}">
                <a16:creationId xmlns:a16="http://schemas.microsoft.com/office/drawing/2014/main" id="{18F7D528-5F98-46FF-BE8A-E0E54AF9638F}"/>
              </a:ext>
            </a:extLst>
          </p:cNvPr>
          <p:cNvSpPr>
            <a:spLocks noGrp="1"/>
          </p:cNvSpPr>
          <p:nvPr>
            <p:ph type="ftr" sz="quarter" idx="11"/>
          </p:nvPr>
        </p:nvSpPr>
        <p:spPr>
          <a:ln/>
        </p:spPr>
        <p:txBody>
          <a:bodyPr/>
          <a:lstStyle>
            <a:lvl1pPr>
              <a:defRPr/>
            </a:lvl1pPr>
          </a:lstStyle>
          <a:p>
            <a:r>
              <a:rPr lang="en-US" altLang="x-none"/>
              <a:t>HUST</a:t>
            </a:r>
          </a:p>
        </p:txBody>
      </p:sp>
      <p:sp>
        <p:nvSpPr>
          <p:cNvPr id="5" name="Rectangle 6">
            <a:extLst>
              <a:ext uri="{FF2B5EF4-FFF2-40B4-BE49-F238E27FC236}">
                <a16:creationId xmlns:a16="http://schemas.microsoft.com/office/drawing/2014/main" id="{9FBB21B4-EFC5-4267-B616-5D1482103C00}"/>
              </a:ext>
            </a:extLst>
          </p:cNvPr>
          <p:cNvSpPr>
            <a:spLocks noGrp="1"/>
          </p:cNvSpPr>
          <p:nvPr>
            <p:ph type="sldNum" sz="quarter" idx="12"/>
          </p:nvPr>
        </p:nvSpPr>
        <p:spPr>
          <a:ln/>
        </p:spPr>
        <p:txBody>
          <a:bodyPr/>
          <a:lstStyle>
            <a:lvl1pPr>
              <a:defRPr/>
            </a:lvl1pPr>
          </a:lstStyle>
          <a:p>
            <a:fld id="{0B7CA665-2C36-40E8-8D64-30720CE0A559}" type="slidenum">
              <a:rPr lang="zh-CN" altLang="en-US"/>
              <a:pPr/>
              <a:t>‹#›</a:t>
            </a:fld>
            <a:endParaRPr lang="zh-CN" altLang="en-US"/>
          </a:p>
        </p:txBody>
      </p:sp>
    </p:spTree>
    <p:extLst>
      <p:ext uri="{BB962C8B-B14F-4D97-AF65-F5344CB8AC3E}">
        <p14:creationId xmlns:p14="http://schemas.microsoft.com/office/powerpoint/2010/main" val="148223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8C6DD22-A7A5-4A93-B161-2C8A4A16D94F}"/>
              </a:ext>
            </a:extLst>
          </p:cNvPr>
          <p:cNvSpPr>
            <a:spLocks noGrp="1"/>
          </p:cNvSpPr>
          <p:nvPr>
            <p:ph type="dt" sz="half" idx="10"/>
          </p:nvPr>
        </p:nvSpPr>
        <p:spPr>
          <a:ln/>
        </p:spPr>
        <p:txBody>
          <a:bodyPr/>
          <a:lstStyle>
            <a:lvl1pPr>
              <a:defRPr/>
            </a:lvl1pPr>
          </a:lstStyle>
          <a:p>
            <a:fld id="{BB962C8B-B14F-4D97-AF65-F5344CB8AC3E}" type="datetimeFigureOut">
              <a:rPr lang="zh-CN" altLang="en-US" smtClean="0"/>
              <a:pPr/>
              <a:t>2024/10/17</a:t>
            </a:fld>
            <a:r>
              <a:rPr lang="zh-CN" altLang="en-US" dirty="0"/>
              <a:t> 人工智能与自动化学院测量系</a:t>
            </a:r>
          </a:p>
        </p:txBody>
      </p:sp>
      <p:sp>
        <p:nvSpPr>
          <p:cNvPr id="3" name="Rectangle 5">
            <a:extLst>
              <a:ext uri="{FF2B5EF4-FFF2-40B4-BE49-F238E27FC236}">
                <a16:creationId xmlns:a16="http://schemas.microsoft.com/office/drawing/2014/main" id="{5A41708B-D55A-4242-B452-BA1A07BB09C4}"/>
              </a:ext>
            </a:extLst>
          </p:cNvPr>
          <p:cNvSpPr>
            <a:spLocks noGrp="1"/>
          </p:cNvSpPr>
          <p:nvPr>
            <p:ph type="ftr" sz="quarter" idx="11"/>
          </p:nvPr>
        </p:nvSpPr>
        <p:spPr>
          <a:ln/>
        </p:spPr>
        <p:txBody>
          <a:bodyPr/>
          <a:lstStyle>
            <a:lvl1pPr>
              <a:defRPr/>
            </a:lvl1pPr>
          </a:lstStyle>
          <a:p>
            <a:r>
              <a:rPr lang="en-US" altLang="x-none"/>
              <a:t>HUST</a:t>
            </a:r>
          </a:p>
        </p:txBody>
      </p:sp>
      <p:sp>
        <p:nvSpPr>
          <p:cNvPr id="4" name="Rectangle 6">
            <a:extLst>
              <a:ext uri="{FF2B5EF4-FFF2-40B4-BE49-F238E27FC236}">
                <a16:creationId xmlns:a16="http://schemas.microsoft.com/office/drawing/2014/main" id="{8FB2224F-F20D-470B-8A8B-78BBBE7DF771}"/>
              </a:ext>
            </a:extLst>
          </p:cNvPr>
          <p:cNvSpPr>
            <a:spLocks noGrp="1"/>
          </p:cNvSpPr>
          <p:nvPr>
            <p:ph type="sldNum" sz="quarter" idx="12"/>
          </p:nvPr>
        </p:nvSpPr>
        <p:spPr>
          <a:ln/>
        </p:spPr>
        <p:txBody>
          <a:bodyPr/>
          <a:lstStyle>
            <a:lvl1pPr>
              <a:defRPr/>
            </a:lvl1pPr>
          </a:lstStyle>
          <a:p>
            <a:fld id="{7B102EBC-5162-462F-98A5-8E3A0B61A11F}" type="slidenum">
              <a:rPr lang="zh-CN" altLang="en-US"/>
              <a:pPr/>
              <a:t>‹#›</a:t>
            </a:fld>
            <a:endParaRPr lang="zh-CN" altLang="en-US"/>
          </a:p>
        </p:txBody>
      </p:sp>
    </p:spTree>
    <p:extLst>
      <p:ext uri="{BB962C8B-B14F-4D97-AF65-F5344CB8AC3E}">
        <p14:creationId xmlns:p14="http://schemas.microsoft.com/office/powerpoint/2010/main" val="3905541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B954CF1C-15AA-4610-8802-CBAB7CC61FF2}"/>
              </a:ext>
            </a:extLst>
          </p:cNvPr>
          <p:cNvSpPr>
            <a:spLocks noGrp="1"/>
          </p:cNvSpPr>
          <p:nvPr>
            <p:ph type="dt" sz="half" idx="10"/>
          </p:nvPr>
        </p:nvSpPr>
        <p:spPr>
          <a:ln/>
        </p:spPr>
        <p:txBody>
          <a:bodyPr/>
          <a:lstStyle>
            <a:lvl1pPr>
              <a:defRPr/>
            </a:lvl1pPr>
          </a:lstStyle>
          <a:p>
            <a:fld id="{BB962C8B-B14F-4D97-AF65-F5344CB8AC3E}" type="datetimeFigureOut">
              <a:rPr lang="zh-CN" altLang="en-US" smtClean="0"/>
              <a:pPr/>
              <a:t>2024/10/17</a:t>
            </a:fld>
            <a:r>
              <a:rPr lang="zh-CN" altLang="en-US" dirty="0"/>
              <a:t>人工智能与自动化学院测量系</a:t>
            </a:r>
          </a:p>
        </p:txBody>
      </p:sp>
      <p:sp>
        <p:nvSpPr>
          <p:cNvPr id="6" name="Rectangle 5">
            <a:extLst>
              <a:ext uri="{FF2B5EF4-FFF2-40B4-BE49-F238E27FC236}">
                <a16:creationId xmlns:a16="http://schemas.microsoft.com/office/drawing/2014/main" id="{1B98FC81-6955-4418-BD35-69A48772A775}"/>
              </a:ext>
            </a:extLst>
          </p:cNvPr>
          <p:cNvSpPr>
            <a:spLocks noGrp="1"/>
          </p:cNvSpPr>
          <p:nvPr>
            <p:ph type="ftr" sz="quarter" idx="11"/>
          </p:nvPr>
        </p:nvSpPr>
        <p:spPr>
          <a:ln/>
        </p:spPr>
        <p:txBody>
          <a:bodyPr/>
          <a:lstStyle>
            <a:lvl1pPr>
              <a:defRPr/>
            </a:lvl1pPr>
          </a:lstStyle>
          <a:p>
            <a:r>
              <a:rPr lang="en-US" altLang="x-none"/>
              <a:t>HUST</a:t>
            </a:r>
          </a:p>
        </p:txBody>
      </p:sp>
      <p:sp>
        <p:nvSpPr>
          <p:cNvPr id="7" name="Rectangle 6">
            <a:extLst>
              <a:ext uri="{FF2B5EF4-FFF2-40B4-BE49-F238E27FC236}">
                <a16:creationId xmlns:a16="http://schemas.microsoft.com/office/drawing/2014/main" id="{C76D54EE-CB0B-42B6-998B-513177F53677}"/>
              </a:ext>
            </a:extLst>
          </p:cNvPr>
          <p:cNvSpPr>
            <a:spLocks noGrp="1"/>
          </p:cNvSpPr>
          <p:nvPr>
            <p:ph type="sldNum" sz="quarter" idx="12"/>
          </p:nvPr>
        </p:nvSpPr>
        <p:spPr>
          <a:ln/>
        </p:spPr>
        <p:txBody>
          <a:bodyPr/>
          <a:lstStyle>
            <a:lvl1pPr>
              <a:defRPr/>
            </a:lvl1pPr>
          </a:lstStyle>
          <a:p>
            <a:fld id="{CDFE7947-C6C8-4520-BB9F-366B8107DE87}" type="slidenum">
              <a:rPr lang="zh-CN" altLang="en-US"/>
              <a:pPr/>
              <a:t>‹#›</a:t>
            </a:fld>
            <a:endParaRPr lang="zh-CN" altLang="en-US"/>
          </a:p>
        </p:txBody>
      </p:sp>
    </p:spTree>
    <p:extLst>
      <p:ext uri="{BB962C8B-B14F-4D97-AF65-F5344CB8AC3E}">
        <p14:creationId xmlns:p14="http://schemas.microsoft.com/office/powerpoint/2010/main" val="142436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6E8F495D-E9FE-4904-8757-CB97C308E99F}"/>
              </a:ext>
            </a:extLst>
          </p:cNvPr>
          <p:cNvSpPr>
            <a:spLocks noGrp="1"/>
          </p:cNvSpPr>
          <p:nvPr>
            <p:ph type="dt" sz="half" idx="10"/>
          </p:nvPr>
        </p:nvSpPr>
        <p:spPr>
          <a:ln/>
        </p:spPr>
        <p:txBody>
          <a:bodyPr/>
          <a:lstStyle>
            <a:lvl1pPr>
              <a:defRPr/>
            </a:lvl1pPr>
          </a:lstStyle>
          <a:p>
            <a:fld id="{BB962C8B-B14F-4D97-AF65-F5344CB8AC3E}" type="datetimeFigureOut">
              <a:rPr lang="zh-CN" altLang="en-US" smtClean="0"/>
              <a:pPr/>
              <a:t>2024/10/17</a:t>
            </a:fld>
            <a:r>
              <a:rPr lang="zh-CN" altLang="en-US" dirty="0"/>
              <a:t>人工智能与自动化学院测量系</a:t>
            </a:r>
          </a:p>
        </p:txBody>
      </p:sp>
      <p:sp>
        <p:nvSpPr>
          <p:cNvPr id="6" name="Rectangle 5">
            <a:extLst>
              <a:ext uri="{FF2B5EF4-FFF2-40B4-BE49-F238E27FC236}">
                <a16:creationId xmlns:a16="http://schemas.microsoft.com/office/drawing/2014/main" id="{220ED89A-DBF5-4D25-BB7A-125D98E5DB1B}"/>
              </a:ext>
            </a:extLst>
          </p:cNvPr>
          <p:cNvSpPr>
            <a:spLocks noGrp="1"/>
          </p:cNvSpPr>
          <p:nvPr>
            <p:ph type="ftr" sz="quarter" idx="11"/>
          </p:nvPr>
        </p:nvSpPr>
        <p:spPr>
          <a:ln/>
        </p:spPr>
        <p:txBody>
          <a:bodyPr/>
          <a:lstStyle>
            <a:lvl1pPr>
              <a:defRPr/>
            </a:lvl1pPr>
          </a:lstStyle>
          <a:p>
            <a:r>
              <a:rPr lang="en-US" altLang="x-none"/>
              <a:t>HUST</a:t>
            </a:r>
          </a:p>
        </p:txBody>
      </p:sp>
      <p:sp>
        <p:nvSpPr>
          <p:cNvPr id="7" name="Rectangle 6">
            <a:extLst>
              <a:ext uri="{FF2B5EF4-FFF2-40B4-BE49-F238E27FC236}">
                <a16:creationId xmlns:a16="http://schemas.microsoft.com/office/drawing/2014/main" id="{B04B7C95-738A-426F-B20E-BE44CDD4F6E0}"/>
              </a:ext>
            </a:extLst>
          </p:cNvPr>
          <p:cNvSpPr>
            <a:spLocks noGrp="1"/>
          </p:cNvSpPr>
          <p:nvPr>
            <p:ph type="sldNum" sz="quarter" idx="12"/>
          </p:nvPr>
        </p:nvSpPr>
        <p:spPr>
          <a:ln/>
        </p:spPr>
        <p:txBody>
          <a:bodyPr/>
          <a:lstStyle>
            <a:lvl1pPr>
              <a:defRPr/>
            </a:lvl1pPr>
          </a:lstStyle>
          <a:p>
            <a:fld id="{BCA0EC91-4A35-4CD7-A0EE-97A26F665181}" type="slidenum">
              <a:rPr lang="zh-CN" altLang="en-US"/>
              <a:pPr/>
              <a:t>‹#›</a:t>
            </a:fld>
            <a:endParaRPr lang="zh-CN" altLang="en-US"/>
          </a:p>
        </p:txBody>
      </p:sp>
    </p:spTree>
    <p:extLst>
      <p:ext uri="{BB962C8B-B14F-4D97-AF65-F5344CB8AC3E}">
        <p14:creationId xmlns:p14="http://schemas.microsoft.com/office/powerpoint/2010/main" val="635304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2.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aphicFrame>
        <p:nvGraphicFramePr>
          <p:cNvPr id="1026" name="Object 34">
            <a:extLst>
              <a:ext uri="{FF2B5EF4-FFF2-40B4-BE49-F238E27FC236}">
                <a16:creationId xmlns:a16="http://schemas.microsoft.com/office/drawing/2014/main" id="{8317EB6A-7771-4579-BCEC-46B698DB2047}"/>
              </a:ext>
            </a:extLst>
          </p:cNvPr>
          <p:cNvGraphicFramePr>
            <a:graphicFrameLocks noChangeAspect="1"/>
          </p:cNvGraphicFramePr>
          <p:nvPr/>
        </p:nvGraphicFramePr>
        <p:xfrm>
          <a:off x="12700" y="-3175"/>
          <a:ext cx="9131300" cy="611188"/>
        </p:xfrm>
        <a:graphic>
          <a:graphicData uri="http://schemas.openxmlformats.org/presentationml/2006/ole">
            <mc:AlternateContent xmlns:mc="http://schemas.openxmlformats.org/markup-compatibility/2006">
              <mc:Choice xmlns:v="urn:schemas-microsoft-com:vml" Requires="v">
                <p:oleObj spid="_x0000_s1067" r:id="rId14" imgW="2399800" imgH="612000" progId="">
                  <p:embed/>
                </p:oleObj>
              </mc:Choice>
              <mc:Fallback>
                <p:oleObj r:id="rId14" imgW="2399800" imgH="612000" progId="">
                  <p:embed/>
                  <p:pic>
                    <p:nvPicPr>
                      <p:cNvPr id="0" name="Object 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700" y="-3175"/>
                        <a:ext cx="91313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027" name="Group 35">
            <a:extLst>
              <a:ext uri="{FF2B5EF4-FFF2-40B4-BE49-F238E27FC236}">
                <a16:creationId xmlns:a16="http://schemas.microsoft.com/office/drawing/2014/main" id="{A286FD07-4504-4042-A4EC-5305076FAB67}"/>
              </a:ext>
            </a:extLst>
          </p:cNvPr>
          <p:cNvGrpSpPr>
            <a:grpSpLocks/>
          </p:cNvGrpSpPr>
          <p:nvPr/>
        </p:nvGrpSpPr>
        <p:grpSpPr bwMode="auto">
          <a:xfrm>
            <a:off x="0" y="895350"/>
            <a:ext cx="1835150" cy="4667250"/>
            <a:chOff x="0" y="0"/>
            <a:chExt cx="1292" cy="2940"/>
          </a:xfrm>
        </p:grpSpPr>
        <p:sp>
          <p:nvSpPr>
            <p:cNvPr id="1028" name="AutoShape 36">
              <a:extLst>
                <a:ext uri="{FF2B5EF4-FFF2-40B4-BE49-F238E27FC236}">
                  <a16:creationId xmlns:a16="http://schemas.microsoft.com/office/drawing/2014/main" id="{C74979E0-8689-431E-91ED-B045867990AD}"/>
                </a:ext>
              </a:extLst>
            </p:cNvPr>
            <p:cNvSpPr>
              <a:spLocks noChangeArrowheads="1"/>
            </p:cNvSpPr>
            <p:nvPr/>
          </p:nvSpPr>
          <p:spPr bwMode="auto">
            <a:xfrm rot="559536">
              <a:off x="592" y="0"/>
              <a:ext cx="655" cy="2866"/>
            </a:xfrm>
            <a:prstGeom prst="moon">
              <a:avLst>
                <a:gd name="adj" fmla="val 50000"/>
              </a:avLst>
            </a:prstGeom>
            <a:gradFill rotWithShape="0">
              <a:gsLst>
                <a:gs pos="0">
                  <a:schemeClr val="accent1"/>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9" name="Freeform 37">
              <a:extLst>
                <a:ext uri="{FF2B5EF4-FFF2-40B4-BE49-F238E27FC236}">
                  <a16:creationId xmlns:a16="http://schemas.microsoft.com/office/drawing/2014/main" id="{75588D75-8A26-4EBD-8DF0-24E97F91B9B4}"/>
                </a:ext>
              </a:extLst>
            </p:cNvPr>
            <p:cNvSpPr>
              <a:spLocks noChangeArrowheads="1"/>
            </p:cNvSpPr>
            <p:nvPr/>
          </p:nvSpPr>
          <p:spPr bwMode="auto">
            <a:xfrm>
              <a:off x="0" y="118"/>
              <a:ext cx="1292" cy="2822"/>
            </a:xfrm>
            <a:custGeom>
              <a:avLst/>
              <a:gdLst>
                <a:gd name="T0" fmla="*/ 1296 w 1584"/>
                <a:gd name="T1" fmla="*/ 2160 h 2160"/>
                <a:gd name="T2" fmla="*/ 0 w 1584"/>
                <a:gd name="T3" fmla="*/ 2160 h 2160"/>
                <a:gd name="T4" fmla="*/ 0 w 1584"/>
                <a:gd name="T5" fmla="*/ 0 h 2160"/>
                <a:gd name="T6" fmla="*/ 1584 w 1584"/>
                <a:gd name="T7" fmla="*/ 0 h 2160"/>
                <a:gd name="T8" fmla="*/ 960 w 1584"/>
                <a:gd name="T9" fmla="*/ 672 h 2160"/>
                <a:gd name="T10" fmla="*/ 864 w 1584"/>
                <a:gd name="T11" fmla="*/ 1344 h 2160"/>
                <a:gd name="T12" fmla="*/ 1056 w 1584"/>
                <a:gd name="T13" fmla="*/ 1920 h 2160"/>
                <a:gd name="T14" fmla="*/ 1296 w 1584"/>
                <a:gd name="T15" fmla="*/ 2160 h 2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4" h="2160">
                  <a:moveTo>
                    <a:pt x="1296" y="2160"/>
                  </a:moveTo>
                  <a:lnTo>
                    <a:pt x="0" y="2160"/>
                  </a:lnTo>
                  <a:lnTo>
                    <a:pt x="0" y="0"/>
                  </a:lnTo>
                  <a:lnTo>
                    <a:pt x="1584" y="0"/>
                  </a:lnTo>
                  <a:lnTo>
                    <a:pt x="960" y="672"/>
                  </a:lnTo>
                  <a:lnTo>
                    <a:pt x="864" y="1344"/>
                  </a:lnTo>
                  <a:lnTo>
                    <a:pt x="1056" y="1920"/>
                  </a:lnTo>
                  <a:lnTo>
                    <a:pt x="1296" y="2160"/>
                  </a:lnTo>
                  <a:close/>
                </a:path>
              </a:pathLst>
            </a:custGeom>
            <a:gradFill rotWithShape="0">
              <a:gsLst>
                <a:gs pos="0">
                  <a:schemeClr val="accent1"/>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1030" name="Rectangle 38">
            <a:extLst>
              <a:ext uri="{FF2B5EF4-FFF2-40B4-BE49-F238E27FC236}">
                <a16:creationId xmlns:a16="http://schemas.microsoft.com/office/drawing/2014/main" id="{62B187AB-644D-4435-AFD8-293B20C38952}"/>
              </a:ext>
            </a:extLst>
          </p:cNvPr>
          <p:cNvSpPr>
            <a:spLocks noChangeArrowheads="1"/>
          </p:cNvSpPr>
          <p:nvPr/>
        </p:nvSpPr>
        <p:spPr bwMode="auto">
          <a:xfrm>
            <a:off x="0" y="457200"/>
            <a:ext cx="9144000" cy="6858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31" name="Rectangle 39">
            <a:extLst>
              <a:ext uri="{FF2B5EF4-FFF2-40B4-BE49-F238E27FC236}">
                <a16:creationId xmlns:a16="http://schemas.microsoft.com/office/drawing/2014/main" id="{B363CF38-C79E-4FF3-9C84-ABF38D5542C0}"/>
              </a:ext>
            </a:extLst>
          </p:cNvPr>
          <p:cNvSpPr>
            <a:spLocks noChangeArrowheads="1"/>
          </p:cNvSpPr>
          <p:nvPr/>
        </p:nvSpPr>
        <p:spPr bwMode="auto">
          <a:xfrm>
            <a:off x="0" y="304800"/>
            <a:ext cx="3657600" cy="63182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32" name="Line 40">
            <a:extLst>
              <a:ext uri="{FF2B5EF4-FFF2-40B4-BE49-F238E27FC236}">
                <a16:creationId xmlns:a16="http://schemas.microsoft.com/office/drawing/2014/main" id="{F5842BFF-EB8C-41BD-A5E3-6AD428CBC474}"/>
              </a:ext>
            </a:extLst>
          </p:cNvPr>
          <p:cNvSpPr>
            <a:spLocks noChangeShapeType="1"/>
          </p:cNvSpPr>
          <p:nvPr/>
        </p:nvSpPr>
        <p:spPr bwMode="auto">
          <a:xfrm>
            <a:off x="228600" y="1066800"/>
            <a:ext cx="89154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cs typeface="Arial" panose="020B0604020202020204" pitchFamily="34" charset="0"/>
            </a:endParaRPr>
          </a:p>
        </p:txBody>
      </p:sp>
      <p:sp>
        <p:nvSpPr>
          <p:cNvPr id="1033" name="Freeform 41">
            <a:extLst>
              <a:ext uri="{FF2B5EF4-FFF2-40B4-BE49-F238E27FC236}">
                <a16:creationId xmlns:a16="http://schemas.microsoft.com/office/drawing/2014/main" id="{B6595FB6-DBEA-40A4-AF96-9E6DD2FDA96D}"/>
              </a:ext>
            </a:extLst>
          </p:cNvPr>
          <p:cNvSpPr>
            <a:spLocks noChangeArrowheads="1"/>
          </p:cNvSpPr>
          <p:nvPr/>
        </p:nvSpPr>
        <p:spPr bwMode="auto">
          <a:xfrm>
            <a:off x="-9525" y="-1588"/>
            <a:ext cx="2278063" cy="1638301"/>
          </a:xfrm>
          <a:custGeom>
            <a:avLst/>
            <a:gdLst>
              <a:gd name="T0" fmla="*/ 0 w 1429"/>
              <a:gd name="T1" fmla="*/ 0 h 1032"/>
              <a:gd name="T2" fmla="*/ 1429 w 1429"/>
              <a:gd name="T3" fmla="*/ 1 h 1032"/>
              <a:gd name="T4" fmla="*/ 1098 w 1429"/>
              <a:gd name="T5" fmla="*/ 309 h 1032"/>
              <a:gd name="T6" fmla="*/ 885 w 1429"/>
              <a:gd name="T7" fmla="*/ 1032 h 1032"/>
              <a:gd name="T8" fmla="*/ 0 w 1429"/>
              <a:gd name="T9" fmla="*/ 1027 h 1032"/>
              <a:gd name="T10" fmla="*/ 0 w 1429"/>
              <a:gd name="T11" fmla="*/ 0 h 1032"/>
            </a:gdLst>
            <a:ahLst/>
            <a:cxnLst>
              <a:cxn ang="0">
                <a:pos x="T0" y="T1"/>
              </a:cxn>
              <a:cxn ang="0">
                <a:pos x="T2" y="T3"/>
              </a:cxn>
              <a:cxn ang="0">
                <a:pos x="T4" y="T5"/>
              </a:cxn>
              <a:cxn ang="0">
                <a:pos x="T6" y="T7"/>
              </a:cxn>
              <a:cxn ang="0">
                <a:pos x="T8" y="T9"/>
              </a:cxn>
              <a:cxn ang="0">
                <a:pos x="T10" y="T11"/>
              </a:cxn>
            </a:cxnLst>
            <a:rect l="0" t="0" r="r" b="b"/>
            <a:pathLst>
              <a:path w="1429" h="1032">
                <a:moveTo>
                  <a:pt x="0" y="0"/>
                </a:moveTo>
                <a:lnTo>
                  <a:pt x="1429" y="1"/>
                </a:lnTo>
                <a:cubicBezTo>
                  <a:pt x="1404" y="4"/>
                  <a:pt x="1266" y="99"/>
                  <a:pt x="1098" y="309"/>
                </a:cubicBezTo>
                <a:cubicBezTo>
                  <a:pt x="932" y="520"/>
                  <a:pt x="880" y="977"/>
                  <a:pt x="885" y="1032"/>
                </a:cubicBezTo>
                <a:lnTo>
                  <a:pt x="0" y="1027"/>
                </a:lnTo>
                <a:lnTo>
                  <a:pt x="0" y="0"/>
                </a:lnTo>
                <a:close/>
              </a:path>
            </a:pathLst>
          </a:custGeom>
          <a:gradFill rotWithShape="1">
            <a:gsLst>
              <a:gs pos="0">
                <a:schemeClr val="accent2"/>
              </a:gs>
              <a:gs pos="100000">
                <a:srgbClr val="5BA61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34" name="Rectangle 3">
            <a:extLst>
              <a:ext uri="{FF2B5EF4-FFF2-40B4-BE49-F238E27FC236}">
                <a16:creationId xmlns:a16="http://schemas.microsoft.com/office/drawing/2014/main" id="{587C5F4F-E539-4314-ABEA-C95C20C8FCF9}"/>
              </a:ext>
            </a:extLst>
          </p:cNvPr>
          <p:cNvSpPr>
            <a:spLocks noGrp="1" noChangeArrowheads="1"/>
          </p:cNvSpPr>
          <p:nvPr>
            <p:ph type="body" idx="4294967295"/>
          </p:nvPr>
        </p:nvSpPr>
        <p:spPr bwMode="auto">
          <a:xfrm>
            <a:off x="1295400" y="1323975"/>
            <a:ext cx="769620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5" name="Rectangle 4">
            <a:extLst>
              <a:ext uri="{FF2B5EF4-FFF2-40B4-BE49-F238E27FC236}">
                <a16:creationId xmlns:a16="http://schemas.microsoft.com/office/drawing/2014/main" id="{70D0A50C-3158-44C6-B2DD-4BB5FD1A7E65}"/>
              </a:ext>
            </a:extLst>
          </p:cNvPr>
          <p:cNvSpPr>
            <a:spLocks noGrp="1"/>
          </p:cNvSpPr>
          <p:nvPr>
            <p:ph type="dt" sz="half" idx="2"/>
          </p:nvPr>
        </p:nvSpPr>
        <p:spPr>
          <a:xfrm>
            <a:off x="228600" y="6475413"/>
            <a:ext cx="3124200" cy="320675"/>
          </a:xfrm>
          <a:prstGeom prst="rect">
            <a:avLst/>
          </a:prstGeom>
          <a:noFill/>
          <a:ln w="9525">
            <a:noFill/>
            <a:miter/>
          </a:ln>
        </p:spPr>
        <p:txBody>
          <a:bodyPr/>
          <a:lstStyle>
            <a:lvl1pPr>
              <a:defRPr sz="1200" noProof="1" dirty="0">
                <a:ea typeface="宋体" panose="02010600030101010101" pitchFamily="2" charset="-122"/>
                <a:cs typeface="+mn-ea"/>
              </a:defRPr>
            </a:lvl1pPr>
          </a:lstStyle>
          <a:p>
            <a:fld id="{BB962C8B-B14F-4D97-AF65-F5344CB8AC3E}" type="datetimeFigureOut">
              <a:rPr lang="zh-CN" altLang="en-US"/>
              <a:pPr/>
              <a:t>2024/10/17</a:t>
            </a:fld>
            <a:r>
              <a:rPr lang="zh-CN" altLang="en-US"/>
              <a:t>华中科技大学自动化学院测量系</a:t>
            </a:r>
            <a:endParaRPr lang="zh-CN" altLang="en-US">
              <a:cs typeface="+mn-cs"/>
            </a:endParaRPr>
          </a:p>
        </p:txBody>
      </p:sp>
      <p:sp>
        <p:nvSpPr>
          <p:cNvPr id="1036" name="Rectangle 5">
            <a:extLst>
              <a:ext uri="{FF2B5EF4-FFF2-40B4-BE49-F238E27FC236}">
                <a16:creationId xmlns:a16="http://schemas.microsoft.com/office/drawing/2014/main" id="{3B2F8A9F-C7C5-42DD-A9D7-B4E8A8C53D92}"/>
              </a:ext>
            </a:extLst>
          </p:cNvPr>
          <p:cNvSpPr>
            <a:spLocks noGrp="1"/>
          </p:cNvSpPr>
          <p:nvPr>
            <p:ph type="ftr" sz="quarter" idx="3"/>
          </p:nvPr>
        </p:nvSpPr>
        <p:spPr>
          <a:xfrm>
            <a:off x="5943600" y="6486525"/>
            <a:ext cx="2895600" cy="298450"/>
          </a:xfrm>
          <a:prstGeom prst="rect">
            <a:avLst/>
          </a:prstGeom>
          <a:noFill/>
          <a:ln w="9525">
            <a:noFill/>
            <a:miter/>
          </a:ln>
        </p:spPr>
        <p:txBody>
          <a:bodyPr/>
          <a:lstStyle>
            <a:lvl1pPr algn="r">
              <a:defRPr sz="1200" noProof="1" dirty="0">
                <a:ea typeface="宋体" panose="02010600030101010101" pitchFamily="2" charset="-122"/>
                <a:cs typeface="+mn-ea"/>
              </a:defRPr>
            </a:lvl1pPr>
          </a:lstStyle>
          <a:p>
            <a:r>
              <a:rPr lang="en-US" altLang="x-none"/>
              <a:t>HUST</a:t>
            </a:r>
            <a:endParaRPr lang="en-US" altLang="x-none">
              <a:cs typeface="+mn-cs"/>
            </a:endParaRPr>
          </a:p>
        </p:txBody>
      </p:sp>
      <p:sp>
        <p:nvSpPr>
          <p:cNvPr id="1037" name="Rectangle 6">
            <a:extLst>
              <a:ext uri="{FF2B5EF4-FFF2-40B4-BE49-F238E27FC236}">
                <a16:creationId xmlns:a16="http://schemas.microsoft.com/office/drawing/2014/main" id="{95ADF88F-FE78-42B4-9CBD-923D9838DF1C}"/>
              </a:ext>
            </a:extLst>
          </p:cNvPr>
          <p:cNvSpPr>
            <a:spLocks noGrp="1"/>
          </p:cNvSpPr>
          <p:nvPr>
            <p:ph type="sldNum" sz="quarter" idx="4"/>
          </p:nvPr>
        </p:nvSpPr>
        <p:spPr>
          <a:xfrm>
            <a:off x="3276600" y="6480175"/>
            <a:ext cx="2133600" cy="292100"/>
          </a:xfrm>
          <a:prstGeom prst="rect">
            <a:avLst/>
          </a:prstGeom>
          <a:noFill/>
          <a:ln w="9525">
            <a:noFill/>
            <a:miter/>
          </a:ln>
        </p:spPr>
        <p:txBody>
          <a:bodyPr/>
          <a:lstStyle>
            <a:lvl1pPr algn="ctr">
              <a:defRPr sz="1200" noProof="1" dirty="0">
                <a:ea typeface="宋体" panose="02010600030101010101" pitchFamily="2" charset="-122"/>
                <a:cs typeface="+mn-ea"/>
              </a:defRPr>
            </a:lvl1pPr>
          </a:lstStyle>
          <a:p>
            <a:fld id="{72A5FD32-B17B-4130-AEE6-D011094B1368}" type="slidenum">
              <a:rPr lang="zh-CN" altLang="en-US"/>
              <a:pPr/>
              <a:t>‹#›</a:t>
            </a:fld>
            <a:endParaRPr lang="zh-CN" altLang="en-US">
              <a:cs typeface="+mn-cs"/>
            </a:endParaRPr>
          </a:p>
        </p:txBody>
      </p:sp>
      <p:sp>
        <p:nvSpPr>
          <p:cNvPr id="1038" name="Rectangle 2">
            <a:extLst>
              <a:ext uri="{FF2B5EF4-FFF2-40B4-BE49-F238E27FC236}">
                <a16:creationId xmlns:a16="http://schemas.microsoft.com/office/drawing/2014/main" id="{A031F56E-76C8-441E-9336-DBBC1123B981}"/>
              </a:ext>
            </a:extLst>
          </p:cNvPr>
          <p:cNvSpPr>
            <a:spLocks noGrp="1" noChangeArrowheads="1"/>
          </p:cNvSpPr>
          <p:nvPr>
            <p:ph type="title" idx="4294967295"/>
          </p:nvPr>
        </p:nvSpPr>
        <p:spPr bwMode="auto">
          <a:xfrm>
            <a:off x="1676400" y="503238"/>
            <a:ext cx="72390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第二章 温度测量</a:t>
            </a:r>
          </a:p>
        </p:txBody>
      </p:sp>
      <p:sp>
        <p:nvSpPr>
          <p:cNvPr id="1039" name="Text Box 42">
            <a:extLst>
              <a:ext uri="{FF2B5EF4-FFF2-40B4-BE49-F238E27FC236}">
                <a16:creationId xmlns:a16="http://schemas.microsoft.com/office/drawing/2014/main" id="{0F8631CD-84C1-455F-8192-94BAA538F484}"/>
              </a:ext>
            </a:extLst>
          </p:cNvPr>
          <p:cNvSpPr txBox="1">
            <a:spLocks noChangeArrowheads="1"/>
          </p:cNvSpPr>
          <p:nvPr/>
        </p:nvSpPr>
        <p:spPr bwMode="auto">
          <a:xfrm>
            <a:off x="12700" y="563146"/>
            <a:ext cx="1515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1600" b="1" dirty="0">
                <a:solidFill>
                  <a:schemeClr val="bg1"/>
                </a:solidFill>
              </a:rPr>
              <a:t>《</a:t>
            </a:r>
            <a:r>
              <a:rPr lang="zh-CN" altLang="en-US" sz="1600" b="1" dirty="0">
                <a:solidFill>
                  <a:schemeClr val="bg1"/>
                </a:solidFill>
              </a:rPr>
              <a:t>传感技术</a:t>
            </a:r>
            <a:r>
              <a:rPr lang="en-US" altLang="zh-CN" sz="1600" b="1" dirty="0">
                <a:solidFill>
                  <a:schemeClr val="bg1"/>
                </a:solidFill>
              </a:rPr>
              <a:t>》</a:t>
            </a:r>
            <a:endParaRPr lang="en-US" altLang="zh-CN" sz="3000" b="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95" r:id="rId1"/>
    <p:sldLayoutId id="2147483694" r:id="rId2"/>
    <p:sldLayoutId id="2147483693" r:id="rId3"/>
    <p:sldLayoutId id="2147483692" r:id="rId4"/>
    <p:sldLayoutId id="2147483691" r:id="rId5"/>
    <p:sldLayoutId id="2147483690" r:id="rId6"/>
    <p:sldLayoutId id="2147483689" r:id="rId7"/>
    <p:sldLayoutId id="2147483688" r:id="rId8"/>
    <p:sldLayoutId id="2147483687" r:id="rId9"/>
    <p:sldLayoutId id="2147483686" r:id="rId10"/>
    <p:sldLayoutId id="2147483685" r:id="rId11"/>
  </p:sldLayoutIdLst>
  <p:txStyles>
    <p:titleStyle>
      <a:lvl1pPr algn="ctr" rtl="0" eaLnBrk="0" fontAlgn="base" hangingPunct="0">
        <a:spcBef>
          <a:spcPct val="0"/>
        </a:spcBef>
        <a:spcAft>
          <a:spcPct val="0"/>
        </a:spcAft>
        <a:defRPr sz="3600" b="1" kern="1200">
          <a:solidFill>
            <a:schemeClr val="accent1"/>
          </a:solidFill>
          <a:latin typeface="+mj-lt"/>
          <a:ea typeface="+mj-ea"/>
          <a:cs typeface="+mj-cs"/>
        </a:defRPr>
      </a:lvl1pPr>
      <a:lvl2pPr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kern="1200">
          <a:solidFill>
            <a:schemeClr val="tx2"/>
          </a:solidFill>
          <a:latin typeface="+mn-lt"/>
          <a:ea typeface="+mn-ea"/>
          <a:cs typeface="+mn-cs"/>
        </a:defRPr>
      </a:lvl1pPr>
      <a:lvl2pPr marL="742950" lvl="1" indent="-285750" algn="l" rtl="0" eaLnBrk="0" fontAlgn="base" hangingPunct="0">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tx1"/>
        </a:buClr>
        <a:buFont typeface="Wingdings" panose="05000000000000000000" pitchFamily="2" charset="2"/>
        <a:buChar char="•"/>
        <a:defRPr sz="22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3">
            <a:extLst>
              <a:ext uri="{FF2B5EF4-FFF2-40B4-BE49-F238E27FC236}">
                <a16:creationId xmlns:a16="http://schemas.microsoft.com/office/drawing/2014/main" id="{09799D7D-D418-49F8-808B-8F8AECC88608}"/>
              </a:ext>
            </a:extLst>
          </p:cNvPr>
          <p:cNvSpPr>
            <a:spLocks noGrp="1" noChangeArrowheads="1"/>
          </p:cNvSpPr>
          <p:nvPr>
            <p:ph type="body" idx="4294967295"/>
          </p:nvPr>
        </p:nvSpPr>
        <p:spPr bwMode="auto">
          <a:xfrm>
            <a:off x="1295400" y="1323975"/>
            <a:ext cx="769620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graphicFrame>
        <p:nvGraphicFramePr>
          <p:cNvPr id="2051" name="Object 29">
            <a:extLst>
              <a:ext uri="{FF2B5EF4-FFF2-40B4-BE49-F238E27FC236}">
                <a16:creationId xmlns:a16="http://schemas.microsoft.com/office/drawing/2014/main" id="{5A969A60-A618-4209-87F4-2C1C08F6A1B5}"/>
              </a:ext>
            </a:extLst>
          </p:cNvPr>
          <p:cNvGraphicFramePr>
            <a:graphicFrameLocks noChangeAspect="1"/>
          </p:cNvGraphicFramePr>
          <p:nvPr/>
        </p:nvGraphicFramePr>
        <p:xfrm>
          <a:off x="2003425" y="-7938"/>
          <a:ext cx="7151688" cy="2860676"/>
        </p:xfrm>
        <a:graphic>
          <a:graphicData uri="http://schemas.openxmlformats.org/presentationml/2006/ole">
            <mc:AlternateContent xmlns:mc="http://schemas.openxmlformats.org/markup-compatibility/2006">
              <mc:Choice xmlns:v="urn:schemas-microsoft-com:vml" Requires="v">
                <p:oleObj spid="_x0000_s2089" r:id="rId14" imgW="2385000" imgH="1368000" progId="">
                  <p:embed/>
                </p:oleObj>
              </mc:Choice>
              <mc:Fallback>
                <p:oleObj r:id="rId14" imgW="2385000" imgH="1368000" progId="">
                  <p:embed/>
                  <p:pic>
                    <p:nvPicPr>
                      <p:cNvPr id="0" name="Object 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03425" y="-7938"/>
                        <a:ext cx="7151688" cy="2860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052" name="Freeform 30">
            <a:extLst>
              <a:ext uri="{FF2B5EF4-FFF2-40B4-BE49-F238E27FC236}">
                <a16:creationId xmlns:a16="http://schemas.microsoft.com/office/drawing/2014/main" id="{BC4768CE-B315-4975-9369-658DAD0197CF}"/>
              </a:ext>
            </a:extLst>
          </p:cNvPr>
          <p:cNvSpPr>
            <a:spLocks noChangeArrowheads="1"/>
          </p:cNvSpPr>
          <p:nvPr/>
        </p:nvSpPr>
        <p:spPr bwMode="auto">
          <a:xfrm>
            <a:off x="-3175" y="2938463"/>
            <a:ext cx="2271713" cy="3552825"/>
          </a:xfrm>
          <a:custGeom>
            <a:avLst/>
            <a:gdLst>
              <a:gd name="T0" fmla="*/ 0 w 1431"/>
              <a:gd name="T1" fmla="*/ 0 h 2238"/>
              <a:gd name="T2" fmla="*/ 1431 w 1431"/>
              <a:gd name="T3" fmla="*/ 0 h 2238"/>
              <a:gd name="T4" fmla="*/ 859 w 1431"/>
              <a:gd name="T5" fmla="*/ 1009 h 2238"/>
              <a:gd name="T6" fmla="*/ 839 w 1431"/>
              <a:gd name="T7" fmla="*/ 2228 h 2238"/>
              <a:gd name="T8" fmla="*/ 0 w 1431"/>
              <a:gd name="T9" fmla="*/ 2238 h 2238"/>
              <a:gd name="T10" fmla="*/ 0 w 1431"/>
              <a:gd name="T11" fmla="*/ 0 h 2238"/>
            </a:gdLst>
            <a:ahLst/>
            <a:cxnLst>
              <a:cxn ang="0">
                <a:pos x="T0" y="T1"/>
              </a:cxn>
              <a:cxn ang="0">
                <a:pos x="T2" y="T3"/>
              </a:cxn>
              <a:cxn ang="0">
                <a:pos x="T4" y="T5"/>
              </a:cxn>
              <a:cxn ang="0">
                <a:pos x="T6" y="T7"/>
              </a:cxn>
              <a:cxn ang="0">
                <a:pos x="T8" y="T9"/>
              </a:cxn>
              <a:cxn ang="0">
                <a:pos x="T10" y="T11"/>
              </a:cxn>
            </a:cxnLst>
            <a:rect l="0" t="0" r="r" b="b"/>
            <a:pathLst>
              <a:path w="1431" h="2238">
                <a:moveTo>
                  <a:pt x="0" y="0"/>
                </a:moveTo>
                <a:lnTo>
                  <a:pt x="1431" y="0"/>
                </a:lnTo>
                <a:cubicBezTo>
                  <a:pt x="1409" y="7"/>
                  <a:pt x="960" y="406"/>
                  <a:pt x="859" y="1009"/>
                </a:cubicBezTo>
                <a:cubicBezTo>
                  <a:pt x="757" y="1612"/>
                  <a:pt x="845" y="2101"/>
                  <a:pt x="839" y="2228"/>
                </a:cubicBezTo>
                <a:lnTo>
                  <a:pt x="0" y="2238"/>
                </a:lnTo>
                <a:lnTo>
                  <a:pt x="0" y="0"/>
                </a:lnTo>
                <a:close/>
              </a:path>
            </a:pathLst>
          </a:custGeom>
          <a:gradFill rotWithShape="1">
            <a:gsLst>
              <a:gs pos="0">
                <a:schemeClr val="accent2"/>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053" name="Line 31">
            <a:extLst>
              <a:ext uri="{FF2B5EF4-FFF2-40B4-BE49-F238E27FC236}">
                <a16:creationId xmlns:a16="http://schemas.microsoft.com/office/drawing/2014/main" id="{3353225C-BCA4-4EAA-95D0-07AB6D46A9C4}"/>
              </a:ext>
            </a:extLst>
          </p:cNvPr>
          <p:cNvSpPr>
            <a:spLocks noChangeShapeType="1"/>
          </p:cNvSpPr>
          <p:nvPr/>
        </p:nvSpPr>
        <p:spPr bwMode="auto">
          <a:xfrm>
            <a:off x="0" y="2938463"/>
            <a:ext cx="9144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054" name="Group 32">
            <a:extLst>
              <a:ext uri="{FF2B5EF4-FFF2-40B4-BE49-F238E27FC236}">
                <a16:creationId xmlns:a16="http://schemas.microsoft.com/office/drawing/2014/main" id="{D972E8D1-5000-4B19-A4D9-94A18B890311}"/>
              </a:ext>
            </a:extLst>
          </p:cNvPr>
          <p:cNvGrpSpPr>
            <a:grpSpLocks/>
          </p:cNvGrpSpPr>
          <p:nvPr/>
        </p:nvGrpSpPr>
        <p:grpSpPr bwMode="auto">
          <a:xfrm>
            <a:off x="1573213" y="1970088"/>
            <a:ext cx="7589837" cy="925512"/>
            <a:chOff x="0" y="0"/>
            <a:chExt cx="4781" cy="583"/>
          </a:xfrm>
        </p:grpSpPr>
        <p:sp>
          <p:nvSpPr>
            <p:cNvPr id="2055" name="Rectangle 33">
              <a:extLst>
                <a:ext uri="{FF2B5EF4-FFF2-40B4-BE49-F238E27FC236}">
                  <a16:creationId xmlns:a16="http://schemas.microsoft.com/office/drawing/2014/main" id="{878F87F4-76FE-42A7-849C-852056A11912}"/>
                </a:ext>
              </a:extLst>
            </p:cNvPr>
            <p:cNvSpPr>
              <a:spLocks noChangeArrowheads="1"/>
            </p:cNvSpPr>
            <p:nvPr userDrawn="1"/>
          </p:nvSpPr>
          <p:spPr bwMode="auto">
            <a:xfrm>
              <a:off x="2" y="0"/>
              <a:ext cx="1876" cy="511"/>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056" name="Rectangle 34">
              <a:extLst>
                <a:ext uri="{FF2B5EF4-FFF2-40B4-BE49-F238E27FC236}">
                  <a16:creationId xmlns:a16="http://schemas.microsoft.com/office/drawing/2014/main" id="{8F744E3E-6303-479A-A816-0146974D0E72}"/>
                </a:ext>
              </a:extLst>
            </p:cNvPr>
            <p:cNvSpPr>
              <a:spLocks noChangeArrowheads="1"/>
            </p:cNvSpPr>
            <p:nvPr userDrawn="1"/>
          </p:nvSpPr>
          <p:spPr bwMode="auto">
            <a:xfrm>
              <a:off x="0" y="103"/>
              <a:ext cx="4781" cy="4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2057" name="Text Box 28">
            <a:extLst>
              <a:ext uri="{FF2B5EF4-FFF2-40B4-BE49-F238E27FC236}">
                <a16:creationId xmlns:a16="http://schemas.microsoft.com/office/drawing/2014/main" id="{7D3C268F-A6F6-43F8-9680-FE79459C59EF}"/>
              </a:ext>
            </a:extLst>
          </p:cNvPr>
          <p:cNvSpPr txBox="1">
            <a:spLocks noChangeArrowheads="1"/>
          </p:cNvSpPr>
          <p:nvPr/>
        </p:nvSpPr>
        <p:spPr bwMode="auto">
          <a:xfrm>
            <a:off x="2969731" y="5456238"/>
            <a:ext cx="31854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dirty="0"/>
              <a:t>人工智能与自动化学院测量系</a:t>
            </a:r>
            <a:endParaRPr lang="zh-CN" altLang="en-US" sz="3200" b="1" dirty="0">
              <a:solidFill>
                <a:schemeClr val="accent2"/>
              </a:solidFill>
              <a:latin typeface="Verdana" panose="020B0604030504040204" pitchFamily="34" charset="0"/>
            </a:endParaRPr>
          </a:p>
        </p:txBody>
      </p:sp>
      <p:sp>
        <p:nvSpPr>
          <p:cNvPr id="2058" name="Rectangle 2">
            <a:extLst>
              <a:ext uri="{FF2B5EF4-FFF2-40B4-BE49-F238E27FC236}">
                <a16:creationId xmlns:a16="http://schemas.microsoft.com/office/drawing/2014/main" id="{E42D10F9-E966-46D0-91C8-D82B318B641D}"/>
              </a:ext>
            </a:extLst>
          </p:cNvPr>
          <p:cNvSpPr>
            <a:spLocks noGrp="1" noChangeArrowheads="1"/>
          </p:cNvSpPr>
          <p:nvPr>
            <p:ph type="title" idx="4294967295"/>
          </p:nvPr>
        </p:nvSpPr>
        <p:spPr bwMode="auto">
          <a:xfrm>
            <a:off x="1676400" y="503238"/>
            <a:ext cx="72390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第二章 温度测量</a:t>
            </a:r>
          </a:p>
        </p:txBody>
      </p:sp>
      <p:sp>
        <p:nvSpPr>
          <p:cNvPr id="2059" name="Rectangle 4">
            <a:extLst>
              <a:ext uri="{FF2B5EF4-FFF2-40B4-BE49-F238E27FC236}">
                <a16:creationId xmlns:a16="http://schemas.microsoft.com/office/drawing/2014/main" id="{CFFB565B-282E-474C-8375-20D81889B89E}"/>
              </a:ext>
            </a:extLst>
          </p:cNvPr>
          <p:cNvSpPr>
            <a:spLocks noGrp="1"/>
          </p:cNvSpPr>
          <p:nvPr>
            <p:ph type="dt" sz="half" idx="2"/>
          </p:nvPr>
        </p:nvSpPr>
        <p:spPr>
          <a:xfrm>
            <a:off x="457200" y="6564313"/>
            <a:ext cx="2133600" cy="157162"/>
          </a:xfrm>
          <a:prstGeom prst="rect">
            <a:avLst/>
          </a:prstGeom>
          <a:noFill/>
          <a:ln w="9525">
            <a:noFill/>
            <a:miter/>
          </a:ln>
        </p:spPr>
        <p:txBody>
          <a:bodyPr/>
          <a:lstStyle>
            <a:lvl1pPr>
              <a:defRPr sz="1400" noProof="1" dirty="0">
                <a:latin typeface="Times New Roman" panose="02020603050405020304" pitchFamily="2" charset="0"/>
                <a:ea typeface="宋体" panose="02010600030101010101" pitchFamily="2" charset="-122"/>
                <a:cs typeface="+mn-ea"/>
              </a:defRPr>
            </a:lvl1pPr>
          </a:lstStyle>
          <a:p>
            <a:fld id="{BB962C8B-B14F-4D97-AF65-F5344CB8AC3E}" type="datetimeFigureOut">
              <a:rPr lang="zh-CN" altLang="en-US"/>
              <a:pPr/>
              <a:t>2024/10/17</a:t>
            </a:fld>
            <a:endParaRPr lang="zh-CN" altLang="en-US"/>
          </a:p>
        </p:txBody>
      </p:sp>
      <p:sp>
        <p:nvSpPr>
          <p:cNvPr id="2060" name="Rectangle 5">
            <a:extLst>
              <a:ext uri="{FF2B5EF4-FFF2-40B4-BE49-F238E27FC236}">
                <a16:creationId xmlns:a16="http://schemas.microsoft.com/office/drawing/2014/main" id="{A85CC9D6-0912-4F1B-9BF7-2F3A97773512}"/>
              </a:ext>
            </a:extLst>
          </p:cNvPr>
          <p:cNvSpPr>
            <a:spLocks noGrp="1"/>
          </p:cNvSpPr>
          <p:nvPr>
            <p:ph type="ftr" sz="quarter" idx="3"/>
          </p:nvPr>
        </p:nvSpPr>
        <p:spPr>
          <a:xfrm>
            <a:off x="3124200" y="6550025"/>
            <a:ext cx="2895600" cy="171450"/>
          </a:xfrm>
          <a:prstGeom prst="rect">
            <a:avLst/>
          </a:prstGeom>
          <a:noFill/>
          <a:ln w="9525">
            <a:noFill/>
            <a:miter/>
          </a:ln>
        </p:spPr>
        <p:txBody>
          <a:bodyPr/>
          <a:lstStyle>
            <a:lvl1pPr algn="ctr">
              <a:defRPr sz="1400" noProof="1" dirty="0">
                <a:latin typeface="Times New Roman" panose="02020603050405020304" pitchFamily="2" charset="0"/>
                <a:ea typeface="宋体" panose="02010600030101010101" pitchFamily="2" charset="-122"/>
              </a:defRPr>
            </a:lvl1pPr>
          </a:lstStyle>
          <a:p>
            <a:endParaRPr lang="en-US" altLang="x-none"/>
          </a:p>
        </p:txBody>
      </p:sp>
      <p:sp>
        <p:nvSpPr>
          <p:cNvPr id="2061" name="Rectangle 6">
            <a:extLst>
              <a:ext uri="{FF2B5EF4-FFF2-40B4-BE49-F238E27FC236}">
                <a16:creationId xmlns:a16="http://schemas.microsoft.com/office/drawing/2014/main" id="{B2129F8B-DF21-4C49-9DD2-02CE5B33E3F8}"/>
              </a:ext>
            </a:extLst>
          </p:cNvPr>
          <p:cNvSpPr>
            <a:spLocks noGrp="1"/>
          </p:cNvSpPr>
          <p:nvPr>
            <p:ph type="sldNum" sz="quarter" idx="4"/>
          </p:nvPr>
        </p:nvSpPr>
        <p:spPr>
          <a:xfrm>
            <a:off x="6553200" y="6535738"/>
            <a:ext cx="2133600" cy="185737"/>
          </a:xfrm>
          <a:prstGeom prst="rect">
            <a:avLst/>
          </a:prstGeom>
          <a:noFill/>
          <a:ln w="9525">
            <a:noFill/>
            <a:miter/>
          </a:ln>
        </p:spPr>
        <p:txBody>
          <a:bodyPr/>
          <a:lstStyle>
            <a:lvl1pPr algn="r">
              <a:defRPr sz="1400" noProof="1" dirty="0">
                <a:latin typeface="Times New Roman" panose="02020603050405020304" pitchFamily="2" charset="0"/>
                <a:ea typeface="宋体" panose="02010600030101010101" pitchFamily="2" charset="-122"/>
                <a:cs typeface="+mn-ea"/>
              </a:defRPr>
            </a:lvl1pPr>
          </a:lstStyle>
          <a:p>
            <a:fld id="{92A146E3-5449-4D35-9348-CC071A2427DE}" type="slidenum">
              <a:rPr lang="zh-CN" altLang="en-US"/>
              <a:pPr/>
              <a:t>‹#›</a:t>
            </a:fld>
            <a:endParaRPr lang="zh-CN" altLang="en-US">
              <a:cs typeface="+mn-cs"/>
            </a:endParaRPr>
          </a:p>
        </p:txBody>
      </p:sp>
    </p:spTree>
  </p:cSld>
  <p:clrMap bg1="lt1" tx1="dk1" bg2="lt2" tx2="dk2" accent1="accent1" accent2="accent2" accent3="accent3" accent4="accent4" accent5="accent5" accent6="accent6" hlink="hlink" folHlink="folHlink"/>
  <p:sldLayoutIdLst>
    <p:sldLayoutId id="2147483706" r:id="rId1"/>
    <p:sldLayoutId id="2147483705" r:id="rId2"/>
    <p:sldLayoutId id="2147483704" r:id="rId3"/>
    <p:sldLayoutId id="2147483703" r:id="rId4"/>
    <p:sldLayoutId id="2147483702" r:id="rId5"/>
    <p:sldLayoutId id="2147483701" r:id="rId6"/>
    <p:sldLayoutId id="2147483700" r:id="rId7"/>
    <p:sldLayoutId id="2147483699" r:id="rId8"/>
    <p:sldLayoutId id="2147483698" r:id="rId9"/>
    <p:sldLayoutId id="2147483697" r:id="rId10"/>
    <p:sldLayoutId id="2147483696" r:id="rId11"/>
  </p:sldLayoutIdLst>
  <p:txStyles>
    <p:titleStyle>
      <a:lvl1pPr algn="ctr" rtl="0" eaLnBrk="0" fontAlgn="base" hangingPunct="0">
        <a:spcBef>
          <a:spcPct val="0"/>
        </a:spcBef>
        <a:spcAft>
          <a:spcPct val="0"/>
        </a:spcAft>
        <a:defRPr sz="3600" b="1" kern="1200">
          <a:solidFill>
            <a:schemeClr val="accent1"/>
          </a:solidFill>
          <a:latin typeface="+mj-lt"/>
          <a:ea typeface="+mj-ea"/>
          <a:cs typeface="+mj-cs"/>
        </a:defRPr>
      </a:lvl1pPr>
      <a:lvl2pPr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kern="1200">
          <a:solidFill>
            <a:schemeClr val="tx2"/>
          </a:solidFill>
          <a:latin typeface="+mn-lt"/>
          <a:ea typeface="+mn-ea"/>
          <a:cs typeface="+mn-cs"/>
        </a:defRPr>
      </a:lvl1pPr>
      <a:lvl2pPr marL="742950" lvl="1" indent="-285750" algn="l" rtl="0" eaLnBrk="0" fontAlgn="base" hangingPunct="0">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tx1"/>
        </a:buClr>
        <a:buFont typeface="Wingdings" panose="05000000000000000000" pitchFamily="2" charset="2"/>
        <a:buChar char="•"/>
        <a:defRPr sz="22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0.png"/><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12.png"/><Relationship Id="rId4" Type="http://schemas.openxmlformats.org/officeDocument/2006/relationships/image" Target="../media/image11.wmf"/></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13.emf"/><Relationship Id="rId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17.wmf"/><Relationship Id="rId5" Type="http://schemas.openxmlformats.org/officeDocument/2006/relationships/oleObject" Target="../embeddings/oleObject10.bin"/><Relationship Id="rId4" Type="http://schemas.openxmlformats.org/officeDocument/2006/relationships/image" Target="../media/image16.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18.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18.wmf"/><Relationship Id="rId4" Type="http://schemas.openxmlformats.org/officeDocument/2006/relationships/oleObject" Target="../embeddings/oleObject12.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40.emf"/></Relationships>
</file>

<file path=ppt/slides/_rels/slide5.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wmf"/><Relationship Id="rId5" Type="http://schemas.openxmlformats.org/officeDocument/2006/relationships/oleObject" Target="../embeddings/oleObject4.bin"/><Relationship Id="rId4" Type="http://schemas.openxmlformats.org/officeDocument/2006/relationships/image" Target="../media/image3.wmf"/></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50.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51.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5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53.emf"/></Relationships>
</file>

<file path=ppt/slides/_rels/slide6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54.wmf"/><Relationship Id="rId4" Type="http://schemas.openxmlformats.org/officeDocument/2006/relationships/oleObject" Target="../embeddings/oleObject18.bin"/></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4">
            <a:extLst>
              <a:ext uri="{FF2B5EF4-FFF2-40B4-BE49-F238E27FC236}">
                <a16:creationId xmlns:a16="http://schemas.microsoft.com/office/drawing/2014/main" id="{F45A793D-B5EE-4B9E-AAAD-CE1F1502BAF2}"/>
              </a:ext>
            </a:extLst>
          </p:cNvPr>
          <p:cNvSpPr txBox="1">
            <a:spLocks noGrp="1" noChangeArrowheads="1"/>
          </p:cNvSpPr>
          <p:nvPr/>
        </p:nvSpPr>
        <p:spPr bwMode="auto">
          <a:xfrm>
            <a:off x="457200" y="6564313"/>
            <a:ext cx="2133600"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48D249D-4531-43B4-8BA6-AE98C900B8D1}" type="datetime10">
              <a:rPr lang="zh-CN" altLang="en-US" sz="1400">
                <a:latin typeface="Times New Roman" panose="02020603050405020304" pitchFamily="18" charset="0"/>
              </a:rPr>
              <a:pPr/>
              <a:t>19:06</a:t>
            </a:fld>
            <a:endParaRPr lang="zh-CN" altLang="en-US" sz="1400">
              <a:latin typeface="Times New Roman" panose="02020603050405020304" pitchFamily="18" charset="0"/>
            </a:endParaRPr>
          </a:p>
        </p:txBody>
      </p:sp>
      <p:sp>
        <p:nvSpPr>
          <p:cNvPr id="5122" name="Rectangle 2">
            <a:extLst>
              <a:ext uri="{FF2B5EF4-FFF2-40B4-BE49-F238E27FC236}">
                <a16:creationId xmlns:a16="http://schemas.microsoft.com/office/drawing/2014/main" id="{AE9DB52C-0030-45E1-9076-7A4441A68213}"/>
              </a:ext>
            </a:extLst>
          </p:cNvPr>
          <p:cNvSpPr>
            <a:spLocks noGrp="1" noChangeArrowheads="1"/>
          </p:cNvSpPr>
          <p:nvPr>
            <p:ph type="ctrTitle" idx="4294967295"/>
          </p:nvPr>
        </p:nvSpPr>
        <p:spPr>
          <a:xfrm>
            <a:off x="1752600" y="2209800"/>
            <a:ext cx="6934200" cy="533400"/>
          </a:xfrm>
        </p:spPr>
        <p:txBody>
          <a:bodyPr/>
          <a:lstStyle/>
          <a:p>
            <a:pPr eaLnBrk="1" hangingPunct="1"/>
            <a:r>
              <a:rPr lang="zh-CN" altLang="en-US" sz="4000" dirty="0"/>
              <a:t>传感技术</a:t>
            </a:r>
          </a:p>
        </p:txBody>
      </p:sp>
      <p:sp>
        <p:nvSpPr>
          <p:cNvPr id="5123" name="Rectangle 3">
            <a:extLst>
              <a:ext uri="{FF2B5EF4-FFF2-40B4-BE49-F238E27FC236}">
                <a16:creationId xmlns:a16="http://schemas.microsoft.com/office/drawing/2014/main" id="{4D5D72C2-3332-47E4-A0B2-78E5330046C0}"/>
              </a:ext>
            </a:extLst>
          </p:cNvPr>
          <p:cNvSpPr>
            <a:spLocks noGrp="1" noChangeArrowheads="1"/>
          </p:cNvSpPr>
          <p:nvPr>
            <p:ph type="subTitle" idx="4294967295"/>
          </p:nvPr>
        </p:nvSpPr>
        <p:spPr>
          <a:xfrm>
            <a:off x="1828800" y="3581400"/>
            <a:ext cx="5715000" cy="533400"/>
          </a:xfrm>
        </p:spPr>
        <p:txBody>
          <a:bodyPr/>
          <a:lstStyle/>
          <a:p>
            <a:pPr marL="0" indent="0" algn="ctr" eaLnBrk="1" hangingPunct="1">
              <a:buNone/>
            </a:pPr>
            <a:r>
              <a:rPr lang="zh-CN" altLang="en-US" sz="3600" dirty="0">
                <a:solidFill>
                  <a:srgbClr val="C00000"/>
                </a:solidFill>
                <a:latin typeface="华文琥珀" panose="02010800040101010101" pitchFamily="2" charset="-122"/>
                <a:ea typeface="华文琥珀" panose="02010800040101010101" pitchFamily="2" charset="-122"/>
              </a:rPr>
              <a:t>第</a:t>
            </a:r>
            <a:r>
              <a:rPr lang="en-US" altLang="zh-CN" sz="3600" dirty="0">
                <a:solidFill>
                  <a:srgbClr val="C00000"/>
                </a:solidFill>
                <a:latin typeface="华文琥珀" panose="02010800040101010101" pitchFamily="2" charset="-122"/>
                <a:ea typeface="华文琥珀" panose="02010800040101010101" pitchFamily="2" charset="-122"/>
              </a:rPr>
              <a:t>8</a:t>
            </a:r>
            <a:r>
              <a:rPr lang="zh-CN" altLang="en-US" sz="3600" dirty="0">
                <a:solidFill>
                  <a:srgbClr val="C00000"/>
                </a:solidFill>
                <a:latin typeface="华文琥珀" panose="02010800040101010101" pitchFamily="2" charset="-122"/>
                <a:ea typeface="华文琥珀" panose="02010800040101010101" pitchFamily="2" charset="-122"/>
              </a:rPr>
              <a:t>章  热电式</a:t>
            </a:r>
            <a:r>
              <a:rPr kumimoji="0" lang="zh-CN" altLang="en-US" sz="3600" dirty="0">
                <a:solidFill>
                  <a:srgbClr val="C00000"/>
                </a:solidFill>
                <a:latin typeface="华文琥珀" panose="02010800040101010101" pitchFamily="2" charset="-122"/>
                <a:ea typeface="华文琥珀" panose="02010800040101010101" pitchFamily="2" charset="-122"/>
              </a:rPr>
              <a:t>传感器</a:t>
            </a:r>
          </a:p>
          <a:p>
            <a:pPr marL="0" indent="0" algn="ctr" eaLnBrk="1" hangingPunct="1">
              <a:buFont typeface="Wingdings" panose="05000000000000000000" pitchFamily="2" charset="2"/>
              <a:buNone/>
            </a:pPr>
            <a:endParaRPr lang="zh-CN" altLang="en-US" sz="3600" b="1"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日期占位符 4">
            <a:extLst>
              <a:ext uri="{FF2B5EF4-FFF2-40B4-BE49-F238E27FC236}">
                <a16:creationId xmlns:a16="http://schemas.microsoft.com/office/drawing/2014/main" id="{7319B742-D688-4628-97EC-5C9C02589D31}"/>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1ED082DB-3E26-47B9-8D9D-A5AA45E2B4C2}" type="datetime10">
              <a:rPr lang="zh-CN" altLang="en-US" sz="1200" smtClean="0"/>
              <a:pPr/>
              <a:t>19:06</a:t>
            </a:fld>
            <a:r>
              <a:rPr lang="zh-CN" altLang="en-US" sz="1200" dirty="0"/>
              <a:t>人工智能与自动化学院测量系</a:t>
            </a:r>
          </a:p>
        </p:txBody>
      </p:sp>
      <p:sp>
        <p:nvSpPr>
          <p:cNvPr id="27650" name="页脚占位符 5">
            <a:extLst>
              <a:ext uri="{FF2B5EF4-FFF2-40B4-BE49-F238E27FC236}">
                <a16:creationId xmlns:a16="http://schemas.microsoft.com/office/drawing/2014/main" id="{64B21EB4-9048-4628-BB85-19AFB915E75E}"/>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27651" name="Rectangle 2">
            <a:extLst>
              <a:ext uri="{FF2B5EF4-FFF2-40B4-BE49-F238E27FC236}">
                <a16:creationId xmlns:a16="http://schemas.microsoft.com/office/drawing/2014/main" id="{FB59D370-507C-4120-98ED-EFF9F464AEAF}"/>
              </a:ext>
            </a:extLst>
          </p:cNvPr>
          <p:cNvSpPr>
            <a:spLocks noGrp="1" noChangeArrowheads="1"/>
          </p:cNvSpPr>
          <p:nvPr>
            <p:ph type="title" idx="4294967295"/>
          </p:nvPr>
        </p:nvSpPr>
        <p:spPr/>
        <p:txBody>
          <a:bodyPr/>
          <a:lstStyle/>
          <a:p>
            <a:pPr eaLnBrk="1" hangingPunct="1"/>
            <a:r>
              <a:rPr lang="en-US" altLang="zh-CN" dirty="0"/>
              <a:t>0</a:t>
            </a:r>
            <a:r>
              <a:rPr lang="zh-CN" altLang="en-US" dirty="0"/>
              <a:t>、测温原理</a:t>
            </a:r>
            <a:r>
              <a:rPr lang="en-US" altLang="zh-CN" dirty="0"/>
              <a:t>——</a:t>
            </a:r>
            <a:r>
              <a:rPr lang="zh-CN" altLang="en-US" dirty="0"/>
              <a:t>接触式测温</a:t>
            </a:r>
          </a:p>
        </p:txBody>
      </p:sp>
      <p:sp>
        <p:nvSpPr>
          <p:cNvPr id="27652" name="Rectangle 17">
            <a:extLst>
              <a:ext uri="{FF2B5EF4-FFF2-40B4-BE49-F238E27FC236}">
                <a16:creationId xmlns:a16="http://schemas.microsoft.com/office/drawing/2014/main" id="{5C4AB3E6-718E-47DD-9ECA-C924D3EBE31F}"/>
              </a:ext>
            </a:extLst>
          </p:cNvPr>
          <p:cNvSpPr>
            <a:spLocks noGrp="1" noChangeArrowheads="1"/>
          </p:cNvSpPr>
          <p:nvPr>
            <p:ph type="body" sz="half" idx="4294967295"/>
          </p:nvPr>
        </p:nvSpPr>
        <p:spPr>
          <a:xfrm>
            <a:off x="1905000" y="1628775"/>
            <a:ext cx="7010400" cy="1724025"/>
          </a:xfrm>
        </p:spPr>
        <p:txBody>
          <a:bodyPr/>
          <a:lstStyle/>
          <a:p>
            <a:pPr eaLnBrk="1" hangingPunct="1"/>
            <a:r>
              <a:rPr lang="zh-CN" altLang="en-US" sz="2400">
                <a:solidFill>
                  <a:schemeClr val="tx1"/>
                </a:solidFill>
              </a:rPr>
              <a:t>2、改善接触测温测量性能的手段(设计原则)：</a:t>
            </a:r>
          </a:p>
          <a:p>
            <a:pPr eaLnBrk="1" hangingPunct="1">
              <a:buFont typeface="Wingdings" panose="05000000000000000000" pitchFamily="2" charset="2"/>
              <a:buNone/>
            </a:pPr>
            <a:r>
              <a:rPr lang="zh-CN" altLang="en-US" sz="2400">
                <a:solidFill>
                  <a:schemeClr val="tx1"/>
                </a:solidFill>
              </a:rPr>
              <a:t>       (1)改善接触</a:t>
            </a:r>
          </a:p>
          <a:p>
            <a:pPr eaLnBrk="1" hangingPunct="1">
              <a:buFont typeface="Wingdings" panose="05000000000000000000" pitchFamily="2" charset="2"/>
              <a:buNone/>
            </a:pPr>
            <a:r>
              <a:rPr lang="zh-CN" altLang="en-US" sz="2400">
                <a:solidFill>
                  <a:schemeClr val="tx1"/>
                </a:solidFill>
              </a:rPr>
              <a:t>            被测物、传感器和环境之间的热阻关系：</a:t>
            </a:r>
          </a:p>
        </p:txBody>
      </p:sp>
      <p:sp>
        <p:nvSpPr>
          <p:cNvPr id="27653" name="Rectangle 20">
            <a:extLst>
              <a:ext uri="{FF2B5EF4-FFF2-40B4-BE49-F238E27FC236}">
                <a16:creationId xmlns:a16="http://schemas.microsoft.com/office/drawing/2014/main" id="{1C7FAA39-FA8E-4EC4-96C9-01A042879CB4}"/>
              </a:ext>
            </a:extLst>
          </p:cNvPr>
          <p:cNvSpPr>
            <a:spLocks noChangeArrowheads="1"/>
          </p:cNvSpPr>
          <p:nvPr/>
        </p:nvSpPr>
        <p:spPr bwMode="auto">
          <a:xfrm>
            <a:off x="2835275" y="4524375"/>
            <a:ext cx="5159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a:t>要求：</a:t>
            </a:r>
            <a:r>
              <a:rPr lang="en-US" altLang="zh-CN" sz="2400"/>
              <a:t>R2&gt;&gt;R1        R = R1+R2 </a:t>
            </a:r>
            <a:r>
              <a:rPr lang="en-US" altLang="zh-CN" sz="2400">
                <a:sym typeface="Symbol" panose="05050102010706020507" pitchFamily="18" charset="2"/>
              </a:rPr>
              <a:t> R2</a:t>
            </a:r>
            <a:endParaRPr lang="en-US" altLang="zh-CN" sz="2400"/>
          </a:p>
        </p:txBody>
      </p:sp>
      <p:sp>
        <p:nvSpPr>
          <p:cNvPr id="27654" name="Rectangle 21">
            <a:extLst>
              <a:ext uri="{FF2B5EF4-FFF2-40B4-BE49-F238E27FC236}">
                <a16:creationId xmlns:a16="http://schemas.microsoft.com/office/drawing/2014/main" id="{5C7392CE-4461-431E-A095-3D09DB628FC2}"/>
              </a:ext>
            </a:extLst>
          </p:cNvPr>
          <p:cNvSpPr>
            <a:spLocks noChangeArrowheads="1"/>
          </p:cNvSpPr>
          <p:nvPr/>
        </p:nvSpPr>
        <p:spPr bwMode="auto">
          <a:xfrm>
            <a:off x="2835275" y="5114925"/>
            <a:ext cx="5927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a:t>则：   </a:t>
            </a:r>
            <a:r>
              <a:rPr lang="zh-CN" altLang="en-US" sz="2400">
                <a:sym typeface="Symbol" panose="05050102010706020507" pitchFamily="18" charset="2"/>
              </a:rPr>
              <a:t></a:t>
            </a:r>
            <a:r>
              <a:rPr lang="en-US" altLang="zh-CN" sz="2400"/>
              <a:t>T2&gt;&gt; </a:t>
            </a:r>
            <a:r>
              <a:rPr lang="en-US" altLang="zh-CN" sz="2400">
                <a:sym typeface="Symbol" panose="05050102010706020507" pitchFamily="18" charset="2"/>
              </a:rPr>
              <a:t></a:t>
            </a:r>
            <a:r>
              <a:rPr lang="en-US" altLang="zh-CN" sz="2400"/>
              <a:t>T1   </a:t>
            </a:r>
            <a:r>
              <a:rPr lang="en-US" altLang="zh-CN" sz="2400">
                <a:sym typeface="Symbol" panose="05050102010706020507" pitchFamily="18" charset="2"/>
              </a:rPr>
              <a:t></a:t>
            </a:r>
            <a:r>
              <a:rPr lang="en-US" altLang="zh-CN" sz="2400"/>
              <a:t>T = </a:t>
            </a:r>
            <a:r>
              <a:rPr lang="en-US" altLang="zh-CN" sz="2400">
                <a:sym typeface="Symbol" panose="05050102010706020507" pitchFamily="18" charset="2"/>
              </a:rPr>
              <a:t></a:t>
            </a:r>
            <a:r>
              <a:rPr lang="en-US" altLang="zh-CN" sz="2400"/>
              <a:t>T1 + </a:t>
            </a:r>
            <a:r>
              <a:rPr lang="en-US" altLang="zh-CN" sz="2400">
                <a:sym typeface="Symbol" panose="05050102010706020507" pitchFamily="18" charset="2"/>
              </a:rPr>
              <a:t></a:t>
            </a:r>
            <a:r>
              <a:rPr lang="en-US" altLang="zh-CN" sz="2400"/>
              <a:t>T2 </a:t>
            </a:r>
            <a:r>
              <a:rPr lang="en-US" altLang="zh-CN" sz="2400">
                <a:sym typeface="Symbol" panose="05050102010706020507" pitchFamily="18" charset="2"/>
              </a:rPr>
              <a:t> T2 </a:t>
            </a:r>
          </a:p>
        </p:txBody>
      </p:sp>
      <p:sp>
        <p:nvSpPr>
          <p:cNvPr id="27655" name="Line 22">
            <a:extLst>
              <a:ext uri="{FF2B5EF4-FFF2-40B4-BE49-F238E27FC236}">
                <a16:creationId xmlns:a16="http://schemas.microsoft.com/office/drawing/2014/main" id="{FC7672B0-3278-4149-B5D4-A0EBDBDBF584}"/>
              </a:ext>
            </a:extLst>
          </p:cNvPr>
          <p:cNvSpPr>
            <a:spLocks noChangeShapeType="1"/>
          </p:cNvSpPr>
          <p:nvPr/>
        </p:nvSpPr>
        <p:spPr bwMode="auto">
          <a:xfrm>
            <a:off x="5045075" y="5576888"/>
            <a:ext cx="457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cs typeface="Arial" panose="020B0604020202020204" pitchFamily="34" charset="0"/>
            </a:endParaRPr>
          </a:p>
        </p:txBody>
      </p:sp>
      <p:sp>
        <p:nvSpPr>
          <p:cNvPr id="27656" name="Rectangle 23">
            <a:extLst>
              <a:ext uri="{FF2B5EF4-FFF2-40B4-BE49-F238E27FC236}">
                <a16:creationId xmlns:a16="http://schemas.microsoft.com/office/drawing/2014/main" id="{ADE5B5E0-4E31-40BC-AFD5-F7590CD1E559}"/>
              </a:ext>
            </a:extLst>
          </p:cNvPr>
          <p:cNvSpPr>
            <a:spLocks noChangeArrowheads="1"/>
          </p:cNvSpPr>
          <p:nvPr/>
        </p:nvSpPr>
        <p:spPr bwMode="auto">
          <a:xfrm>
            <a:off x="4895850" y="6096000"/>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a:t>测量误差</a:t>
            </a:r>
          </a:p>
        </p:txBody>
      </p:sp>
      <p:pic>
        <p:nvPicPr>
          <p:cNvPr id="27657" name="Picture 25">
            <a:extLst>
              <a:ext uri="{FF2B5EF4-FFF2-40B4-BE49-F238E27FC236}">
                <a16:creationId xmlns:a16="http://schemas.microsoft.com/office/drawing/2014/main" id="{85B45F5B-10EF-49F7-990C-706803C95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6288" y="3062288"/>
            <a:ext cx="467677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8" name="Group 26">
            <a:extLst>
              <a:ext uri="{FF2B5EF4-FFF2-40B4-BE49-F238E27FC236}">
                <a16:creationId xmlns:a16="http://schemas.microsoft.com/office/drawing/2014/main" id="{E8B47B56-08AF-4B81-8DB4-677B67F9A764}"/>
              </a:ext>
            </a:extLst>
          </p:cNvPr>
          <p:cNvGrpSpPr>
            <a:grpSpLocks/>
          </p:cNvGrpSpPr>
          <p:nvPr/>
        </p:nvGrpSpPr>
        <p:grpSpPr bwMode="auto">
          <a:xfrm>
            <a:off x="152400" y="2362200"/>
            <a:ext cx="2209800" cy="3124200"/>
            <a:chOff x="0" y="0"/>
            <a:chExt cx="2160" cy="499"/>
          </a:xfrm>
        </p:grpSpPr>
        <p:sp>
          <p:nvSpPr>
            <p:cNvPr id="27659" name="AutoShape 27">
              <a:extLst>
                <a:ext uri="{FF2B5EF4-FFF2-40B4-BE49-F238E27FC236}">
                  <a16:creationId xmlns:a16="http://schemas.microsoft.com/office/drawing/2014/main" id="{17C534AB-4872-4C1F-B211-0E6128D822A1}"/>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7660" name="Freeform 28">
              <a:extLst>
                <a:ext uri="{FF2B5EF4-FFF2-40B4-BE49-F238E27FC236}">
                  <a16:creationId xmlns:a16="http://schemas.microsoft.com/office/drawing/2014/main" id="{9A705913-D49A-4F41-BE3F-6466F452AF4A}"/>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7661" name="Text Box 29">
              <a:extLst>
                <a:ext uri="{FF2B5EF4-FFF2-40B4-BE49-F238E27FC236}">
                  <a16:creationId xmlns:a16="http://schemas.microsoft.com/office/drawing/2014/main" id="{46130A30-1306-44B2-9077-5B1F59E22DBD}"/>
                </a:ext>
              </a:extLst>
            </p:cNvPr>
            <p:cNvSpPr txBox="1">
              <a:spLocks noChangeArrowheads="1"/>
            </p:cNvSpPr>
            <p:nvPr/>
          </p:nvSpPr>
          <p:spPr bwMode="auto">
            <a:xfrm>
              <a:off x="180" y="48"/>
              <a:ext cx="175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减小传感器与被测物的热阻，减少传感器向周围环境的散热是减小由于传热造成的测量误差的主要方法</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日期占位符 4">
            <a:extLst>
              <a:ext uri="{FF2B5EF4-FFF2-40B4-BE49-F238E27FC236}">
                <a16:creationId xmlns:a16="http://schemas.microsoft.com/office/drawing/2014/main" id="{EBCBFCEF-3299-497E-B2C2-B99932FB56F4}"/>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29704F82-0F34-4F40-A338-59D2E539918D}" type="datetime10">
              <a:rPr lang="zh-CN" altLang="en-US" sz="1200" smtClean="0"/>
              <a:pPr/>
              <a:t>19:06</a:t>
            </a:fld>
            <a:r>
              <a:rPr lang="zh-CN" altLang="en-US" sz="1200" dirty="0"/>
              <a:t>人工智能与自动化学院测量系</a:t>
            </a:r>
          </a:p>
        </p:txBody>
      </p:sp>
      <p:sp>
        <p:nvSpPr>
          <p:cNvPr id="28674" name="页脚占位符 5">
            <a:extLst>
              <a:ext uri="{FF2B5EF4-FFF2-40B4-BE49-F238E27FC236}">
                <a16:creationId xmlns:a16="http://schemas.microsoft.com/office/drawing/2014/main" id="{55907BA3-E94D-44E6-861F-85BE0B8A10AF}"/>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28675" name="Rectangle 2">
            <a:extLst>
              <a:ext uri="{FF2B5EF4-FFF2-40B4-BE49-F238E27FC236}">
                <a16:creationId xmlns:a16="http://schemas.microsoft.com/office/drawing/2014/main" id="{8C19C12B-6970-403B-8697-35965D1D91B3}"/>
              </a:ext>
            </a:extLst>
          </p:cNvPr>
          <p:cNvSpPr>
            <a:spLocks noGrp="1" noChangeArrowheads="1"/>
          </p:cNvSpPr>
          <p:nvPr>
            <p:ph type="title" idx="4294967295"/>
          </p:nvPr>
        </p:nvSpPr>
        <p:spPr/>
        <p:txBody>
          <a:bodyPr/>
          <a:lstStyle/>
          <a:p>
            <a:pPr eaLnBrk="1" hangingPunct="1"/>
            <a:r>
              <a:rPr lang="en-US" altLang="zh-CN" dirty="0"/>
              <a:t>0</a:t>
            </a:r>
            <a:r>
              <a:rPr lang="zh-CN" altLang="en-US" dirty="0"/>
              <a:t>、测温原理</a:t>
            </a:r>
            <a:r>
              <a:rPr lang="en-US" altLang="zh-CN" dirty="0"/>
              <a:t>——</a:t>
            </a:r>
            <a:r>
              <a:rPr lang="zh-CN" altLang="en-US" dirty="0"/>
              <a:t>接触式测温</a:t>
            </a:r>
          </a:p>
        </p:txBody>
      </p:sp>
      <p:grpSp>
        <p:nvGrpSpPr>
          <p:cNvPr id="28676" name="Group 9">
            <a:extLst>
              <a:ext uri="{FF2B5EF4-FFF2-40B4-BE49-F238E27FC236}">
                <a16:creationId xmlns:a16="http://schemas.microsoft.com/office/drawing/2014/main" id="{949F3475-8E0F-41BF-86BA-4C0C3C494DB1}"/>
              </a:ext>
            </a:extLst>
          </p:cNvPr>
          <p:cNvGrpSpPr>
            <a:grpSpLocks/>
          </p:cNvGrpSpPr>
          <p:nvPr/>
        </p:nvGrpSpPr>
        <p:grpSpPr bwMode="auto">
          <a:xfrm>
            <a:off x="152400" y="2362200"/>
            <a:ext cx="1295400" cy="1828800"/>
            <a:chOff x="0" y="0"/>
            <a:chExt cx="2160" cy="499"/>
          </a:xfrm>
        </p:grpSpPr>
        <p:sp>
          <p:nvSpPr>
            <p:cNvPr id="28677" name="AutoShape 10">
              <a:extLst>
                <a:ext uri="{FF2B5EF4-FFF2-40B4-BE49-F238E27FC236}">
                  <a16:creationId xmlns:a16="http://schemas.microsoft.com/office/drawing/2014/main" id="{3CF84004-75FA-41BE-813F-6C678953A8A8}"/>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8678" name="Freeform 11">
              <a:extLst>
                <a:ext uri="{FF2B5EF4-FFF2-40B4-BE49-F238E27FC236}">
                  <a16:creationId xmlns:a16="http://schemas.microsoft.com/office/drawing/2014/main" id="{EEB3B035-297D-4327-9643-EA10F0739197}"/>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8679" name="Text Box 12">
              <a:extLst>
                <a:ext uri="{FF2B5EF4-FFF2-40B4-BE49-F238E27FC236}">
                  <a16:creationId xmlns:a16="http://schemas.microsoft.com/office/drawing/2014/main" id="{4E68E725-B4B1-4CD9-8CF7-B567BE64C5AD}"/>
                </a:ext>
              </a:extLst>
            </p:cNvPr>
            <p:cNvSpPr txBox="1">
              <a:spLocks noChangeArrowheads="1"/>
            </p:cNvSpPr>
            <p:nvPr/>
          </p:nvSpPr>
          <p:spPr bwMode="auto">
            <a:xfrm>
              <a:off x="180" y="48"/>
              <a:ext cx="1755"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减小测温探头体积和比热容</a:t>
              </a:r>
            </a:p>
          </p:txBody>
        </p:sp>
      </p:grpSp>
      <p:sp>
        <p:nvSpPr>
          <p:cNvPr id="28680" name="AutoShape 13">
            <a:extLst>
              <a:ext uri="{FF2B5EF4-FFF2-40B4-BE49-F238E27FC236}">
                <a16:creationId xmlns:a16="http://schemas.microsoft.com/office/drawing/2014/main" id="{08C372F8-2419-4CF3-AEF4-5E351E4D5940}"/>
              </a:ext>
            </a:extLst>
          </p:cNvPr>
          <p:cNvSpPr>
            <a:spLocks noChangeArrowheads="1"/>
          </p:cNvSpPr>
          <p:nvPr/>
        </p:nvSpPr>
        <p:spPr bwMode="auto">
          <a:xfrm>
            <a:off x="1524000" y="1371600"/>
            <a:ext cx="7467600" cy="45720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8681" name="Rectangle 15">
            <a:extLst>
              <a:ext uri="{FF2B5EF4-FFF2-40B4-BE49-F238E27FC236}">
                <a16:creationId xmlns:a16="http://schemas.microsoft.com/office/drawing/2014/main" id="{5D4C2D50-8DE2-4A99-97C5-C980C7C7A588}"/>
              </a:ext>
            </a:extLst>
          </p:cNvPr>
          <p:cNvSpPr>
            <a:spLocks noChangeArrowheads="1"/>
          </p:cNvSpPr>
          <p:nvPr/>
        </p:nvSpPr>
        <p:spPr bwMode="auto">
          <a:xfrm>
            <a:off x="1676400" y="1524000"/>
            <a:ext cx="7010400"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400">
                <a:latin typeface="Verdana" panose="020B0604030504040204" pitchFamily="34" charset="0"/>
              </a:rPr>
              <a:t> </a:t>
            </a:r>
            <a:r>
              <a:rPr lang="en-US" altLang="zh-CN" sz="2400">
                <a:latin typeface="Verdana" panose="020B0604030504040204" pitchFamily="34" charset="0"/>
              </a:rPr>
              <a:t>(2)</a:t>
            </a:r>
            <a:r>
              <a:rPr lang="zh-CN" altLang="en-US" sz="2400">
                <a:latin typeface="Verdana" panose="020B0604030504040204" pitchFamily="34" charset="0"/>
              </a:rPr>
              <a:t>减小测温探头体积和比热容</a:t>
            </a:r>
          </a:p>
          <a:p>
            <a:pPr>
              <a:spcBef>
                <a:spcPct val="20000"/>
              </a:spcBef>
              <a:buClr>
                <a:schemeClr val="hlink"/>
              </a:buClr>
              <a:buFont typeface="Wingdings" panose="05000000000000000000" pitchFamily="2" charset="2"/>
              <a:buNone/>
            </a:pPr>
            <a:r>
              <a:rPr lang="zh-CN" altLang="en-US" sz="2400">
                <a:latin typeface="Verdana" panose="020B0604030504040204" pitchFamily="34" charset="0"/>
              </a:rPr>
              <a:t>    探头和被测对象接触将破坏对象原来的温度场，引入置入误差。</a:t>
            </a:r>
          </a:p>
          <a:p>
            <a:pPr>
              <a:spcBef>
                <a:spcPct val="20000"/>
              </a:spcBef>
              <a:buClr>
                <a:schemeClr val="hlink"/>
              </a:buClr>
              <a:buFont typeface="Wingdings" panose="05000000000000000000" pitchFamily="2" charset="2"/>
              <a:buNone/>
            </a:pPr>
            <a:endParaRPr lang="zh-CN" altLang="en-US" sz="2400">
              <a:latin typeface="Verdana" panose="020B0604030504040204" pitchFamily="34" charset="0"/>
            </a:endParaRPr>
          </a:p>
          <a:p>
            <a:pPr>
              <a:spcBef>
                <a:spcPct val="20000"/>
              </a:spcBef>
              <a:buClr>
                <a:schemeClr val="hlink"/>
              </a:buClr>
              <a:buFont typeface="Wingdings" panose="05000000000000000000" pitchFamily="2" charset="2"/>
              <a:buNone/>
            </a:pPr>
            <a:r>
              <a:rPr lang="zh-CN" altLang="en-US" sz="2400">
                <a:latin typeface="Verdana" panose="020B0604030504040204" pitchFamily="34" charset="0"/>
              </a:rPr>
              <a:t>    因而，为了尽量减小置入误差，要求测温探头相对于被测对象，有小的体积和比热容，从而减小对被测对象的温度场的破坏。</a:t>
            </a:r>
          </a:p>
          <a:p>
            <a:pPr>
              <a:spcBef>
                <a:spcPct val="20000"/>
              </a:spcBef>
              <a:buClr>
                <a:schemeClr val="hlink"/>
              </a:buClr>
              <a:buFont typeface="Wingdings" panose="05000000000000000000" pitchFamily="2" charset="2"/>
              <a:buNone/>
            </a:pPr>
            <a:endParaRPr lang="zh-CN" altLang="en-US" sz="2400">
              <a:latin typeface="Verdana" panose="020B0604030504040204" pitchFamily="34" charset="0"/>
            </a:endParaRPr>
          </a:p>
          <a:p>
            <a:pPr>
              <a:spcBef>
                <a:spcPct val="20000"/>
              </a:spcBef>
              <a:buClr>
                <a:schemeClr val="hlink"/>
              </a:buClr>
              <a:buFont typeface="Wingdings" panose="05000000000000000000" pitchFamily="2" charset="2"/>
              <a:buNone/>
            </a:pPr>
            <a:r>
              <a:rPr lang="zh-CN" altLang="en-US" sz="2400">
                <a:latin typeface="Verdana" panose="020B0604030504040204" pitchFamily="34" charset="0"/>
              </a:rPr>
              <a:t>   另一方面，也可提高测温探头的响应速度，因为减小了探头的热惯性。</a:t>
            </a:r>
          </a:p>
          <a:p>
            <a:pPr>
              <a:spcBef>
                <a:spcPct val="20000"/>
              </a:spcBef>
              <a:buClr>
                <a:schemeClr val="hlink"/>
              </a:buClr>
              <a:buFont typeface="Wingdings" panose="05000000000000000000" pitchFamily="2" charset="2"/>
              <a:buNone/>
            </a:pPr>
            <a:endParaRPr lang="zh-CN" altLang="en-US" sz="2400">
              <a:latin typeface="Verdana" panose="020B060403050404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日期占位符 4">
            <a:extLst>
              <a:ext uri="{FF2B5EF4-FFF2-40B4-BE49-F238E27FC236}">
                <a16:creationId xmlns:a16="http://schemas.microsoft.com/office/drawing/2014/main" id="{69CC0751-7E1A-4AD1-8B1B-6F933C2F1A10}"/>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5726D03E-013E-413C-AB6D-1EDC28A711AF}" type="datetime10">
              <a:rPr lang="zh-CN" altLang="en-US" sz="1200" smtClean="0"/>
              <a:pPr/>
              <a:t>19:06</a:t>
            </a:fld>
            <a:r>
              <a:rPr lang="zh-CN" altLang="en-US" sz="1200" dirty="0"/>
              <a:t>人工智能与自动化学院测量系</a:t>
            </a:r>
          </a:p>
        </p:txBody>
      </p:sp>
      <p:sp>
        <p:nvSpPr>
          <p:cNvPr id="32770" name="页脚占位符 5">
            <a:extLst>
              <a:ext uri="{FF2B5EF4-FFF2-40B4-BE49-F238E27FC236}">
                <a16:creationId xmlns:a16="http://schemas.microsoft.com/office/drawing/2014/main" id="{16926EA5-0B83-4AF7-BFA6-FB5F5EB11941}"/>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32771" name="Rectangle 2">
            <a:extLst>
              <a:ext uri="{FF2B5EF4-FFF2-40B4-BE49-F238E27FC236}">
                <a16:creationId xmlns:a16="http://schemas.microsoft.com/office/drawing/2014/main" id="{A1FC0897-6844-4DA1-ACF8-9F0FDE95DCEF}"/>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基本原理</a:t>
            </a:r>
          </a:p>
        </p:txBody>
      </p:sp>
      <p:sp>
        <p:nvSpPr>
          <p:cNvPr id="32772" name="AutoShape 3">
            <a:extLst>
              <a:ext uri="{FF2B5EF4-FFF2-40B4-BE49-F238E27FC236}">
                <a16:creationId xmlns:a16="http://schemas.microsoft.com/office/drawing/2014/main" id="{D604DB84-EAC2-4694-AA07-467B7F48694B}"/>
              </a:ext>
            </a:extLst>
          </p:cNvPr>
          <p:cNvSpPr>
            <a:spLocks noChangeArrowheads="1"/>
          </p:cNvSpPr>
          <p:nvPr/>
        </p:nvSpPr>
        <p:spPr bwMode="auto">
          <a:xfrm>
            <a:off x="1295400" y="1524000"/>
            <a:ext cx="6705510" cy="46482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32773" name="Group 4">
            <a:extLst>
              <a:ext uri="{FF2B5EF4-FFF2-40B4-BE49-F238E27FC236}">
                <a16:creationId xmlns:a16="http://schemas.microsoft.com/office/drawing/2014/main" id="{C805EA5D-04D5-4C92-AB8A-080D4706C0DA}"/>
              </a:ext>
            </a:extLst>
          </p:cNvPr>
          <p:cNvGrpSpPr>
            <a:grpSpLocks/>
          </p:cNvGrpSpPr>
          <p:nvPr/>
        </p:nvGrpSpPr>
        <p:grpSpPr bwMode="auto">
          <a:xfrm>
            <a:off x="152400" y="2362200"/>
            <a:ext cx="990600" cy="2057400"/>
            <a:chOff x="0" y="0"/>
            <a:chExt cx="2160" cy="499"/>
          </a:xfrm>
        </p:grpSpPr>
        <p:sp>
          <p:nvSpPr>
            <p:cNvPr id="32774" name="AutoShape 5">
              <a:extLst>
                <a:ext uri="{FF2B5EF4-FFF2-40B4-BE49-F238E27FC236}">
                  <a16:creationId xmlns:a16="http://schemas.microsoft.com/office/drawing/2014/main" id="{F60BF9EB-D3A2-4D26-A75A-5FDFD4AE25FB}"/>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2775" name="Freeform 6">
              <a:extLst>
                <a:ext uri="{FF2B5EF4-FFF2-40B4-BE49-F238E27FC236}">
                  <a16:creationId xmlns:a16="http://schemas.microsoft.com/office/drawing/2014/main" id="{961180FA-0243-4265-B4A3-B0DAFC8EEB6F}"/>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2776" name="Text Box 7">
              <a:extLst>
                <a:ext uri="{FF2B5EF4-FFF2-40B4-BE49-F238E27FC236}">
                  <a16:creationId xmlns:a16="http://schemas.microsoft.com/office/drawing/2014/main" id="{2A2700F4-C459-47E1-86B9-24E0942BE5A2}"/>
                </a:ext>
              </a:extLst>
            </p:cNvPr>
            <p:cNvSpPr txBox="1">
              <a:spLocks noChangeArrowheads="1"/>
            </p:cNvSpPr>
            <p:nvPr/>
          </p:nvSpPr>
          <p:spPr bwMode="auto">
            <a:xfrm>
              <a:off x="180" y="48"/>
              <a:ext cx="175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热电偶温度计</a:t>
              </a:r>
            </a:p>
            <a:p>
              <a:pPr>
                <a:spcBef>
                  <a:spcPct val="50000"/>
                </a:spcBef>
                <a:buClr>
                  <a:srgbClr val="CCFF33"/>
                </a:buClr>
                <a:buSzPct val="70000"/>
              </a:pPr>
              <a:r>
                <a:rPr lang="zh-CN" altLang="en-US" sz="2000">
                  <a:solidFill>
                    <a:schemeClr val="bg1"/>
                  </a:solidFill>
                </a:rPr>
                <a:t>概要</a:t>
              </a:r>
            </a:p>
          </p:txBody>
        </p:sp>
      </p:grpSp>
      <p:sp>
        <p:nvSpPr>
          <p:cNvPr id="32777" name="Rectangle 8">
            <a:extLst>
              <a:ext uri="{FF2B5EF4-FFF2-40B4-BE49-F238E27FC236}">
                <a16:creationId xmlns:a16="http://schemas.microsoft.com/office/drawing/2014/main" id="{B9683585-1074-4F8A-9C80-5505F6878B3A}"/>
              </a:ext>
            </a:extLst>
          </p:cNvPr>
          <p:cNvSpPr>
            <a:spLocks noChangeArrowheads="1"/>
          </p:cNvSpPr>
          <p:nvPr/>
        </p:nvSpPr>
        <p:spPr bwMode="auto">
          <a:xfrm>
            <a:off x="1524000" y="1752600"/>
            <a:ext cx="6019722"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400" dirty="0">
                <a:solidFill>
                  <a:schemeClr val="tx2"/>
                </a:solidFill>
                <a:latin typeface="Verdana" panose="020B0604030504040204" pitchFamily="34" charset="0"/>
              </a:rPr>
              <a:t>热电偶和热电阻是最基本和最重要的两种温度测量原理，本章主要内容。</a:t>
            </a:r>
          </a:p>
          <a:p>
            <a:pPr>
              <a:spcBef>
                <a:spcPct val="20000"/>
              </a:spcBef>
              <a:buClr>
                <a:schemeClr val="hlink"/>
              </a:buClr>
              <a:buFont typeface="Wingdings" panose="05000000000000000000" pitchFamily="2" charset="2"/>
              <a:buChar char="v"/>
            </a:pPr>
            <a:endParaRPr lang="zh-CN" altLang="en-US" sz="2400" dirty="0">
              <a:solidFill>
                <a:schemeClr val="tx2"/>
              </a:solidFill>
              <a:latin typeface="Verdana" panose="020B0604030504040204" pitchFamily="34" charset="0"/>
            </a:endParaRPr>
          </a:p>
          <a:p>
            <a:pPr>
              <a:spcBef>
                <a:spcPct val="20000"/>
              </a:spcBef>
              <a:buClr>
                <a:schemeClr val="hlink"/>
              </a:buClr>
              <a:buFont typeface="Wingdings" panose="05000000000000000000" pitchFamily="2" charset="2"/>
              <a:buChar char="v"/>
            </a:pPr>
            <a:r>
              <a:rPr lang="zh-CN" altLang="en-US" sz="2400" dirty="0">
                <a:solidFill>
                  <a:schemeClr val="tx2"/>
                </a:solidFill>
                <a:latin typeface="Verdana" panose="020B0604030504040204" pitchFamily="34" charset="0"/>
              </a:rPr>
              <a:t>热电效应：</a:t>
            </a:r>
            <a:r>
              <a:rPr lang="en-US" altLang="zh-CN" sz="2400" dirty="0">
                <a:solidFill>
                  <a:schemeClr val="tx2"/>
                </a:solidFill>
                <a:latin typeface="Verdana" panose="020B0604030504040204" pitchFamily="34" charset="0"/>
              </a:rPr>
              <a:t>1821</a:t>
            </a:r>
            <a:r>
              <a:rPr lang="zh-CN" altLang="en-US" sz="2400" dirty="0">
                <a:solidFill>
                  <a:schemeClr val="tx2"/>
                </a:solidFill>
                <a:latin typeface="Verdana" panose="020B0604030504040204" pitchFamily="34" charset="0"/>
              </a:rPr>
              <a:t>年塞贝克发现热电效应</a:t>
            </a:r>
          </a:p>
          <a:p>
            <a:pPr>
              <a:spcBef>
                <a:spcPct val="20000"/>
              </a:spcBef>
              <a:buClr>
                <a:schemeClr val="hlink"/>
              </a:buClr>
              <a:buFont typeface="Wingdings" panose="05000000000000000000" pitchFamily="2" charset="2"/>
              <a:buChar char="v"/>
            </a:pPr>
            <a:endParaRPr lang="zh-CN" altLang="en-US" sz="2400" dirty="0">
              <a:solidFill>
                <a:schemeClr val="tx2"/>
              </a:solidFill>
              <a:latin typeface="Verdana" panose="020B0604030504040204" pitchFamily="34" charset="0"/>
            </a:endParaRPr>
          </a:p>
          <a:p>
            <a:pPr>
              <a:spcBef>
                <a:spcPct val="20000"/>
              </a:spcBef>
              <a:buClr>
                <a:schemeClr val="hlink"/>
              </a:buClr>
              <a:buFont typeface="Wingdings" panose="05000000000000000000" pitchFamily="2" charset="2"/>
              <a:buChar char="v"/>
            </a:pPr>
            <a:r>
              <a:rPr lang="zh-CN" altLang="en-US" sz="2400" dirty="0">
                <a:solidFill>
                  <a:schemeClr val="tx2"/>
                </a:solidFill>
                <a:latin typeface="Verdana" panose="020B0604030504040204" pitchFamily="34" charset="0"/>
              </a:rPr>
              <a:t>主要优点：</a:t>
            </a:r>
            <a:r>
              <a:rPr lang="zh-CN" altLang="en-US" sz="2400" dirty="0">
                <a:solidFill>
                  <a:srgbClr val="0000CC"/>
                </a:solidFill>
                <a:latin typeface="Verdana" panose="020B0604030504040204" pitchFamily="34" charset="0"/>
              </a:rPr>
              <a:t>测温范围广</a:t>
            </a:r>
            <a:r>
              <a:rPr lang="zh-CN" altLang="en-US" sz="2400" dirty="0">
                <a:solidFill>
                  <a:schemeClr val="tx2"/>
                </a:solidFill>
                <a:latin typeface="Verdana" panose="020B0604030504040204" pitchFamily="34" charset="0"/>
              </a:rPr>
              <a:t>，可以在</a:t>
            </a:r>
            <a:r>
              <a:rPr lang="en-US" altLang="zh-CN" sz="2400" dirty="0">
                <a:solidFill>
                  <a:schemeClr val="tx2"/>
                </a:solidFill>
                <a:latin typeface="Verdana" panose="020B0604030504040204" pitchFamily="34" charset="0"/>
              </a:rPr>
              <a:t>1K</a:t>
            </a:r>
            <a:r>
              <a:rPr lang="zh-CN" altLang="en-US" sz="2400" dirty="0">
                <a:solidFill>
                  <a:schemeClr val="tx2"/>
                </a:solidFill>
                <a:latin typeface="Verdana" panose="020B0604030504040204" pitchFamily="34" charset="0"/>
              </a:rPr>
              <a:t>至</a:t>
            </a:r>
            <a:r>
              <a:rPr lang="en-US" altLang="zh-CN" sz="2400" dirty="0">
                <a:solidFill>
                  <a:schemeClr val="tx2"/>
                </a:solidFill>
                <a:latin typeface="Verdana" panose="020B0604030504040204" pitchFamily="34" charset="0"/>
              </a:rPr>
              <a:t>1800℃</a:t>
            </a:r>
            <a:r>
              <a:rPr lang="zh-CN" altLang="en-US" sz="2400" dirty="0">
                <a:solidFill>
                  <a:schemeClr val="tx2"/>
                </a:solidFill>
                <a:latin typeface="Verdana" panose="020B0604030504040204" pitchFamily="34" charset="0"/>
              </a:rPr>
              <a:t>的范围内使用，</a:t>
            </a:r>
            <a:r>
              <a:rPr lang="zh-CN" altLang="en-US" sz="2400" dirty="0">
                <a:solidFill>
                  <a:srgbClr val="0000CC"/>
                </a:solidFill>
                <a:latin typeface="Verdana" panose="020B0604030504040204" pitchFamily="34" charset="0"/>
              </a:rPr>
              <a:t>精度高，性能稳定，结构简单，动态特性好</a:t>
            </a:r>
            <a:r>
              <a:rPr lang="zh-CN" altLang="en-US" sz="2400" dirty="0">
                <a:solidFill>
                  <a:schemeClr val="tx2"/>
                </a:solidFill>
                <a:latin typeface="Verdana" panose="020B0604030504040204" pitchFamily="34" charset="0"/>
              </a:rPr>
              <a:t>。</a:t>
            </a:r>
            <a:r>
              <a:rPr lang="zh-CN" altLang="en-US" sz="2400" dirty="0">
                <a:latin typeface="Verdana" panose="020B0604030504040204" pitchFamily="34" charset="0"/>
              </a:rPr>
              <a:t>由温度转换的</a:t>
            </a:r>
            <a:r>
              <a:rPr lang="zh-CN" altLang="en-US" sz="2400" b="1" dirty="0">
                <a:solidFill>
                  <a:srgbClr val="692AA2"/>
                </a:solidFill>
                <a:latin typeface="Verdana" panose="020B0604030504040204" pitchFamily="34" charset="0"/>
              </a:rPr>
              <a:t>电信号便于处理和远传</a:t>
            </a:r>
            <a:r>
              <a:rPr lang="zh-CN" altLang="en-US" sz="2400" b="1" dirty="0">
                <a:latin typeface="Verdana" panose="020B0604030504040204" pitchFamily="34" charset="0"/>
              </a:rPr>
              <a:t>。</a:t>
            </a:r>
            <a:endParaRPr lang="en-US" altLang="zh-CN" sz="2400" b="1" dirty="0">
              <a:latin typeface="Verdana" panose="020B060403050404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日期占位符 4">
            <a:extLst>
              <a:ext uri="{FF2B5EF4-FFF2-40B4-BE49-F238E27FC236}">
                <a16:creationId xmlns:a16="http://schemas.microsoft.com/office/drawing/2014/main" id="{F3A8ABF3-B684-4388-8CE9-7A5FECAE2D81}"/>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3B76E2C2-3BBD-4883-9045-6B87F8FB12AF}" type="datetime10">
              <a:rPr lang="zh-CN" altLang="en-US" sz="1200" smtClean="0"/>
              <a:pPr/>
              <a:t>19:06</a:t>
            </a:fld>
            <a:r>
              <a:rPr lang="zh-CN" altLang="en-US" sz="1200" dirty="0"/>
              <a:t>人工智能与自动化学院测量系</a:t>
            </a:r>
          </a:p>
        </p:txBody>
      </p:sp>
      <p:sp>
        <p:nvSpPr>
          <p:cNvPr id="33794" name="页脚占位符 5">
            <a:extLst>
              <a:ext uri="{FF2B5EF4-FFF2-40B4-BE49-F238E27FC236}">
                <a16:creationId xmlns:a16="http://schemas.microsoft.com/office/drawing/2014/main" id="{A2E21A40-A7D4-4711-837A-58FF78EBDE54}"/>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33795" name="AutoShape 3">
            <a:extLst>
              <a:ext uri="{FF2B5EF4-FFF2-40B4-BE49-F238E27FC236}">
                <a16:creationId xmlns:a16="http://schemas.microsoft.com/office/drawing/2014/main" id="{231511A2-D6F6-4CCE-8924-0E4FAF240B75}"/>
              </a:ext>
            </a:extLst>
          </p:cNvPr>
          <p:cNvSpPr>
            <a:spLocks noChangeArrowheads="1"/>
          </p:cNvSpPr>
          <p:nvPr/>
        </p:nvSpPr>
        <p:spPr bwMode="auto">
          <a:xfrm>
            <a:off x="1295400" y="1295400"/>
            <a:ext cx="7543800" cy="49530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33796" name="Rectangle 2">
            <a:extLst>
              <a:ext uri="{FF2B5EF4-FFF2-40B4-BE49-F238E27FC236}">
                <a16:creationId xmlns:a16="http://schemas.microsoft.com/office/drawing/2014/main" id="{E3B5753B-8BC8-4DCA-9611-BE3487A1577A}"/>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基本原理</a:t>
            </a:r>
          </a:p>
        </p:txBody>
      </p:sp>
      <p:sp>
        <p:nvSpPr>
          <p:cNvPr id="33797" name="Rectangle 8">
            <a:extLst>
              <a:ext uri="{FF2B5EF4-FFF2-40B4-BE49-F238E27FC236}">
                <a16:creationId xmlns:a16="http://schemas.microsoft.com/office/drawing/2014/main" id="{4609A7F4-8483-4581-88D1-11391FA783C7}"/>
              </a:ext>
            </a:extLst>
          </p:cNvPr>
          <p:cNvSpPr>
            <a:spLocks noChangeArrowheads="1"/>
          </p:cNvSpPr>
          <p:nvPr/>
        </p:nvSpPr>
        <p:spPr bwMode="auto">
          <a:xfrm>
            <a:off x="1676400" y="1447800"/>
            <a:ext cx="6553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000">
                <a:solidFill>
                  <a:schemeClr val="tx2"/>
                </a:solidFill>
                <a:latin typeface="Verdana" panose="020B0604030504040204" pitchFamily="34" charset="0"/>
              </a:rPr>
              <a:t>由两种</a:t>
            </a:r>
            <a:r>
              <a:rPr lang="zh-CN" altLang="en-US" sz="2000">
                <a:solidFill>
                  <a:srgbClr val="0000CC"/>
                </a:solidFill>
                <a:latin typeface="Verdana" panose="020B0604030504040204" pitchFamily="34" charset="0"/>
              </a:rPr>
              <a:t>不同的金属</a:t>
            </a:r>
            <a:r>
              <a:rPr lang="en-US" altLang="zh-CN" sz="2000" i="1">
                <a:solidFill>
                  <a:schemeClr val="tx2"/>
                </a:solidFill>
                <a:latin typeface="Verdana" panose="020B0604030504040204" pitchFamily="34" charset="0"/>
              </a:rPr>
              <a:t>A</a:t>
            </a:r>
            <a:r>
              <a:rPr lang="zh-CN" altLang="en-US" sz="2000">
                <a:solidFill>
                  <a:schemeClr val="tx2"/>
                </a:solidFill>
                <a:latin typeface="Verdana" panose="020B0604030504040204" pitchFamily="34" charset="0"/>
              </a:rPr>
              <a:t>和</a:t>
            </a:r>
            <a:r>
              <a:rPr lang="en-US" altLang="zh-CN" sz="2000" i="1">
                <a:solidFill>
                  <a:schemeClr val="tx2"/>
                </a:solidFill>
                <a:latin typeface="Verdana" panose="020B0604030504040204" pitchFamily="34" charset="0"/>
              </a:rPr>
              <a:t>B</a:t>
            </a:r>
            <a:r>
              <a:rPr lang="zh-CN" altLang="en-US" sz="2000">
                <a:solidFill>
                  <a:schemeClr val="tx2"/>
                </a:solidFill>
                <a:latin typeface="Verdana" panose="020B0604030504040204" pitchFamily="34" charset="0"/>
              </a:rPr>
              <a:t>构成一个闭合回路，当两个接触端</a:t>
            </a:r>
            <a:r>
              <a:rPr lang="zh-CN" altLang="en-US" sz="2000">
                <a:solidFill>
                  <a:srgbClr val="0000CC"/>
                </a:solidFill>
                <a:latin typeface="Verdana" panose="020B0604030504040204" pitchFamily="34" charset="0"/>
              </a:rPr>
              <a:t>温度不同</a:t>
            </a:r>
            <a:r>
              <a:rPr lang="zh-CN" altLang="en-US" sz="2000">
                <a:solidFill>
                  <a:schemeClr val="tx2"/>
                </a:solidFill>
                <a:latin typeface="Verdana" panose="020B0604030504040204" pitchFamily="34" charset="0"/>
              </a:rPr>
              <a:t>即</a:t>
            </a:r>
            <a:r>
              <a:rPr lang="en-US" altLang="zh-CN" sz="2000" i="1">
                <a:solidFill>
                  <a:schemeClr val="tx2"/>
                </a:solidFill>
                <a:latin typeface="Verdana" panose="020B0604030504040204" pitchFamily="34" charset="0"/>
              </a:rPr>
              <a:t>T</a:t>
            </a:r>
            <a:r>
              <a:rPr lang="zh-CN" altLang="en-US" sz="24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zh-CN" altLang="en-US" sz="2000">
                <a:solidFill>
                  <a:schemeClr val="tx2"/>
                </a:solidFill>
                <a:latin typeface="Verdana" panose="020B0604030504040204" pitchFamily="34" charset="0"/>
              </a:rPr>
              <a:t>时，回路中会产生</a:t>
            </a:r>
            <a:r>
              <a:rPr lang="zh-CN" altLang="en-US" sz="2000">
                <a:solidFill>
                  <a:srgbClr val="0000CC"/>
                </a:solidFill>
                <a:latin typeface="Verdana" panose="020B0604030504040204" pitchFamily="34" charset="0"/>
              </a:rPr>
              <a:t>热电势</a:t>
            </a:r>
            <a:r>
              <a:rPr lang="zh-CN" altLang="en-US" sz="2000">
                <a:solidFill>
                  <a:schemeClr val="tx2"/>
                </a:solidFill>
                <a:latin typeface="Verdana" panose="020B0604030504040204" pitchFamily="34" charset="0"/>
              </a:rPr>
              <a:t>：</a:t>
            </a:r>
            <a:endParaRPr lang="en-US" altLang="zh-CN" sz="2000">
              <a:solidFill>
                <a:schemeClr val="tx2"/>
              </a:solidFill>
              <a:latin typeface="Verdana" panose="020B0604030504040204" pitchFamily="34" charset="0"/>
            </a:endParaRPr>
          </a:p>
        </p:txBody>
      </p:sp>
      <p:sp>
        <p:nvSpPr>
          <p:cNvPr id="33798" name="Rectangle 12">
            <a:extLst>
              <a:ext uri="{FF2B5EF4-FFF2-40B4-BE49-F238E27FC236}">
                <a16:creationId xmlns:a16="http://schemas.microsoft.com/office/drawing/2014/main" id="{E957EFA9-4A52-48CE-8C46-4BCEBDBDB030}"/>
              </a:ext>
            </a:extLst>
          </p:cNvPr>
          <p:cNvSpPr>
            <a:spLocks noChangeArrowheads="1"/>
          </p:cNvSpPr>
          <p:nvPr/>
        </p:nvSpPr>
        <p:spPr bwMode="auto">
          <a:xfrm>
            <a:off x="1447800" y="5029200"/>
            <a:ext cx="7239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000">
                <a:solidFill>
                  <a:schemeClr val="tx2"/>
                </a:solidFill>
                <a:latin typeface="Verdana" panose="020B0604030504040204" pitchFamily="34" charset="0"/>
              </a:rPr>
              <a:t>其中</a:t>
            </a:r>
            <a:r>
              <a:rPr lang="en-US" altLang="zh-CN" sz="2000" i="1">
                <a:solidFill>
                  <a:schemeClr val="tx2"/>
                </a:solidFill>
                <a:latin typeface="Verdana" panose="020B0604030504040204" pitchFamily="34" charset="0"/>
              </a:rPr>
              <a:t>T </a:t>
            </a:r>
            <a:r>
              <a:rPr lang="zh-CN" altLang="en-US" sz="2000">
                <a:solidFill>
                  <a:schemeClr val="tx2"/>
                </a:solidFill>
                <a:latin typeface="Verdana" panose="020B0604030504040204" pitchFamily="34" charset="0"/>
              </a:rPr>
              <a:t>称为</a:t>
            </a:r>
            <a:r>
              <a:rPr lang="zh-CN" altLang="en-US" sz="2000">
                <a:solidFill>
                  <a:srgbClr val="0000CC"/>
                </a:solidFill>
                <a:latin typeface="Verdana" panose="020B0604030504040204" pitchFamily="34" charset="0"/>
              </a:rPr>
              <a:t>热端</a:t>
            </a:r>
            <a:r>
              <a:rPr lang="zh-CN" altLang="en-US" sz="2000">
                <a:solidFill>
                  <a:schemeClr val="tx2"/>
                </a:solidFill>
                <a:latin typeface="Verdana" panose="020B0604030504040204" pitchFamily="34" charset="0"/>
              </a:rPr>
              <a:t>、</a:t>
            </a:r>
            <a:r>
              <a:rPr lang="zh-CN" altLang="en-US" sz="2000">
                <a:solidFill>
                  <a:srgbClr val="0000CC"/>
                </a:solidFill>
                <a:latin typeface="Verdana" panose="020B0604030504040204" pitchFamily="34" charset="0"/>
              </a:rPr>
              <a:t>工作端</a:t>
            </a:r>
            <a:r>
              <a:rPr lang="zh-CN" altLang="en-US" sz="2000">
                <a:solidFill>
                  <a:schemeClr val="tx2"/>
                </a:solidFill>
                <a:latin typeface="Verdana" panose="020B0604030504040204" pitchFamily="34" charset="0"/>
              </a:rPr>
              <a:t>或</a:t>
            </a:r>
            <a:r>
              <a:rPr lang="zh-CN" altLang="en-US" sz="2000">
                <a:solidFill>
                  <a:srgbClr val="0000CC"/>
                </a:solidFill>
                <a:latin typeface="Verdana" panose="020B0604030504040204" pitchFamily="34" charset="0"/>
              </a:rPr>
              <a:t>测量端</a:t>
            </a:r>
            <a:r>
              <a:rPr lang="zh-CN" altLang="en-US"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zh-CN" altLang="en-US" sz="2000">
                <a:solidFill>
                  <a:schemeClr val="tx2"/>
                </a:solidFill>
                <a:latin typeface="Verdana" panose="020B0604030504040204" pitchFamily="34" charset="0"/>
              </a:rPr>
              <a:t>称为</a:t>
            </a:r>
            <a:r>
              <a:rPr lang="zh-CN" altLang="en-US" sz="2000">
                <a:solidFill>
                  <a:srgbClr val="0000CC"/>
                </a:solidFill>
                <a:latin typeface="Verdana" panose="020B0604030504040204" pitchFamily="34" charset="0"/>
              </a:rPr>
              <a:t>冷端</a:t>
            </a:r>
            <a:r>
              <a:rPr lang="zh-CN" altLang="en-US" sz="2000">
                <a:solidFill>
                  <a:schemeClr val="tx2"/>
                </a:solidFill>
                <a:latin typeface="Verdana" panose="020B0604030504040204" pitchFamily="34" charset="0"/>
              </a:rPr>
              <a:t>、</a:t>
            </a:r>
            <a:r>
              <a:rPr lang="zh-CN" altLang="en-US" sz="2000">
                <a:solidFill>
                  <a:srgbClr val="0000CC"/>
                </a:solidFill>
                <a:latin typeface="Verdana" panose="020B0604030504040204" pitchFamily="34" charset="0"/>
              </a:rPr>
              <a:t>自由端</a:t>
            </a:r>
            <a:r>
              <a:rPr lang="zh-CN" altLang="en-US" sz="2000">
                <a:solidFill>
                  <a:schemeClr val="tx2"/>
                </a:solidFill>
                <a:latin typeface="Verdana" panose="020B0604030504040204" pitchFamily="34" charset="0"/>
              </a:rPr>
              <a:t>或</a:t>
            </a:r>
            <a:r>
              <a:rPr lang="zh-CN" altLang="en-US" sz="2000">
                <a:solidFill>
                  <a:srgbClr val="0000CC"/>
                </a:solidFill>
                <a:latin typeface="Verdana" panose="020B0604030504040204" pitchFamily="34" charset="0"/>
              </a:rPr>
              <a:t>参比端</a:t>
            </a:r>
            <a:r>
              <a:rPr lang="zh-CN" altLang="en-US"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A</a:t>
            </a:r>
            <a:r>
              <a:rPr lang="zh-CN" altLang="en-US" sz="2000">
                <a:solidFill>
                  <a:schemeClr val="tx2"/>
                </a:solidFill>
                <a:latin typeface="Verdana" panose="020B0604030504040204" pitchFamily="34" charset="0"/>
              </a:rPr>
              <a:t>和</a:t>
            </a:r>
            <a:r>
              <a:rPr lang="en-US" altLang="zh-CN" sz="2000" i="1">
                <a:solidFill>
                  <a:schemeClr val="tx2"/>
                </a:solidFill>
                <a:latin typeface="Verdana" panose="020B0604030504040204" pitchFamily="34" charset="0"/>
              </a:rPr>
              <a:t>B</a:t>
            </a:r>
            <a:r>
              <a:rPr lang="zh-CN" altLang="en-US" sz="2000">
                <a:solidFill>
                  <a:schemeClr val="tx2"/>
                </a:solidFill>
                <a:latin typeface="Verdana" panose="020B0604030504040204" pitchFamily="34" charset="0"/>
              </a:rPr>
              <a:t>称为</a:t>
            </a:r>
            <a:r>
              <a:rPr lang="zh-CN" altLang="en-US" sz="2000">
                <a:solidFill>
                  <a:srgbClr val="0000CC"/>
                </a:solidFill>
                <a:latin typeface="Verdana" panose="020B0604030504040204" pitchFamily="34" charset="0"/>
              </a:rPr>
              <a:t>热电极</a:t>
            </a:r>
            <a:r>
              <a:rPr lang="zh-CN" altLang="en-US" sz="2000">
                <a:solidFill>
                  <a:schemeClr val="tx2"/>
                </a:solidFill>
                <a:latin typeface="Verdana" panose="020B0604030504040204" pitchFamily="34" charset="0"/>
              </a:rPr>
              <a:t>。热电势              的大小是由</a:t>
            </a:r>
            <a:r>
              <a:rPr lang="zh-CN" altLang="en-US" sz="2000">
                <a:solidFill>
                  <a:srgbClr val="0000CC"/>
                </a:solidFill>
                <a:latin typeface="Verdana" panose="020B0604030504040204" pitchFamily="34" charset="0"/>
              </a:rPr>
              <a:t>接触电势</a:t>
            </a:r>
            <a:r>
              <a:rPr lang="zh-CN" altLang="en-US" sz="2000">
                <a:solidFill>
                  <a:schemeClr val="tx2"/>
                </a:solidFill>
                <a:latin typeface="Verdana" panose="020B0604030504040204" pitchFamily="34" charset="0"/>
              </a:rPr>
              <a:t>和</a:t>
            </a:r>
            <a:r>
              <a:rPr lang="zh-CN" altLang="en-US" sz="2000">
                <a:solidFill>
                  <a:srgbClr val="0000CC"/>
                </a:solidFill>
                <a:latin typeface="Verdana" panose="020B0604030504040204" pitchFamily="34" charset="0"/>
              </a:rPr>
              <a:t>温差电势</a:t>
            </a:r>
            <a:r>
              <a:rPr lang="zh-CN" altLang="en-US" sz="2000">
                <a:solidFill>
                  <a:schemeClr val="tx2"/>
                </a:solidFill>
                <a:latin typeface="Verdana" panose="020B0604030504040204" pitchFamily="34" charset="0"/>
              </a:rPr>
              <a:t>所决定的。</a:t>
            </a:r>
          </a:p>
        </p:txBody>
      </p:sp>
      <p:graphicFrame>
        <p:nvGraphicFramePr>
          <p:cNvPr id="33799" name="内容占位符 31751">
            <a:extLst>
              <a:ext uri="{FF2B5EF4-FFF2-40B4-BE49-F238E27FC236}">
                <a16:creationId xmlns:a16="http://schemas.microsoft.com/office/drawing/2014/main" id="{63D16971-EF5A-46E7-9322-E65112FD62B4}"/>
              </a:ext>
            </a:extLst>
          </p:cNvPr>
          <p:cNvGraphicFramePr>
            <a:graphicFrameLocks noGrp="1" noChangeAspect="1"/>
          </p:cNvGraphicFramePr>
          <p:nvPr>
            <p:ph sz="half" idx="4294967295"/>
          </p:nvPr>
        </p:nvGraphicFramePr>
        <p:xfrm>
          <a:off x="5943600" y="5410200"/>
          <a:ext cx="844550" cy="401638"/>
        </p:xfrm>
        <a:graphic>
          <a:graphicData uri="http://schemas.openxmlformats.org/presentationml/2006/ole">
            <mc:AlternateContent xmlns:mc="http://schemas.openxmlformats.org/markup-compatibility/2006">
              <mc:Choice xmlns:v="urn:schemas-microsoft-com:vml" Requires="v">
                <p:oleObj spid="_x0000_s33833" r:id="rId3" imgW="509548" imgH="242035" progId="">
                  <p:embed/>
                </p:oleObj>
              </mc:Choice>
              <mc:Fallback>
                <p:oleObj r:id="rId3" imgW="509548" imgH="242035" progId="">
                  <p:embed/>
                  <p:pic>
                    <p:nvPicPr>
                      <p:cNvPr id="0" name="内容占位符 3175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5410200"/>
                        <a:ext cx="844550" cy="401638"/>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3800" name="Group 15">
            <a:extLst>
              <a:ext uri="{FF2B5EF4-FFF2-40B4-BE49-F238E27FC236}">
                <a16:creationId xmlns:a16="http://schemas.microsoft.com/office/drawing/2014/main" id="{113AFA58-F829-47E3-8D6D-EF7D37D06004}"/>
              </a:ext>
            </a:extLst>
          </p:cNvPr>
          <p:cNvGrpSpPr>
            <a:grpSpLocks/>
          </p:cNvGrpSpPr>
          <p:nvPr/>
        </p:nvGrpSpPr>
        <p:grpSpPr bwMode="auto">
          <a:xfrm>
            <a:off x="152400" y="3048000"/>
            <a:ext cx="990600" cy="1066800"/>
            <a:chOff x="0" y="0"/>
            <a:chExt cx="2160" cy="499"/>
          </a:xfrm>
        </p:grpSpPr>
        <p:sp>
          <p:nvSpPr>
            <p:cNvPr id="33801" name="AutoShape 16">
              <a:extLst>
                <a:ext uri="{FF2B5EF4-FFF2-40B4-BE49-F238E27FC236}">
                  <a16:creationId xmlns:a16="http://schemas.microsoft.com/office/drawing/2014/main" id="{52E9E661-ACEB-4A92-B7AA-7940E107A859}"/>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3802" name="Freeform 17">
              <a:extLst>
                <a:ext uri="{FF2B5EF4-FFF2-40B4-BE49-F238E27FC236}">
                  <a16:creationId xmlns:a16="http://schemas.microsoft.com/office/drawing/2014/main" id="{BAECBF85-DCCB-4B5F-84C1-B5684D804D26}"/>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3803" name="Text Box 18">
              <a:extLst>
                <a:ext uri="{FF2B5EF4-FFF2-40B4-BE49-F238E27FC236}">
                  <a16:creationId xmlns:a16="http://schemas.microsoft.com/office/drawing/2014/main" id="{8A28B6B0-F148-4970-A2A6-61E7949AB0C2}"/>
                </a:ext>
              </a:extLst>
            </p:cNvPr>
            <p:cNvSpPr txBox="1">
              <a:spLocks noChangeArrowheads="1"/>
            </p:cNvSpPr>
            <p:nvPr/>
          </p:nvSpPr>
          <p:spPr bwMode="auto">
            <a:xfrm>
              <a:off x="180" y="48"/>
              <a:ext cx="1755"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热电效应</a:t>
              </a:r>
            </a:p>
          </p:txBody>
        </p:sp>
      </p:grpSp>
      <p:pic>
        <p:nvPicPr>
          <p:cNvPr id="33804" name="图片 31756">
            <a:extLst>
              <a:ext uri="{FF2B5EF4-FFF2-40B4-BE49-F238E27FC236}">
                <a16:creationId xmlns:a16="http://schemas.microsoft.com/office/drawing/2014/main" id="{1918925D-D3D5-4EE2-8D7A-21D655E7C6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2209800"/>
            <a:ext cx="472440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日期占位符 4">
            <a:extLst>
              <a:ext uri="{FF2B5EF4-FFF2-40B4-BE49-F238E27FC236}">
                <a16:creationId xmlns:a16="http://schemas.microsoft.com/office/drawing/2014/main" id="{D6BA977B-5122-4CA2-8B48-CF813999677C}"/>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49A544B-2C4B-45E0-90BB-A212E64ECC76}" type="datetime10">
              <a:rPr lang="zh-CN" altLang="en-US" sz="1200" smtClean="0"/>
              <a:pPr/>
              <a:t>19:06</a:t>
            </a:fld>
            <a:r>
              <a:rPr lang="zh-CN" altLang="en-US" sz="1200" dirty="0"/>
              <a:t>人工智能与自动化学院测量系</a:t>
            </a:r>
          </a:p>
        </p:txBody>
      </p:sp>
      <p:sp>
        <p:nvSpPr>
          <p:cNvPr id="34818" name="页脚占位符 5">
            <a:extLst>
              <a:ext uri="{FF2B5EF4-FFF2-40B4-BE49-F238E27FC236}">
                <a16:creationId xmlns:a16="http://schemas.microsoft.com/office/drawing/2014/main" id="{B81F91B8-D9C5-441E-B188-87884312D570}"/>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34819" name="AutoShape 2">
            <a:extLst>
              <a:ext uri="{FF2B5EF4-FFF2-40B4-BE49-F238E27FC236}">
                <a16:creationId xmlns:a16="http://schemas.microsoft.com/office/drawing/2014/main" id="{C2D8A9C6-93C5-4A0D-8684-7ABC7FFE5BD8}"/>
              </a:ext>
            </a:extLst>
          </p:cNvPr>
          <p:cNvSpPr>
            <a:spLocks noChangeArrowheads="1"/>
          </p:cNvSpPr>
          <p:nvPr/>
        </p:nvSpPr>
        <p:spPr bwMode="auto">
          <a:xfrm>
            <a:off x="1295400" y="1524000"/>
            <a:ext cx="7543800" cy="45720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4820" name="Rectangle 3">
            <a:extLst>
              <a:ext uri="{FF2B5EF4-FFF2-40B4-BE49-F238E27FC236}">
                <a16:creationId xmlns:a16="http://schemas.microsoft.com/office/drawing/2014/main" id="{878C8166-C520-42C8-A1DE-D11A57CA7743}"/>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基本原理</a:t>
            </a:r>
          </a:p>
        </p:txBody>
      </p:sp>
      <p:sp>
        <p:nvSpPr>
          <p:cNvPr id="34821" name="Rectangle 5">
            <a:extLst>
              <a:ext uri="{FF2B5EF4-FFF2-40B4-BE49-F238E27FC236}">
                <a16:creationId xmlns:a16="http://schemas.microsoft.com/office/drawing/2014/main" id="{7704DAE0-82BF-4DC0-9A22-5ACE79C9B479}"/>
              </a:ext>
            </a:extLst>
          </p:cNvPr>
          <p:cNvSpPr>
            <a:spLocks noChangeArrowheads="1"/>
          </p:cNvSpPr>
          <p:nvPr/>
        </p:nvSpPr>
        <p:spPr bwMode="auto">
          <a:xfrm>
            <a:off x="1447800" y="1524000"/>
            <a:ext cx="4038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400" b="1">
                <a:solidFill>
                  <a:schemeClr val="tx2"/>
                </a:solidFill>
                <a:latin typeface="Verdana" panose="020B0604030504040204" pitchFamily="34" charset="0"/>
              </a:rPr>
              <a:t>①</a:t>
            </a:r>
            <a:r>
              <a:rPr lang="zh-CN" altLang="en-US" sz="2000">
                <a:solidFill>
                  <a:schemeClr val="tx2"/>
                </a:solidFill>
                <a:latin typeface="Verdana" panose="020B0604030504040204" pitchFamily="34" charset="0"/>
              </a:rPr>
              <a:t>接触电势：由于金属导体材料不同，金属导体内部的自由电子密度也不相同，因此当两种不同的金属导体</a:t>
            </a:r>
            <a:r>
              <a:rPr lang="en-US" altLang="zh-CN" sz="2000" i="1">
                <a:solidFill>
                  <a:schemeClr val="tx2"/>
                </a:solidFill>
                <a:latin typeface="Verdana" panose="020B0604030504040204" pitchFamily="34" charset="0"/>
              </a:rPr>
              <a:t>A</a:t>
            </a:r>
            <a:r>
              <a:rPr lang="zh-CN" altLang="en-US" sz="2000">
                <a:solidFill>
                  <a:schemeClr val="tx2"/>
                </a:solidFill>
                <a:latin typeface="Verdana" panose="020B0604030504040204" pitchFamily="34" charset="0"/>
              </a:rPr>
              <a:t>和</a:t>
            </a:r>
            <a:r>
              <a:rPr lang="en-US" altLang="zh-CN" sz="2000" i="1">
                <a:solidFill>
                  <a:schemeClr val="tx2"/>
                </a:solidFill>
                <a:latin typeface="Verdana" panose="020B0604030504040204" pitchFamily="34" charset="0"/>
              </a:rPr>
              <a:t>B</a:t>
            </a:r>
            <a:r>
              <a:rPr lang="zh-CN" altLang="en-US" sz="2000">
                <a:solidFill>
                  <a:schemeClr val="tx2"/>
                </a:solidFill>
                <a:latin typeface="Verdana" panose="020B0604030504040204" pitchFamily="34" charset="0"/>
              </a:rPr>
              <a:t>接触时，自由电子就要从密度大的导体扩散到密度小的导体中去，从而产生自由电子的</a:t>
            </a:r>
            <a:r>
              <a:rPr lang="zh-CN" altLang="en-US" sz="2000">
                <a:solidFill>
                  <a:srgbClr val="0000CC"/>
                </a:solidFill>
                <a:latin typeface="Verdana" panose="020B0604030504040204" pitchFamily="34" charset="0"/>
              </a:rPr>
              <a:t>扩散现象。</a:t>
            </a:r>
            <a:endParaRPr lang="en-US" altLang="zh-CN" sz="2000">
              <a:solidFill>
                <a:srgbClr val="0000CC"/>
              </a:solidFill>
              <a:latin typeface="Verdana" panose="020B0604030504040204" pitchFamily="34" charset="0"/>
            </a:endParaRPr>
          </a:p>
        </p:txBody>
      </p:sp>
      <p:grpSp>
        <p:nvGrpSpPr>
          <p:cNvPr id="34822" name="Group 9">
            <a:extLst>
              <a:ext uri="{FF2B5EF4-FFF2-40B4-BE49-F238E27FC236}">
                <a16:creationId xmlns:a16="http://schemas.microsoft.com/office/drawing/2014/main" id="{86DA991B-CF6E-4B7C-BE27-6670A78B8A0B}"/>
              </a:ext>
            </a:extLst>
          </p:cNvPr>
          <p:cNvGrpSpPr>
            <a:grpSpLocks/>
          </p:cNvGrpSpPr>
          <p:nvPr/>
        </p:nvGrpSpPr>
        <p:grpSpPr bwMode="auto">
          <a:xfrm>
            <a:off x="152400" y="3048000"/>
            <a:ext cx="1066800" cy="2044700"/>
            <a:chOff x="0" y="0"/>
            <a:chExt cx="2160" cy="499"/>
          </a:xfrm>
        </p:grpSpPr>
        <p:sp>
          <p:nvSpPr>
            <p:cNvPr id="34823" name="AutoShape 10">
              <a:extLst>
                <a:ext uri="{FF2B5EF4-FFF2-40B4-BE49-F238E27FC236}">
                  <a16:creationId xmlns:a16="http://schemas.microsoft.com/office/drawing/2014/main" id="{FCEDE620-5FBD-4610-985B-21B46F11E963}"/>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4824" name="Freeform 11">
              <a:extLst>
                <a:ext uri="{FF2B5EF4-FFF2-40B4-BE49-F238E27FC236}">
                  <a16:creationId xmlns:a16="http://schemas.microsoft.com/office/drawing/2014/main" id="{1959F0C6-9CE2-46BF-8955-792288932331}"/>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4825" name="Text Box 12">
              <a:extLst>
                <a:ext uri="{FF2B5EF4-FFF2-40B4-BE49-F238E27FC236}">
                  <a16:creationId xmlns:a16="http://schemas.microsoft.com/office/drawing/2014/main" id="{911D0A9B-271D-4903-B936-F94CF3625F29}"/>
                </a:ext>
              </a:extLst>
            </p:cNvPr>
            <p:cNvSpPr txBox="1">
              <a:spLocks noChangeArrowheads="1"/>
            </p:cNvSpPr>
            <p:nvPr/>
          </p:nvSpPr>
          <p:spPr bwMode="auto">
            <a:xfrm>
              <a:off x="180" y="48"/>
              <a:ext cx="1755"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热电效应</a:t>
              </a:r>
              <a:r>
                <a:rPr lang="zh-CN" altLang="en-US" b="1">
                  <a:solidFill>
                    <a:schemeClr val="bg1"/>
                  </a:solidFill>
                </a:rPr>
                <a:t>①</a:t>
              </a:r>
              <a:r>
                <a:rPr lang="zh-CN" altLang="en-US" sz="2000">
                  <a:solidFill>
                    <a:schemeClr val="bg1"/>
                  </a:solidFill>
                </a:rPr>
                <a:t>接触电势</a:t>
              </a:r>
            </a:p>
          </p:txBody>
        </p:sp>
      </p:grpSp>
      <p:sp>
        <p:nvSpPr>
          <p:cNvPr id="34826" name="Rectangle 15">
            <a:extLst>
              <a:ext uri="{FF2B5EF4-FFF2-40B4-BE49-F238E27FC236}">
                <a16:creationId xmlns:a16="http://schemas.microsoft.com/office/drawing/2014/main" id="{277DD3E0-D597-432B-95D7-CC35B41E4A99}"/>
              </a:ext>
            </a:extLst>
          </p:cNvPr>
          <p:cNvSpPr>
            <a:spLocks noChangeArrowheads="1"/>
          </p:cNvSpPr>
          <p:nvPr/>
        </p:nvSpPr>
        <p:spPr bwMode="auto">
          <a:xfrm>
            <a:off x="1524000" y="4114800"/>
            <a:ext cx="70866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000">
                <a:solidFill>
                  <a:schemeClr val="tx2"/>
                </a:solidFill>
                <a:latin typeface="Verdana" panose="020B0604030504040204" pitchFamily="34" charset="0"/>
              </a:rPr>
              <a:t>如果两金属的</a:t>
            </a:r>
            <a:r>
              <a:rPr lang="zh-CN" altLang="en-US" sz="2000">
                <a:solidFill>
                  <a:srgbClr val="0000CC"/>
                </a:solidFill>
                <a:latin typeface="Verdana" panose="020B0604030504040204" pitchFamily="34" charset="0"/>
              </a:rPr>
              <a:t>自由电子密度（</a:t>
            </a:r>
            <a:r>
              <a:rPr lang="en-US" altLang="zh-CN" sz="2000" i="1">
                <a:solidFill>
                  <a:srgbClr val="0000CC"/>
                </a:solidFill>
                <a:latin typeface="Verdana" panose="020B0604030504040204" pitchFamily="34" charset="0"/>
              </a:rPr>
              <a:t>N</a:t>
            </a:r>
            <a:r>
              <a:rPr lang="zh-CN" altLang="en-US" sz="2000">
                <a:solidFill>
                  <a:srgbClr val="0000CC"/>
                </a:solidFill>
                <a:latin typeface="Verdana" panose="020B0604030504040204" pitchFamily="34" charset="0"/>
              </a:rPr>
              <a:t>）</a:t>
            </a:r>
            <a:r>
              <a:rPr lang="zh-CN" altLang="en-US" sz="2000">
                <a:solidFill>
                  <a:schemeClr val="tx2"/>
                </a:solidFill>
                <a:latin typeface="Verdana" panose="020B0604030504040204" pitchFamily="34" charset="0"/>
              </a:rPr>
              <a:t>不同，则</a:t>
            </a:r>
            <a:r>
              <a:rPr lang="en-US" altLang="zh-CN" sz="2000" i="1">
                <a:solidFill>
                  <a:schemeClr val="tx2"/>
                </a:solidFill>
                <a:latin typeface="Verdana" panose="020B0604030504040204" pitchFamily="34" charset="0"/>
              </a:rPr>
              <a:t>A</a:t>
            </a:r>
            <a:r>
              <a:rPr lang="zh-CN" altLang="en-US"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B</a:t>
            </a:r>
            <a:r>
              <a:rPr lang="zh-CN" altLang="en-US" sz="2000">
                <a:solidFill>
                  <a:schemeClr val="tx2"/>
                </a:solidFill>
                <a:latin typeface="Verdana" panose="020B0604030504040204" pitchFamily="34" charset="0"/>
              </a:rPr>
              <a:t>接触处形成一定的电位差，这就是</a:t>
            </a:r>
            <a:r>
              <a:rPr lang="zh-CN" altLang="en-US" sz="2000">
                <a:solidFill>
                  <a:srgbClr val="0000CC"/>
                </a:solidFill>
                <a:latin typeface="Verdana" panose="020B0604030504040204" pitchFamily="34" charset="0"/>
              </a:rPr>
              <a:t>接触电势</a:t>
            </a:r>
            <a:r>
              <a:rPr lang="en-US" altLang="zh-CN" sz="2000">
                <a:solidFill>
                  <a:srgbClr val="0000CC"/>
                </a:solidFill>
                <a:latin typeface="Verdana" panose="020B0604030504040204" pitchFamily="34" charset="0"/>
              </a:rPr>
              <a:t>(</a:t>
            </a:r>
            <a:r>
              <a:rPr lang="zh-CN" altLang="en-US" sz="2000">
                <a:solidFill>
                  <a:srgbClr val="0000CC"/>
                </a:solidFill>
                <a:latin typeface="Verdana" panose="020B0604030504040204" pitchFamily="34" charset="0"/>
              </a:rPr>
              <a:t>也叫珀尔帖电势</a:t>
            </a:r>
            <a:r>
              <a:rPr lang="en-US" altLang="zh-CN" sz="2000">
                <a:solidFill>
                  <a:srgbClr val="0000CC"/>
                </a:solidFill>
                <a:latin typeface="Verdana" panose="020B0604030504040204" pitchFamily="34" charset="0"/>
              </a:rPr>
              <a:t>)</a:t>
            </a:r>
            <a:r>
              <a:rPr lang="zh-CN" altLang="en-US" sz="2000">
                <a:solidFill>
                  <a:schemeClr val="tx2"/>
                </a:solidFill>
                <a:latin typeface="Verdana" panose="020B0604030504040204" pitchFamily="34" charset="0"/>
              </a:rPr>
              <a:t>，其大小可用下式表示： </a:t>
            </a:r>
          </a:p>
          <a:p>
            <a:pPr>
              <a:spcBef>
                <a:spcPct val="20000"/>
              </a:spcBef>
              <a:buClr>
                <a:schemeClr val="hlink"/>
              </a:buClr>
              <a:buFont typeface="Wingdings" panose="05000000000000000000" pitchFamily="2" charset="2"/>
              <a:buChar char="v"/>
            </a:pPr>
            <a:endParaRPr lang="zh-CN" altLang="en-US" sz="2000">
              <a:solidFill>
                <a:schemeClr val="tx2"/>
              </a:solidFill>
              <a:latin typeface="Verdana" panose="020B0604030504040204" pitchFamily="34" charset="0"/>
            </a:endParaRPr>
          </a:p>
          <a:p>
            <a:pPr>
              <a:spcBef>
                <a:spcPct val="20000"/>
              </a:spcBef>
              <a:buClr>
                <a:schemeClr val="hlink"/>
              </a:buClr>
              <a:buFont typeface="Wingdings" panose="05000000000000000000" pitchFamily="2" charset="2"/>
              <a:buNone/>
            </a:pPr>
            <a:r>
              <a:rPr lang="zh-CN" altLang="en-US" sz="2000">
                <a:solidFill>
                  <a:schemeClr val="tx2"/>
                </a:solidFill>
                <a:latin typeface="Verdana" panose="020B0604030504040204" pitchFamily="34" charset="0"/>
              </a:rPr>
              <a:t>						            </a:t>
            </a:r>
            <a:r>
              <a:rPr lang="en-US" altLang="zh-CN" sz="2000">
                <a:solidFill>
                  <a:schemeClr val="tx2"/>
                </a:solidFill>
                <a:latin typeface="Verdana" panose="020B0604030504040204" pitchFamily="34" charset="0"/>
              </a:rPr>
              <a:t>(2.11)</a:t>
            </a:r>
          </a:p>
        </p:txBody>
      </p:sp>
      <p:graphicFrame>
        <p:nvGraphicFramePr>
          <p:cNvPr id="34827" name="内容占位符 32779">
            <a:extLst>
              <a:ext uri="{FF2B5EF4-FFF2-40B4-BE49-F238E27FC236}">
                <a16:creationId xmlns:a16="http://schemas.microsoft.com/office/drawing/2014/main" id="{3FDAB2C0-21F4-4F92-A699-F909A289DE91}"/>
              </a:ext>
            </a:extLst>
          </p:cNvPr>
          <p:cNvGraphicFramePr>
            <a:graphicFrameLocks noGrp="1" noChangeAspect="1"/>
          </p:cNvGraphicFramePr>
          <p:nvPr>
            <p:ph sz="half" idx="4294967295"/>
          </p:nvPr>
        </p:nvGraphicFramePr>
        <p:xfrm>
          <a:off x="4191000" y="4965700"/>
          <a:ext cx="2438400" cy="901700"/>
        </p:xfrm>
        <a:graphic>
          <a:graphicData uri="http://schemas.openxmlformats.org/presentationml/2006/ole">
            <mc:AlternateContent xmlns:mc="http://schemas.openxmlformats.org/markup-compatibility/2006">
              <mc:Choice xmlns:v="urn:schemas-microsoft-com:vml" Requires="v">
                <p:oleObj spid="_x0000_s34857" r:id="rId3" imgW="1171451" imgH="432927" progId="">
                  <p:embed/>
                </p:oleObj>
              </mc:Choice>
              <mc:Fallback>
                <p:oleObj r:id="rId3" imgW="1171451" imgH="432927" progId="">
                  <p:embed/>
                  <p:pic>
                    <p:nvPicPr>
                      <p:cNvPr id="0" name="内容占位符 3277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4965700"/>
                        <a:ext cx="2438400" cy="90170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34828" name="图片 32780">
            <a:extLst>
              <a:ext uri="{FF2B5EF4-FFF2-40B4-BE49-F238E27FC236}">
                <a16:creationId xmlns:a16="http://schemas.microsoft.com/office/drawing/2014/main" id="{FCA12594-6BF9-4000-A291-4D06C641A9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1981200"/>
            <a:ext cx="3505200"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日期占位符 4">
            <a:extLst>
              <a:ext uri="{FF2B5EF4-FFF2-40B4-BE49-F238E27FC236}">
                <a16:creationId xmlns:a16="http://schemas.microsoft.com/office/drawing/2014/main" id="{648DC1ED-544D-414C-9053-1844C28FCDD8}"/>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00D7F53D-1C33-48DB-BDBB-0CE321178C66}" type="datetime10">
              <a:rPr lang="zh-CN" altLang="en-US" sz="1200" smtClean="0"/>
              <a:pPr/>
              <a:t>19:06</a:t>
            </a:fld>
            <a:r>
              <a:rPr lang="zh-CN" altLang="en-US" sz="1200" dirty="0"/>
              <a:t>人工智能与自动化学院测量系</a:t>
            </a:r>
          </a:p>
        </p:txBody>
      </p:sp>
      <p:sp>
        <p:nvSpPr>
          <p:cNvPr id="35842" name="页脚占位符 5">
            <a:extLst>
              <a:ext uri="{FF2B5EF4-FFF2-40B4-BE49-F238E27FC236}">
                <a16:creationId xmlns:a16="http://schemas.microsoft.com/office/drawing/2014/main" id="{0F1DB2C9-D297-4FB7-979D-5AA8E28F2ED5}"/>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35843" name="AutoShape 2">
            <a:extLst>
              <a:ext uri="{FF2B5EF4-FFF2-40B4-BE49-F238E27FC236}">
                <a16:creationId xmlns:a16="http://schemas.microsoft.com/office/drawing/2014/main" id="{F692AD27-1FE2-459F-B52A-ACC18A27534D}"/>
              </a:ext>
            </a:extLst>
          </p:cNvPr>
          <p:cNvSpPr>
            <a:spLocks noChangeArrowheads="1"/>
          </p:cNvSpPr>
          <p:nvPr/>
        </p:nvSpPr>
        <p:spPr bwMode="auto">
          <a:xfrm>
            <a:off x="1295400" y="1524000"/>
            <a:ext cx="7543800" cy="45720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5844" name="Rectangle 3">
            <a:extLst>
              <a:ext uri="{FF2B5EF4-FFF2-40B4-BE49-F238E27FC236}">
                <a16:creationId xmlns:a16="http://schemas.microsoft.com/office/drawing/2014/main" id="{FDA729E0-B2D0-4A62-9EA2-D077BCA322F1}"/>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基本原理</a:t>
            </a:r>
          </a:p>
        </p:txBody>
      </p:sp>
      <p:sp>
        <p:nvSpPr>
          <p:cNvPr id="35845" name="Rectangle 4">
            <a:extLst>
              <a:ext uri="{FF2B5EF4-FFF2-40B4-BE49-F238E27FC236}">
                <a16:creationId xmlns:a16="http://schemas.microsoft.com/office/drawing/2014/main" id="{A2E81B52-B42C-447B-8B98-C3B47475CA37}"/>
              </a:ext>
            </a:extLst>
          </p:cNvPr>
          <p:cNvSpPr>
            <a:spLocks noChangeArrowheads="1"/>
          </p:cNvSpPr>
          <p:nvPr/>
        </p:nvSpPr>
        <p:spPr bwMode="auto">
          <a:xfrm>
            <a:off x="1447800" y="1524000"/>
            <a:ext cx="4038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000" b="1">
                <a:solidFill>
                  <a:schemeClr val="tx2"/>
                </a:solidFill>
                <a:latin typeface="Verdana" panose="020B0604030504040204" pitchFamily="34" charset="0"/>
              </a:rPr>
              <a:t>②温差电势</a:t>
            </a:r>
            <a:r>
              <a:rPr lang="zh-CN" altLang="en-US" sz="2000">
                <a:solidFill>
                  <a:schemeClr val="tx2"/>
                </a:solidFill>
                <a:latin typeface="Verdana" panose="020B0604030504040204" pitchFamily="34" charset="0"/>
              </a:rPr>
              <a:t>　在</a:t>
            </a:r>
            <a:r>
              <a:rPr lang="zh-CN" altLang="en-US" sz="2000">
                <a:solidFill>
                  <a:srgbClr val="0000CC"/>
                </a:solidFill>
                <a:latin typeface="Verdana" panose="020B0604030504040204" pitchFamily="34" charset="0"/>
              </a:rPr>
              <a:t>同一导体</a:t>
            </a:r>
            <a:r>
              <a:rPr lang="en-US" altLang="zh-CN" sz="2000">
                <a:solidFill>
                  <a:srgbClr val="0000CC"/>
                </a:solidFill>
                <a:latin typeface="Verdana" panose="020B0604030504040204" pitchFamily="34" charset="0"/>
              </a:rPr>
              <a:t>A</a:t>
            </a:r>
            <a:r>
              <a:rPr lang="zh-CN" altLang="en-US" sz="2000">
                <a:solidFill>
                  <a:schemeClr val="tx2"/>
                </a:solidFill>
                <a:latin typeface="Verdana" panose="020B0604030504040204" pitchFamily="34" charset="0"/>
              </a:rPr>
              <a:t>中，当导体两端的温度不同即</a:t>
            </a:r>
            <a:r>
              <a:rPr lang="en-US" altLang="zh-CN" sz="2000" i="1">
                <a:solidFill>
                  <a:schemeClr val="tx2"/>
                </a:solidFill>
                <a:latin typeface="Verdana" panose="020B0604030504040204" pitchFamily="34" charset="0"/>
              </a:rPr>
              <a:t>T</a:t>
            </a:r>
            <a:r>
              <a:rPr lang="zh-CN" altLang="en-US"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zh-CN" altLang="en-US" sz="2000">
                <a:solidFill>
                  <a:schemeClr val="tx2"/>
                </a:solidFill>
                <a:latin typeface="Verdana" panose="020B0604030504040204" pitchFamily="34" charset="0"/>
              </a:rPr>
              <a:t>时，两端电子能量就不同。温度高的一端电子能量大，则电子从高温端跑向低温端的数量多，而返回的数量少，最后达到平衡。这样在导体的两端形成一定的电位差即</a:t>
            </a:r>
            <a:r>
              <a:rPr lang="zh-CN" altLang="en-US" sz="2000">
                <a:solidFill>
                  <a:srgbClr val="0000CC"/>
                </a:solidFill>
                <a:latin typeface="Verdana" panose="020B0604030504040204" pitchFamily="34" charset="0"/>
              </a:rPr>
              <a:t>温差电势</a:t>
            </a:r>
            <a:r>
              <a:rPr lang="en-US" altLang="zh-CN" sz="2000">
                <a:solidFill>
                  <a:srgbClr val="0000CC"/>
                </a:solidFill>
                <a:latin typeface="Verdana" panose="020B0604030504040204" pitchFamily="34" charset="0"/>
              </a:rPr>
              <a:t>(</a:t>
            </a:r>
            <a:r>
              <a:rPr lang="zh-CN" altLang="en-US" sz="2000">
                <a:solidFill>
                  <a:srgbClr val="0000CC"/>
                </a:solidFill>
                <a:latin typeface="Verdana" panose="020B0604030504040204" pitchFamily="34" charset="0"/>
              </a:rPr>
              <a:t>也叫汤姆逊电势</a:t>
            </a:r>
            <a:r>
              <a:rPr lang="en-US" altLang="zh-CN" sz="2000">
                <a:solidFill>
                  <a:srgbClr val="0000CC"/>
                </a:solidFill>
                <a:latin typeface="Verdana" panose="020B0604030504040204" pitchFamily="34" charset="0"/>
              </a:rPr>
              <a:t>)</a:t>
            </a:r>
            <a:r>
              <a:rPr lang="zh-CN" altLang="en-US" sz="2000">
                <a:solidFill>
                  <a:srgbClr val="0000CC"/>
                </a:solidFill>
                <a:latin typeface="Verdana" panose="020B0604030504040204" pitchFamily="34" charset="0"/>
              </a:rPr>
              <a:t>，大小为：</a:t>
            </a:r>
          </a:p>
        </p:txBody>
      </p:sp>
      <p:sp>
        <p:nvSpPr>
          <p:cNvPr id="35846" name="Rectangle 9">
            <a:extLst>
              <a:ext uri="{FF2B5EF4-FFF2-40B4-BE49-F238E27FC236}">
                <a16:creationId xmlns:a16="http://schemas.microsoft.com/office/drawing/2014/main" id="{12CBE5BB-F566-4955-9F31-8F22AF9B9984}"/>
              </a:ext>
            </a:extLst>
          </p:cNvPr>
          <p:cNvSpPr>
            <a:spLocks noChangeArrowheads="1"/>
          </p:cNvSpPr>
          <p:nvPr/>
        </p:nvSpPr>
        <p:spPr bwMode="auto">
          <a:xfrm>
            <a:off x="1524000" y="4343400"/>
            <a:ext cx="70866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000">
                <a:solidFill>
                  <a:schemeClr val="tx2"/>
                </a:solidFill>
                <a:latin typeface="Verdana" panose="020B0604030504040204" pitchFamily="34" charset="0"/>
              </a:rPr>
              <a:t>其中：</a:t>
            </a:r>
          </a:p>
          <a:p>
            <a:pPr>
              <a:spcBef>
                <a:spcPct val="20000"/>
              </a:spcBef>
              <a:buClr>
                <a:schemeClr val="hlink"/>
              </a:buClr>
              <a:buFont typeface="Wingdings" panose="05000000000000000000" pitchFamily="2" charset="2"/>
              <a:buNone/>
            </a:pPr>
            <a:r>
              <a:rPr lang="en-US" altLang="zh-CN" sz="2000" i="1">
                <a:solidFill>
                  <a:schemeClr val="tx2"/>
                </a:solidFill>
                <a:latin typeface="Verdana" panose="020B0604030504040204" pitchFamily="34" charset="0"/>
              </a:rPr>
              <a:t>    e</a:t>
            </a:r>
            <a:r>
              <a:rPr lang="en-US" altLang="zh-CN" sz="2000" i="1" baseline="-25000">
                <a:solidFill>
                  <a:schemeClr val="tx2"/>
                </a:solidFill>
                <a:latin typeface="Verdana" panose="020B0604030504040204" pitchFamily="34" charset="0"/>
              </a:rPr>
              <a:t>A</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导体</a:t>
            </a:r>
            <a:r>
              <a:rPr lang="en-US" altLang="zh-CN" sz="2000" i="1">
                <a:solidFill>
                  <a:schemeClr val="tx2"/>
                </a:solidFill>
                <a:latin typeface="Verdana" panose="020B0604030504040204" pitchFamily="34" charset="0"/>
              </a:rPr>
              <a:t>A</a:t>
            </a:r>
            <a:r>
              <a:rPr lang="zh-CN" altLang="en-US" sz="2000">
                <a:solidFill>
                  <a:schemeClr val="tx2"/>
                </a:solidFill>
                <a:latin typeface="Verdana" panose="020B0604030504040204" pitchFamily="34" charset="0"/>
              </a:rPr>
              <a:t>在两端温差分别为</a:t>
            </a:r>
            <a:r>
              <a:rPr lang="en-US" altLang="zh-CN" sz="2000" i="1">
                <a:solidFill>
                  <a:schemeClr val="tx2"/>
                </a:solidFill>
                <a:latin typeface="Verdana" panose="020B0604030504040204" pitchFamily="34" charset="0"/>
              </a:rPr>
              <a:t>T</a:t>
            </a:r>
            <a:r>
              <a:rPr lang="zh-CN" altLang="en-US" sz="2000">
                <a:solidFill>
                  <a:schemeClr val="tx2"/>
                </a:solidFill>
                <a:latin typeface="Verdana" panose="020B0604030504040204" pitchFamily="34" charset="0"/>
              </a:rPr>
              <a:t>和</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zh-CN" altLang="en-US" sz="2000">
                <a:solidFill>
                  <a:schemeClr val="tx2"/>
                </a:solidFill>
                <a:latin typeface="Verdana" panose="020B0604030504040204" pitchFamily="34" charset="0"/>
              </a:rPr>
              <a:t>时的温差电势，</a:t>
            </a:r>
            <a:r>
              <a:rPr lang="en-US" altLang="zh-CN" sz="2000" i="1">
                <a:solidFill>
                  <a:schemeClr val="tx2"/>
                </a:solidFill>
                <a:latin typeface="Verdana" panose="020B0604030504040204" pitchFamily="34" charset="0"/>
              </a:rPr>
              <a:t>T</a:t>
            </a:r>
            <a:r>
              <a:rPr lang="zh-CN" altLang="en-US" sz="2000">
                <a:solidFill>
                  <a:schemeClr val="tx2"/>
                </a:solidFill>
                <a:latin typeface="Verdana" panose="020B0604030504040204" pitchFamily="34" charset="0"/>
              </a:rPr>
              <a:t>和</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zh-CN" altLang="en-US" sz="2000">
                <a:solidFill>
                  <a:schemeClr val="tx2"/>
                </a:solidFill>
                <a:latin typeface="Verdana" panose="020B0604030504040204" pitchFamily="34" charset="0"/>
              </a:rPr>
              <a:t>的顺序代表电动势的方向；</a:t>
            </a:r>
          </a:p>
          <a:p>
            <a:pPr>
              <a:spcBef>
                <a:spcPct val="20000"/>
              </a:spcBef>
              <a:buClr>
                <a:schemeClr val="hlink"/>
              </a:buClr>
              <a:buFont typeface="Wingdings" panose="05000000000000000000" pitchFamily="2" charset="2"/>
              <a:buNone/>
            </a:pPr>
            <a:r>
              <a:rPr lang="en-US" altLang="zh-CN" sz="2000" i="1">
                <a:solidFill>
                  <a:schemeClr val="tx2"/>
                </a:solidFill>
                <a:latin typeface="Verdana" panose="020B0604030504040204" pitchFamily="34" charset="0"/>
              </a:rPr>
              <a:t>   δ</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汤姆逊系数，它表示温差为</a:t>
            </a:r>
            <a:r>
              <a:rPr lang="en-US" altLang="zh-CN" sz="2000">
                <a:solidFill>
                  <a:schemeClr val="tx2"/>
                </a:solidFill>
                <a:latin typeface="Verdana" panose="020B0604030504040204" pitchFamily="34" charset="0"/>
              </a:rPr>
              <a:t>1℃</a:t>
            </a:r>
            <a:r>
              <a:rPr lang="zh-CN" altLang="en-US" sz="2000">
                <a:solidFill>
                  <a:schemeClr val="tx2"/>
                </a:solidFill>
                <a:latin typeface="Verdana" panose="020B0604030504040204" pitchFamily="34" charset="0"/>
              </a:rPr>
              <a:t>时所产生的电动势值，它与导体材料的性质有关。</a:t>
            </a:r>
            <a:endParaRPr lang="en-US" altLang="zh-CN" sz="2000">
              <a:solidFill>
                <a:schemeClr val="tx2"/>
              </a:solidFill>
              <a:latin typeface="Verdana" panose="020B0604030504040204" pitchFamily="34" charset="0"/>
            </a:endParaRPr>
          </a:p>
        </p:txBody>
      </p:sp>
      <p:pic>
        <p:nvPicPr>
          <p:cNvPr id="35847" name="Picture 10" descr="2-14">
            <a:extLst>
              <a:ext uri="{FF2B5EF4-FFF2-40B4-BE49-F238E27FC236}">
                <a16:creationId xmlns:a16="http://schemas.microsoft.com/office/drawing/2014/main" id="{15EBC14C-F6DF-4504-9EB8-98314FC4D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752600"/>
            <a:ext cx="3429000"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8" name="Group 12">
            <a:extLst>
              <a:ext uri="{FF2B5EF4-FFF2-40B4-BE49-F238E27FC236}">
                <a16:creationId xmlns:a16="http://schemas.microsoft.com/office/drawing/2014/main" id="{49B4C474-51E6-42DA-8F5D-774A02E48B45}"/>
              </a:ext>
            </a:extLst>
          </p:cNvPr>
          <p:cNvGrpSpPr>
            <a:grpSpLocks/>
          </p:cNvGrpSpPr>
          <p:nvPr/>
        </p:nvGrpSpPr>
        <p:grpSpPr bwMode="auto">
          <a:xfrm>
            <a:off x="152400" y="3048000"/>
            <a:ext cx="1066800" cy="2044700"/>
            <a:chOff x="0" y="0"/>
            <a:chExt cx="2160" cy="499"/>
          </a:xfrm>
        </p:grpSpPr>
        <p:sp>
          <p:nvSpPr>
            <p:cNvPr id="35849" name="AutoShape 13">
              <a:extLst>
                <a:ext uri="{FF2B5EF4-FFF2-40B4-BE49-F238E27FC236}">
                  <a16:creationId xmlns:a16="http://schemas.microsoft.com/office/drawing/2014/main" id="{4AE5B39B-012A-44A8-97A2-1FDFC4329D88}"/>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5850" name="Freeform 14">
              <a:extLst>
                <a:ext uri="{FF2B5EF4-FFF2-40B4-BE49-F238E27FC236}">
                  <a16:creationId xmlns:a16="http://schemas.microsoft.com/office/drawing/2014/main" id="{D8FBF6B3-BFD1-422D-84FF-09882BB6CCD3}"/>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5851" name="Text Box 15">
              <a:extLst>
                <a:ext uri="{FF2B5EF4-FFF2-40B4-BE49-F238E27FC236}">
                  <a16:creationId xmlns:a16="http://schemas.microsoft.com/office/drawing/2014/main" id="{D73D8DF0-668B-4484-8B2A-F4BB3A3DC20E}"/>
                </a:ext>
              </a:extLst>
            </p:cNvPr>
            <p:cNvSpPr txBox="1">
              <a:spLocks noChangeArrowheads="1"/>
            </p:cNvSpPr>
            <p:nvPr/>
          </p:nvSpPr>
          <p:spPr bwMode="auto">
            <a:xfrm>
              <a:off x="180" y="48"/>
              <a:ext cx="1755"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热电效应</a:t>
              </a:r>
              <a:r>
                <a:rPr lang="zh-CN" altLang="en-US" b="1">
                  <a:solidFill>
                    <a:schemeClr val="bg1"/>
                  </a:solidFill>
                </a:rPr>
                <a:t>②</a:t>
              </a:r>
              <a:endParaRPr lang="zh-CN" altLang="en-US" sz="2000">
                <a:solidFill>
                  <a:schemeClr val="bg1"/>
                </a:solidFill>
              </a:endParaRPr>
            </a:p>
            <a:p>
              <a:pPr>
                <a:spcBef>
                  <a:spcPct val="50000"/>
                </a:spcBef>
                <a:buClr>
                  <a:srgbClr val="CCFF33"/>
                </a:buClr>
                <a:buSzPct val="70000"/>
              </a:pPr>
              <a:r>
                <a:rPr lang="zh-CN" altLang="en-US" sz="2000">
                  <a:solidFill>
                    <a:schemeClr val="bg1"/>
                  </a:solidFill>
                </a:rPr>
                <a:t>温差电势</a:t>
              </a:r>
            </a:p>
          </p:txBody>
        </p:sp>
      </p:grpSp>
      <p:graphicFrame>
        <p:nvGraphicFramePr>
          <p:cNvPr id="35852" name="内容占位符 33804">
            <a:extLst>
              <a:ext uri="{FF2B5EF4-FFF2-40B4-BE49-F238E27FC236}">
                <a16:creationId xmlns:a16="http://schemas.microsoft.com/office/drawing/2014/main" id="{55832384-D14C-467B-816B-1D138242CE3E}"/>
              </a:ext>
            </a:extLst>
          </p:cNvPr>
          <p:cNvGraphicFramePr>
            <a:graphicFrameLocks noGrp="1" noChangeAspect="1"/>
          </p:cNvGraphicFramePr>
          <p:nvPr>
            <p:ph sz="half" idx="4294967295"/>
          </p:nvPr>
        </p:nvGraphicFramePr>
        <p:xfrm>
          <a:off x="5105400" y="3733800"/>
          <a:ext cx="3771900" cy="1160463"/>
        </p:xfrm>
        <a:graphic>
          <a:graphicData uri="http://schemas.openxmlformats.org/presentationml/2006/ole">
            <mc:AlternateContent xmlns:mc="http://schemas.openxmlformats.org/markup-compatibility/2006">
              <mc:Choice xmlns:v="urn:schemas-microsoft-com:vml" Requires="v">
                <p:oleObj spid="_x0000_s35881" r:id="rId4" imgW="1158213" imgH="356373" progId="">
                  <p:embed/>
                </p:oleObj>
              </mc:Choice>
              <mc:Fallback>
                <p:oleObj r:id="rId4" imgW="1158213" imgH="356373" progId="">
                  <p:embed/>
                  <p:pic>
                    <p:nvPicPr>
                      <p:cNvPr id="0" name="内容占位符 3380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3733800"/>
                        <a:ext cx="3771900" cy="1160463"/>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日期占位符 4">
            <a:extLst>
              <a:ext uri="{FF2B5EF4-FFF2-40B4-BE49-F238E27FC236}">
                <a16:creationId xmlns:a16="http://schemas.microsoft.com/office/drawing/2014/main" id="{B00EC4CB-96B0-4ABA-B4E4-F7582C02C406}"/>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6940AC49-E421-42B0-93B0-FFC483C5BECF}" type="datetime10">
              <a:rPr lang="zh-CN" altLang="en-US" sz="1200" smtClean="0"/>
              <a:pPr/>
              <a:t>19:06</a:t>
            </a:fld>
            <a:r>
              <a:rPr lang="zh-CN" altLang="en-US" sz="1200" dirty="0"/>
              <a:t>人工智能与自动化学院测量系</a:t>
            </a:r>
          </a:p>
        </p:txBody>
      </p:sp>
      <p:sp>
        <p:nvSpPr>
          <p:cNvPr id="36866" name="页脚占位符 5">
            <a:extLst>
              <a:ext uri="{FF2B5EF4-FFF2-40B4-BE49-F238E27FC236}">
                <a16:creationId xmlns:a16="http://schemas.microsoft.com/office/drawing/2014/main" id="{8ECF66B7-0F84-4A39-9B1B-D06007CE6CF4}"/>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36867" name="AutoShape 2">
            <a:extLst>
              <a:ext uri="{FF2B5EF4-FFF2-40B4-BE49-F238E27FC236}">
                <a16:creationId xmlns:a16="http://schemas.microsoft.com/office/drawing/2014/main" id="{EA18B7A1-29A4-485A-9164-C48CD6906169}"/>
              </a:ext>
            </a:extLst>
          </p:cNvPr>
          <p:cNvSpPr>
            <a:spLocks noChangeArrowheads="1"/>
          </p:cNvSpPr>
          <p:nvPr/>
        </p:nvSpPr>
        <p:spPr bwMode="auto">
          <a:xfrm>
            <a:off x="1295400" y="1524000"/>
            <a:ext cx="7543800" cy="48768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6868" name="Rectangle 3">
            <a:extLst>
              <a:ext uri="{FF2B5EF4-FFF2-40B4-BE49-F238E27FC236}">
                <a16:creationId xmlns:a16="http://schemas.microsoft.com/office/drawing/2014/main" id="{DE86DE09-918C-4FC7-8BD4-B48540290910}"/>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基本原理</a:t>
            </a:r>
          </a:p>
        </p:txBody>
      </p:sp>
      <p:grpSp>
        <p:nvGrpSpPr>
          <p:cNvPr id="36869" name="Group 7">
            <a:extLst>
              <a:ext uri="{FF2B5EF4-FFF2-40B4-BE49-F238E27FC236}">
                <a16:creationId xmlns:a16="http://schemas.microsoft.com/office/drawing/2014/main" id="{B28A03E1-A246-46ED-9FCB-D69B87C2A278}"/>
              </a:ext>
            </a:extLst>
          </p:cNvPr>
          <p:cNvGrpSpPr>
            <a:grpSpLocks/>
          </p:cNvGrpSpPr>
          <p:nvPr/>
        </p:nvGrpSpPr>
        <p:grpSpPr bwMode="auto">
          <a:xfrm>
            <a:off x="152400" y="3048000"/>
            <a:ext cx="1066800" cy="2044700"/>
            <a:chOff x="0" y="0"/>
            <a:chExt cx="2160" cy="499"/>
          </a:xfrm>
        </p:grpSpPr>
        <p:sp>
          <p:nvSpPr>
            <p:cNvPr id="36870" name="AutoShape 8">
              <a:extLst>
                <a:ext uri="{FF2B5EF4-FFF2-40B4-BE49-F238E27FC236}">
                  <a16:creationId xmlns:a16="http://schemas.microsoft.com/office/drawing/2014/main" id="{C04CA542-F2F8-4707-A33A-F2779281D09E}"/>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6871" name="Freeform 9">
              <a:extLst>
                <a:ext uri="{FF2B5EF4-FFF2-40B4-BE49-F238E27FC236}">
                  <a16:creationId xmlns:a16="http://schemas.microsoft.com/office/drawing/2014/main" id="{F5BD1EBF-70BA-4631-AEE6-01A1E8E42D42}"/>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6872" name="Text Box 10">
              <a:extLst>
                <a:ext uri="{FF2B5EF4-FFF2-40B4-BE49-F238E27FC236}">
                  <a16:creationId xmlns:a16="http://schemas.microsoft.com/office/drawing/2014/main" id="{EA104E57-2ACE-49F2-9BC1-806BFEEE257F}"/>
                </a:ext>
              </a:extLst>
            </p:cNvPr>
            <p:cNvSpPr txBox="1">
              <a:spLocks noChangeArrowheads="1"/>
            </p:cNvSpPr>
            <p:nvPr/>
          </p:nvSpPr>
          <p:spPr bwMode="auto">
            <a:xfrm>
              <a:off x="180" y="48"/>
              <a:ext cx="1755"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热电效应</a:t>
              </a:r>
              <a:r>
                <a:rPr lang="zh-CN" altLang="en-US" b="1">
                  <a:solidFill>
                    <a:schemeClr val="bg1"/>
                  </a:solidFill>
                </a:rPr>
                <a:t>③</a:t>
              </a:r>
              <a:endParaRPr lang="zh-CN" altLang="en-US" sz="2000">
                <a:solidFill>
                  <a:schemeClr val="bg1"/>
                </a:solidFill>
              </a:endParaRPr>
            </a:p>
            <a:p>
              <a:pPr>
                <a:spcBef>
                  <a:spcPct val="50000"/>
                </a:spcBef>
                <a:buClr>
                  <a:srgbClr val="CCFF33"/>
                </a:buClr>
                <a:buSzPct val="70000"/>
              </a:pPr>
              <a:r>
                <a:rPr lang="zh-CN" altLang="en-US" sz="2000">
                  <a:solidFill>
                    <a:schemeClr val="bg1"/>
                  </a:solidFill>
                </a:rPr>
                <a:t>总热电势</a:t>
              </a:r>
            </a:p>
          </p:txBody>
        </p:sp>
      </p:grpSp>
      <p:sp>
        <p:nvSpPr>
          <p:cNvPr id="36873" name="Rectangle 13">
            <a:extLst>
              <a:ext uri="{FF2B5EF4-FFF2-40B4-BE49-F238E27FC236}">
                <a16:creationId xmlns:a16="http://schemas.microsoft.com/office/drawing/2014/main" id="{9A5C0156-9377-4A18-B5EA-F5B4E6DCAF9C}"/>
              </a:ext>
            </a:extLst>
          </p:cNvPr>
          <p:cNvSpPr>
            <a:spLocks noChangeArrowheads="1"/>
          </p:cNvSpPr>
          <p:nvPr/>
        </p:nvSpPr>
        <p:spPr bwMode="auto">
          <a:xfrm>
            <a:off x="1219200" y="1828800"/>
            <a:ext cx="7543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000" b="1">
                <a:solidFill>
                  <a:schemeClr val="tx2"/>
                </a:solidFill>
                <a:latin typeface="Verdana" panose="020B0604030504040204" pitchFamily="34" charset="0"/>
              </a:rPr>
              <a:t>③热电偶回路的总热电势</a:t>
            </a:r>
            <a:r>
              <a:rPr lang="zh-CN" altLang="en-US" sz="2000">
                <a:solidFill>
                  <a:schemeClr val="tx2"/>
                </a:solidFill>
                <a:latin typeface="Verdana" panose="020B0604030504040204" pitchFamily="34" charset="0"/>
              </a:rPr>
              <a:t>　在两种金属导体</a:t>
            </a:r>
            <a:r>
              <a:rPr lang="en-US" altLang="zh-CN" sz="2000">
                <a:solidFill>
                  <a:schemeClr val="tx2"/>
                </a:solidFill>
                <a:latin typeface="Verdana" panose="020B0604030504040204" pitchFamily="34" charset="0"/>
              </a:rPr>
              <a:t>A</a:t>
            </a:r>
            <a:r>
              <a:rPr lang="zh-CN" altLang="en-US" sz="2000">
                <a:solidFill>
                  <a:schemeClr val="tx2"/>
                </a:solidFill>
                <a:latin typeface="Verdana" panose="020B0604030504040204" pitchFamily="34" charset="0"/>
              </a:rPr>
              <a:t>和</a:t>
            </a:r>
            <a:r>
              <a:rPr lang="en-US" altLang="zh-CN" sz="2000">
                <a:solidFill>
                  <a:schemeClr val="tx2"/>
                </a:solidFill>
                <a:latin typeface="Verdana" panose="020B0604030504040204" pitchFamily="34" charset="0"/>
              </a:rPr>
              <a:t>B</a:t>
            </a:r>
            <a:r>
              <a:rPr lang="zh-CN" altLang="en-US" sz="2000">
                <a:solidFill>
                  <a:schemeClr val="tx2"/>
                </a:solidFill>
                <a:latin typeface="Verdana" panose="020B0604030504040204" pitchFamily="34" charset="0"/>
              </a:rPr>
              <a:t>组成的热电偶回路中，两接触点的温度为</a:t>
            </a:r>
            <a:r>
              <a:rPr lang="en-US" altLang="zh-CN" sz="2000" i="1">
                <a:solidFill>
                  <a:schemeClr val="tx2"/>
                </a:solidFill>
                <a:latin typeface="Verdana" panose="020B0604030504040204" pitchFamily="34" charset="0"/>
              </a:rPr>
              <a:t>T</a:t>
            </a:r>
            <a:r>
              <a:rPr lang="zh-CN" altLang="en-US" sz="2000">
                <a:solidFill>
                  <a:schemeClr val="tx2"/>
                </a:solidFill>
                <a:latin typeface="Verdana" panose="020B0604030504040204" pitchFamily="34" charset="0"/>
              </a:rPr>
              <a:t>和</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zh-CN" altLang="en-US" sz="2000">
                <a:solidFill>
                  <a:schemeClr val="tx2"/>
                </a:solidFill>
                <a:latin typeface="Verdana" panose="020B0604030504040204" pitchFamily="34" charset="0"/>
              </a:rPr>
              <a:t>，而且</a:t>
            </a:r>
            <a:r>
              <a:rPr lang="en-US" altLang="zh-CN" sz="2000" i="1">
                <a:solidFill>
                  <a:schemeClr val="tx2"/>
                </a:solidFill>
                <a:latin typeface="Verdana" panose="020B0604030504040204" pitchFamily="34" charset="0"/>
              </a:rPr>
              <a:t>T</a:t>
            </a:r>
            <a:r>
              <a:rPr lang="zh-CN" altLang="en-US"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zh-CN" altLang="en-US" sz="2000" baseline="-25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导体</a:t>
            </a:r>
            <a:r>
              <a:rPr lang="en-US" altLang="zh-CN" sz="2000">
                <a:solidFill>
                  <a:schemeClr val="tx2"/>
                </a:solidFill>
                <a:latin typeface="Verdana" panose="020B0604030504040204" pitchFamily="34" charset="0"/>
              </a:rPr>
              <a:t>A</a:t>
            </a:r>
            <a:r>
              <a:rPr lang="zh-CN" altLang="en-US" sz="2000">
                <a:solidFill>
                  <a:schemeClr val="tx2"/>
                </a:solidFill>
                <a:latin typeface="Verdana" panose="020B0604030504040204" pitchFamily="34" charset="0"/>
              </a:rPr>
              <a:t>的自由电子密度比导体</a:t>
            </a:r>
            <a:r>
              <a:rPr lang="en-US" altLang="zh-CN" sz="2000">
                <a:solidFill>
                  <a:schemeClr val="tx2"/>
                </a:solidFill>
                <a:latin typeface="Verdana" panose="020B0604030504040204" pitchFamily="34" charset="0"/>
              </a:rPr>
              <a:t>B</a:t>
            </a:r>
            <a:r>
              <a:rPr lang="zh-CN" altLang="en-US" sz="2000">
                <a:solidFill>
                  <a:schemeClr val="tx2"/>
                </a:solidFill>
                <a:latin typeface="Verdana" panose="020B0604030504040204" pitchFamily="34" charset="0"/>
              </a:rPr>
              <a:t>大。则回路总热电势由</a:t>
            </a:r>
            <a:r>
              <a:rPr lang="en-US" altLang="zh-CN" sz="2000">
                <a:solidFill>
                  <a:srgbClr val="0000CC"/>
                </a:solidFill>
                <a:latin typeface="Verdana" panose="020B0604030504040204" pitchFamily="34" charset="0"/>
              </a:rPr>
              <a:t>4</a:t>
            </a:r>
            <a:r>
              <a:rPr lang="zh-CN" altLang="en-US" sz="2000">
                <a:solidFill>
                  <a:srgbClr val="0000CC"/>
                </a:solidFill>
                <a:latin typeface="Verdana" panose="020B0604030504040204" pitchFamily="34" charset="0"/>
              </a:rPr>
              <a:t>个部分组成</a:t>
            </a:r>
            <a:r>
              <a:rPr lang="zh-CN" altLang="en-US" sz="2000">
                <a:solidFill>
                  <a:schemeClr val="tx2"/>
                </a:solidFill>
                <a:latin typeface="Verdana" panose="020B0604030504040204" pitchFamily="34" charset="0"/>
              </a:rPr>
              <a:t>，</a:t>
            </a:r>
            <a:r>
              <a:rPr lang="en-US" altLang="zh-CN" sz="2000">
                <a:solidFill>
                  <a:srgbClr val="0000CC"/>
                </a:solidFill>
                <a:latin typeface="Verdana" panose="020B0604030504040204" pitchFamily="34" charset="0"/>
              </a:rPr>
              <a:t>2</a:t>
            </a:r>
            <a:r>
              <a:rPr lang="zh-CN" altLang="en-US" sz="2000">
                <a:solidFill>
                  <a:srgbClr val="0000CC"/>
                </a:solidFill>
                <a:latin typeface="Verdana" panose="020B0604030504040204" pitchFamily="34" charset="0"/>
              </a:rPr>
              <a:t>个温差电势</a:t>
            </a:r>
            <a:r>
              <a:rPr lang="zh-CN" altLang="en-US" sz="2000">
                <a:solidFill>
                  <a:schemeClr val="tx2"/>
                </a:solidFill>
                <a:latin typeface="Verdana" panose="020B0604030504040204" pitchFamily="34" charset="0"/>
              </a:rPr>
              <a:t>，即</a:t>
            </a:r>
            <a:r>
              <a:rPr lang="en-US" altLang="zh-CN" sz="2000" i="1">
                <a:solidFill>
                  <a:srgbClr val="0000CC"/>
                </a:solidFill>
                <a:latin typeface="Verdana" panose="020B0604030504040204" pitchFamily="34" charset="0"/>
              </a:rPr>
              <a:t>e</a:t>
            </a:r>
            <a:r>
              <a:rPr lang="en-US" altLang="zh-CN" sz="2000" i="1" baseline="-25000">
                <a:solidFill>
                  <a:srgbClr val="0000CC"/>
                </a:solidFill>
                <a:latin typeface="Verdana" panose="020B0604030504040204" pitchFamily="34" charset="0"/>
              </a:rPr>
              <a:t>A</a:t>
            </a:r>
            <a:r>
              <a:rPr lang="en-US" altLang="zh-CN" sz="2000">
                <a:solidFill>
                  <a:srgbClr val="0000CC"/>
                </a:solidFill>
                <a:latin typeface="Verdana" panose="020B0604030504040204" pitchFamily="34" charset="0"/>
              </a:rPr>
              <a:t>(</a:t>
            </a:r>
            <a:r>
              <a:rPr lang="en-US" altLang="zh-CN" sz="2000" i="1">
                <a:solidFill>
                  <a:srgbClr val="0000CC"/>
                </a:solidFill>
                <a:latin typeface="Verdana" panose="020B0604030504040204" pitchFamily="34" charset="0"/>
              </a:rPr>
              <a:t>T</a:t>
            </a:r>
            <a:r>
              <a:rPr lang="en-US" altLang="zh-CN" sz="2000">
                <a:solidFill>
                  <a:srgbClr val="0000CC"/>
                </a:solidFill>
                <a:latin typeface="Verdana" panose="020B0604030504040204" pitchFamily="34" charset="0"/>
              </a:rPr>
              <a:t>,</a:t>
            </a:r>
            <a:r>
              <a:rPr lang="en-US" altLang="zh-CN" sz="2000" i="1">
                <a:solidFill>
                  <a:srgbClr val="0000CC"/>
                </a:solidFill>
                <a:latin typeface="Verdana" panose="020B0604030504040204" pitchFamily="34" charset="0"/>
              </a:rPr>
              <a:t>T</a:t>
            </a:r>
            <a:r>
              <a:rPr lang="en-US" altLang="zh-CN" sz="2000" baseline="-25000">
                <a:solidFill>
                  <a:srgbClr val="0000CC"/>
                </a:solidFill>
                <a:latin typeface="Verdana" panose="020B0604030504040204" pitchFamily="34" charset="0"/>
              </a:rPr>
              <a:t>0</a:t>
            </a:r>
            <a:r>
              <a:rPr lang="en-US" altLang="zh-CN" sz="2000">
                <a:solidFill>
                  <a:srgbClr val="0000CC"/>
                </a:solidFill>
                <a:latin typeface="Verdana" panose="020B0604030504040204" pitchFamily="34" charset="0"/>
              </a:rPr>
              <a:t>)</a:t>
            </a:r>
            <a:r>
              <a:rPr lang="zh-CN" altLang="en-US" sz="2000">
                <a:solidFill>
                  <a:schemeClr val="tx2"/>
                </a:solidFill>
                <a:latin typeface="Verdana" panose="020B0604030504040204" pitchFamily="34" charset="0"/>
              </a:rPr>
              <a:t>和</a:t>
            </a:r>
            <a:r>
              <a:rPr lang="en-US" altLang="zh-CN" sz="2000" i="1">
                <a:solidFill>
                  <a:srgbClr val="0000CC"/>
                </a:solidFill>
                <a:latin typeface="Verdana" panose="020B0604030504040204" pitchFamily="34" charset="0"/>
              </a:rPr>
              <a:t>e</a:t>
            </a:r>
            <a:r>
              <a:rPr lang="en-US" altLang="zh-CN" sz="2000" i="1" baseline="-25000">
                <a:solidFill>
                  <a:srgbClr val="0000CC"/>
                </a:solidFill>
                <a:latin typeface="Verdana" panose="020B0604030504040204" pitchFamily="34" charset="0"/>
              </a:rPr>
              <a:t>B</a:t>
            </a:r>
            <a:r>
              <a:rPr lang="en-US" altLang="zh-CN" sz="2000">
                <a:solidFill>
                  <a:srgbClr val="0000CC"/>
                </a:solidFill>
                <a:latin typeface="Verdana" panose="020B0604030504040204" pitchFamily="34" charset="0"/>
              </a:rPr>
              <a:t>(</a:t>
            </a:r>
            <a:r>
              <a:rPr lang="en-US" altLang="zh-CN" sz="2000" i="1">
                <a:solidFill>
                  <a:srgbClr val="0000CC"/>
                </a:solidFill>
                <a:latin typeface="Verdana" panose="020B0604030504040204" pitchFamily="34" charset="0"/>
              </a:rPr>
              <a:t>T</a:t>
            </a:r>
            <a:r>
              <a:rPr lang="en-US" altLang="zh-CN" sz="2000">
                <a:solidFill>
                  <a:srgbClr val="0000CC"/>
                </a:solidFill>
                <a:latin typeface="Verdana" panose="020B0604030504040204" pitchFamily="34" charset="0"/>
              </a:rPr>
              <a:t>,</a:t>
            </a:r>
            <a:r>
              <a:rPr lang="en-US" altLang="zh-CN" sz="2000" i="1">
                <a:solidFill>
                  <a:srgbClr val="0000CC"/>
                </a:solidFill>
                <a:latin typeface="Verdana" panose="020B0604030504040204" pitchFamily="34" charset="0"/>
              </a:rPr>
              <a:t>T</a:t>
            </a:r>
            <a:r>
              <a:rPr lang="en-US" altLang="zh-CN" sz="2000" baseline="-25000">
                <a:solidFill>
                  <a:srgbClr val="0000CC"/>
                </a:solidFill>
                <a:latin typeface="Verdana" panose="020B0604030504040204" pitchFamily="34" charset="0"/>
              </a:rPr>
              <a:t>0</a:t>
            </a:r>
            <a:r>
              <a:rPr lang="en-US" altLang="zh-CN" sz="2000">
                <a:solidFill>
                  <a:srgbClr val="0000CC"/>
                </a:solidFill>
                <a:latin typeface="Verdana" panose="020B0604030504040204" pitchFamily="34" charset="0"/>
              </a:rPr>
              <a:t>)</a:t>
            </a:r>
            <a:r>
              <a:rPr lang="zh-CN" altLang="en-US" sz="2000">
                <a:solidFill>
                  <a:schemeClr val="tx2"/>
                </a:solidFill>
                <a:latin typeface="Verdana" panose="020B0604030504040204" pitchFamily="34" charset="0"/>
              </a:rPr>
              <a:t>，</a:t>
            </a:r>
            <a:r>
              <a:rPr lang="en-US" altLang="zh-CN" sz="2000">
                <a:solidFill>
                  <a:srgbClr val="0000CC"/>
                </a:solidFill>
                <a:latin typeface="Verdana" panose="020B0604030504040204" pitchFamily="34" charset="0"/>
              </a:rPr>
              <a:t>2</a:t>
            </a:r>
            <a:r>
              <a:rPr lang="zh-CN" altLang="en-US" sz="2000">
                <a:solidFill>
                  <a:srgbClr val="0000CC"/>
                </a:solidFill>
                <a:latin typeface="Verdana" panose="020B0604030504040204" pitchFamily="34" charset="0"/>
              </a:rPr>
              <a:t>个接触电势</a:t>
            </a:r>
            <a:r>
              <a:rPr lang="zh-CN" altLang="en-US" sz="2000">
                <a:solidFill>
                  <a:schemeClr val="tx2"/>
                </a:solidFill>
                <a:latin typeface="Verdana" panose="020B0604030504040204" pitchFamily="34" charset="0"/>
              </a:rPr>
              <a:t>即</a:t>
            </a:r>
            <a:r>
              <a:rPr lang="en-US" altLang="zh-CN" sz="2000" i="1">
                <a:solidFill>
                  <a:srgbClr val="0000CC"/>
                </a:solidFill>
                <a:latin typeface="Verdana" panose="020B0604030504040204" pitchFamily="34" charset="0"/>
              </a:rPr>
              <a:t>e</a:t>
            </a:r>
            <a:r>
              <a:rPr lang="en-US" altLang="zh-CN" sz="2000" i="1" baseline="-25000">
                <a:solidFill>
                  <a:srgbClr val="0000CC"/>
                </a:solidFill>
                <a:latin typeface="Verdana" panose="020B0604030504040204" pitchFamily="34" charset="0"/>
              </a:rPr>
              <a:t>AB</a:t>
            </a:r>
            <a:r>
              <a:rPr lang="en-US" altLang="zh-CN" sz="2000">
                <a:solidFill>
                  <a:srgbClr val="0000CC"/>
                </a:solidFill>
                <a:latin typeface="Verdana" panose="020B0604030504040204" pitchFamily="34" charset="0"/>
              </a:rPr>
              <a:t>(</a:t>
            </a:r>
            <a:r>
              <a:rPr lang="en-US" altLang="zh-CN" sz="2000" i="1">
                <a:solidFill>
                  <a:srgbClr val="0000CC"/>
                </a:solidFill>
                <a:latin typeface="Verdana" panose="020B0604030504040204" pitchFamily="34" charset="0"/>
              </a:rPr>
              <a:t>T</a:t>
            </a:r>
            <a:r>
              <a:rPr lang="en-US" altLang="zh-CN" sz="2000">
                <a:solidFill>
                  <a:srgbClr val="0000CC"/>
                </a:solidFill>
                <a:latin typeface="Verdana" panose="020B0604030504040204" pitchFamily="34" charset="0"/>
              </a:rPr>
              <a:t>)</a:t>
            </a:r>
            <a:r>
              <a:rPr lang="zh-CN" altLang="en-US" sz="2000">
                <a:solidFill>
                  <a:schemeClr val="tx2"/>
                </a:solidFill>
                <a:latin typeface="Verdana" panose="020B0604030504040204" pitchFamily="34" charset="0"/>
              </a:rPr>
              <a:t>和</a:t>
            </a:r>
            <a:r>
              <a:rPr lang="en-US" altLang="zh-CN" sz="2000" i="1">
                <a:solidFill>
                  <a:srgbClr val="0000CC"/>
                </a:solidFill>
                <a:latin typeface="Verdana" panose="020B0604030504040204" pitchFamily="34" charset="0"/>
              </a:rPr>
              <a:t>e</a:t>
            </a:r>
            <a:r>
              <a:rPr lang="en-US" altLang="zh-CN" sz="2000" i="1" baseline="-25000">
                <a:solidFill>
                  <a:srgbClr val="0000CC"/>
                </a:solidFill>
                <a:latin typeface="Verdana" panose="020B0604030504040204" pitchFamily="34" charset="0"/>
              </a:rPr>
              <a:t>AB</a:t>
            </a:r>
            <a:r>
              <a:rPr lang="en-US" altLang="zh-CN" sz="2000">
                <a:solidFill>
                  <a:srgbClr val="0000CC"/>
                </a:solidFill>
                <a:latin typeface="Verdana" panose="020B0604030504040204" pitchFamily="34" charset="0"/>
              </a:rPr>
              <a:t>(</a:t>
            </a:r>
            <a:r>
              <a:rPr lang="en-US" altLang="zh-CN" sz="2000" i="1">
                <a:solidFill>
                  <a:srgbClr val="0000CC"/>
                </a:solidFill>
                <a:latin typeface="Verdana" panose="020B0604030504040204" pitchFamily="34" charset="0"/>
              </a:rPr>
              <a:t>T</a:t>
            </a:r>
            <a:r>
              <a:rPr lang="en-US" altLang="zh-CN" sz="2000" baseline="-25000">
                <a:solidFill>
                  <a:srgbClr val="0000CC"/>
                </a:solidFill>
                <a:latin typeface="Verdana" panose="020B0604030504040204" pitchFamily="34" charset="0"/>
              </a:rPr>
              <a:t>0</a:t>
            </a:r>
            <a:r>
              <a:rPr lang="en-US" altLang="zh-CN" sz="2000">
                <a:solidFill>
                  <a:srgbClr val="0000CC"/>
                </a:solidFill>
                <a:latin typeface="Verdana" panose="020B0604030504040204" pitchFamily="34" charset="0"/>
              </a:rPr>
              <a:t>)</a:t>
            </a:r>
            <a:r>
              <a:rPr lang="zh-CN" altLang="en-US" sz="2000">
                <a:solidFill>
                  <a:schemeClr val="tx2"/>
                </a:solidFill>
                <a:latin typeface="Verdana" panose="020B0604030504040204" pitchFamily="34" charset="0"/>
              </a:rPr>
              <a:t>，它们的方向和大小如图</a:t>
            </a:r>
            <a:r>
              <a:rPr lang="en-US" altLang="zh-CN" sz="2000">
                <a:solidFill>
                  <a:schemeClr val="tx2"/>
                </a:solidFill>
                <a:latin typeface="Verdana" panose="020B0604030504040204" pitchFamily="34" charset="0"/>
              </a:rPr>
              <a:t>2.15</a:t>
            </a:r>
            <a:r>
              <a:rPr lang="zh-CN" altLang="en-US" sz="2000">
                <a:solidFill>
                  <a:schemeClr val="tx2"/>
                </a:solidFill>
                <a:latin typeface="Verdana" panose="020B0604030504040204" pitchFamily="34" charset="0"/>
              </a:rPr>
              <a:t>所示。</a:t>
            </a:r>
          </a:p>
        </p:txBody>
      </p:sp>
      <p:sp>
        <p:nvSpPr>
          <p:cNvPr id="36874" name="Rectangle 15">
            <a:extLst>
              <a:ext uri="{FF2B5EF4-FFF2-40B4-BE49-F238E27FC236}">
                <a16:creationId xmlns:a16="http://schemas.microsoft.com/office/drawing/2014/main" id="{047570CF-D6E8-4F41-8BB0-18CC0E8D0031}"/>
              </a:ext>
            </a:extLst>
          </p:cNvPr>
          <p:cNvSpPr>
            <a:spLocks noChangeArrowheads="1"/>
          </p:cNvSpPr>
          <p:nvPr/>
        </p:nvSpPr>
        <p:spPr bwMode="auto">
          <a:xfrm>
            <a:off x="2819400" y="5622925"/>
            <a:ext cx="374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a:latin typeface="Times New Roman" panose="02020603050405020304" pitchFamily="18" charset="0"/>
              </a:rPr>
              <a:t>图</a:t>
            </a:r>
            <a:r>
              <a:rPr lang="en-US" altLang="zh-CN" sz="2000">
                <a:latin typeface="Times New Roman" panose="02020603050405020304" pitchFamily="18" charset="0"/>
              </a:rPr>
              <a:t>2.15</a:t>
            </a:r>
            <a:r>
              <a:rPr lang="zh-CN" altLang="en-US" sz="2000">
                <a:latin typeface="Times New Roman" panose="02020603050405020304" pitchFamily="18" charset="0"/>
              </a:rPr>
              <a:t>　热电偶回路电动势分布 </a:t>
            </a:r>
            <a:endParaRPr lang="zh-CN" altLang="en-US" sz="2000"/>
          </a:p>
        </p:txBody>
      </p:sp>
      <p:pic>
        <p:nvPicPr>
          <p:cNvPr id="36875" name="Picture 16">
            <a:extLst>
              <a:ext uri="{FF2B5EF4-FFF2-40B4-BE49-F238E27FC236}">
                <a16:creationId xmlns:a16="http://schemas.microsoft.com/office/drawing/2014/main" id="{4FB47D92-04FA-4321-AE70-BDE6286BA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505200"/>
            <a:ext cx="51816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日期占位符 4">
            <a:extLst>
              <a:ext uri="{FF2B5EF4-FFF2-40B4-BE49-F238E27FC236}">
                <a16:creationId xmlns:a16="http://schemas.microsoft.com/office/drawing/2014/main" id="{557EE329-72CA-410C-BFF8-07C3728B39C5}"/>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6A61C613-158B-4D11-8C00-DBEBAECF136A}" type="datetime10">
              <a:rPr lang="zh-CN" altLang="en-US" sz="1200" smtClean="0"/>
              <a:pPr/>
              <a:t>19:06</a:t>
            </a:fld>
            <a:r>
              <a:rPr lang="zh-CN" altLang="en-US" sz="1200" dirty="0"/>
              <a:t>人工智能与自动化学院测量系</a:t>
            </a:r>
          </a:p>
        </p:txBody>
      </p:sp>
      <p:sp>
        <p:nvSpPr>
          <p:cNvPr id="37890" name="页脚占位符 5">
            <a:extLst>
              <a:ext uri="{FF2B5EF4-FFF2-40B4-BE49-F238E27FC236}">
                <a16:creationId xmlns:a16="http://schemas.microsoft.com/office/drawing/2014/main" id="{36E11EAD-C679-403B-B69A-AF3B3D8740EA}"/>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37891" name="AutoShape 2">
            <a:extLst>
              <a:ext uri="{FF2B5EF4-FFF2-40B4-BE49-F238E27FC236}">
                <a16:creationId xmlns:a16="http://schemas.microsoft.com/office/drawing/2014/main" id="{6C5B1A88-7335-4A7A-8DB4-69A39B1943A2}"/>
              </a:ext>
            </a:extLst>
          </p:cNvPr>
          <p:cNvSpPr>
            <a:spLocks noChangeArrowheads="1"/>
          </p:cNvSpPr>
          <p:nvPr/>
        </p:nvSpPr>
        <p:spPr bwMode="auto">
          <a:xfrm>
            <a:off x="1295400" y="1371600"/>
            <a:ext cx="7543800" cy="50292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7892" name="Rectangle 3">
            <a:extLst>
              <a:ext uri="{FF2B5EF4-FFF2-40B4-BE49-F238E27FC236}">
                <a16:creationId xmlns:a16="http://schemas.microsoft.com/office/drawing/2014/main" id="{68CB858D-993E-4B96-AAAF-F967C1E85AC5}"/>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基本原理</a:t>
            </a:r>
          </a:p>
        </p:txBody>
      </p:sp>
      <p:grpSp>
        <p:nvGrpSpPr>
          <p:cNvPr id="37893" name="Group 4">
            <a:extLst>
              <a:ext uri="{FF2B5EF4-FFF2-40B4-BE49-F238E27FC236}">
                <a16:creationId xmlns:a16="http://schemas.microsoft.com/office/drawing/2014/main" id="{B2B10350-EE60-4814-BA42-595FC0D214F7}"/>
              </a:ext>
            </a:extLst>
          </p:cNvPr>
          <p:cNvGrpSpPr>
            <a:grpSpLocks/>
          </p:cNvGrpSpPr>
          <p:nvPr/>
        </p:nvGrpSpPr>
        <p:grpSpPr bwMode="auto">
          <a:xfrm>
            <a:off x="152400" y="3048000"/>
            <a:ext cx="1066800" cy="2044700"/>
            <a:chOff x="0" y="0"/>
            <a:chExt cx="2160" cy="499"/>
          </a:xfrm>
        </p:grpSpPr>
        <p:sp>
          <p:nvSpPr>
            <p:cNvPr id="37894" name="AutoShape 5">
              <a:extLst>
                <a:ext uri="{FF2B5EF4-FFF2-40B4-BE49-F238E27FC236}">
                  <a16:creationId xmlns:a16="http://schemas.microsoft.com/office/drawing/2014/main" id="{F95D19DF-88B2-42A7-9A63-0EA753859A2D}"/>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7895" name="Freeform 6">
              <a:extLst>
                <a:ext uri="{FF2B5EF4-FFF2-40B4-BE49-F238E27FC236}">
                  <a16:creationId xmlns:a16="http://schemas.microsoft.com/office/drawing/2014/main" id="{12EDD129-3D72-4441-8305-B368C7D6EE09}"/>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7896" name="Text Box 7">
              <a:extLst>
                <a:ext uri="{FF2B5EF4-FFF2-40B4-BE49-F238E27FC236}">
                  <a16:creationId xmlns:a16="http://schemas.microsoft.com/office/drawing/2014/main" id="{29C3A00A-B477-46BE-88A2-2D167C493ED6}"/>
                </a:ext>
              </a:extLst>
            </p:cNvPr>
            <p:cNvSpPr txBox="1">
              <a:spLocks noChangeArrowheads="1"/>
            </p:cNvSpPr>
            <p:nvPr/>
          </p:nvSpPr>
          <p:spPr bwMode="auto">
            <a:xfrm>
              <a:off x="180" y="48"/>
              <a:ext cx="1755"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热电效应</a:t>
              </a:r>
              <a:r>
                <a:rPr lang="zh-CN" altLang="en-US" b="1">
                  <a:solidFill>
                    <a:schemeClr val="bg1"/>
                  </a:solidFill>
                </a:rPr>
                <a:t>③</a:t>
              </a:r>
              <a:endParaRPr lang="zh-CN" altLang="en-US" sz="2000">
                <a:solidFill>
                  <a:schemeClr val="bg1"/>
                </a:solidFill>
              </a:endParaRPr>
            </a:p>
            <a:p>
              <a:pPr>
                <a:spcBef>
                  <a:spcPct val="50000"/>
                </a:spcBef>
                <a:buClr>
                  <a:srgbClr val="CCFF33"/>
                </a:buClr>
                <a:buSzPct val="70000"/>
              </a:pPr>
              <a:r>
                <a:rPr lang="zh-CN" altLang="en-US" sz="2000">
                  <a:solidFill>
                    <a:schemeClr val="bg1"/>
                  </a:solidFill>
                </a:rPr>
                <a:t>总热电势</a:t>
              </a:r>
            </a:p>
          </p:txBody>
        </p:sp>
      </p:grpSp>
      <p:sp>
        <p:nvSpPr>
          <p:cNvPr id="37897" name="Rectangle 11">
            <a:extLst>
              <a:ext uri="{FF2B5EF4-FFF2-40B4-BE49-F238E27FC236}">
                <a16:creationId xmlns:a16="http://schemas.microsoft.com/office/drawing/2014/main" id="{624A92AE-2FF5-4A3A-8FEC-215CCDA673A1}"/>
              </a:ext>
            </a:extLst>
          </p:cNvPr>
          <p:cNvSpPr>
            <a:spLocks noChangeArrowheads="1"/>
          </p:cNvSpPr>
          <p:nvPr/>
        </p:nvSpPr>
        <p:spPr bwMode="auto">
          <a:xfrm>
            <a:off x="1676400" y="1752600"/>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000">
                <a:solidFill>
                  <a:schemeClr val="tx2"/>
                </a:solidFill>
                <a:latin typeface="Verdana" panose="020B0604030504040204" pitchFamily="34" charset="0"/>
              </a:rPr>
              <a:t>顺时针写出环路电势</a:t>
            </a:r>
          </a:p>
        </p:txBody>
      </p:sp>
      <p:grpSp>
        <p:nvGrpSpPr>
          <p:cNvPr id="37898" name="Group 12">
            <a:extLst>
              <a:ext uri="{FF2B5EF4-FFF2-40B4-BE49-F238E27FC236}">
                <a16:creationId xmlns:a16="http://schemas.microsoft.com/office/drawing/2014/main" id="{88491261-E778-482C-802D-43301FA0D250}"/>
              </a:ext>
            </a:extLst>
          </p:cNvPr>
          <p:cNvGrpSpPr>
            <a:grpSpLocks noChangeAspect="1"/>
          </p:cNvGrpSpPr>
          <p:nvPr/>
        </p:nvGrpSpPr>
        <p:grpSpPr bwMode="auto">
          <a:xfrm>
            <a:off x="1752600" y="2865438"/>
            <a:ext cx="6096000" cy="1630362"/>
            <a:chOff x="0" y="0"/>
            <a:chExt cx="4944" cy="1464"/>
          </a:xfrm>
        </p:grpSpPr>
        <p:graphicFrame>
          <p:nvGraphicFramePr>
            <p:cNvPr id="37899" name="对象 35851">
              <a:extLst>
                <a:ext uri="{FF2B5EF4-FFF2-40B4-BE49-F238E27FC236}">
                  <a16:creationId xmlns:a16="http://schemas.microsoft.com/office/drawing/2014/main" id="{B5B5D4B8-FAE9-47C5-BB12-C39687A31555}"/>
                </a:ext>
              </a:extLst>
            </p:cNvPr>
            <p:cNvGraphicFramePr>
              <a:graphicFrameLocks noChangeAspect="1"/>
            </p:cNvGraphicFramePr>
            <p:nvPr/>
          </p:nvGraphicFramePr>
          <p:xfrm>
            <a:off x="0" y="0"/>
            <a:ext cx="3840" cy="307"/>
          </p:xfrm>
          <a:graphic>
            <a:graphicData uri="http://schemas.openxmlformats.org/presentationml/2006/ole">
              <mc:AlternateContent xmlns:mc="http://schemas.openxmlformats.org/markup-compatibility/2006">
                <mc:Choice xmlns:v="urn:schemas-microsoft-com:vml" Requires="v">
                  <p:oleObj spid="_x0000_s37960" r:id="rId3" imgW="3086100" imgH="228600" progId="">
                    <p:embed/>
                  </p:oleObj>
                </mc:Choice>
                <mc:Fallback>
                  <p:oleObj r:id="rId3" imgW="3086100" imgH="228600" progId="">
                    <p:embed/>
                    <p:pic>
                      <p:nvPicPr>
                        <p:cNvPr id="0" name="对象 358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840"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900" name="对象 35852">
              <a:extLst>
                <a:ext uri="{FF2B5EF4-FFF2-40B4-BE49-F238E27FC236}">
                  <a16:creationId xmlns:a16="http://schemas.microsoft.com/office/drawing/2014/main" id="{2428C1E9-3D02-4037-BC24-A623EEB381FE}"/>
                </a:ext>
              </a:extLst>
            </p:cNvPr>
            <p:cNvGraphicFramePr>
              <a:graphicFrameLocks noChangeAspect="1"/>
            </p:cNvGraphicFramePr>
            <p:nvPr/>
          </p:nvGraphicFramePr>
          <p:xfrm>
            <a:off x="1056" y="449"/>
            <a:ext cx="3888" cy="1015"/>
          </p:xfrm>
          <a:graphic>
            <a:graphicData uri="http://schemas.openxmlformats.org/presentationml/2006/ole">
              <mc:AlternateContent xmlns:mc="http://schemas.openxmlformats.org/markup-compatibility/2006">
                <mc:Choice xmlns:v="urn:schemas-microsoft-com:vml" Requires="v">
                  <p:oleObj spid="_x0000_s37961" r:id="rId5" imgW="2628900" imgH="685800" progId="">
                    <p:embed/>
                  </p:oleObj>
                </mc:Choice>
                <mc:Fallback>
                  <p:oleObj r:id="rId5" imgW="2628900" imgH="685800" progId="">
                    <p:embed/>
                    <p:pic>
                      <p:nvPicPr>
                        <p:cNvPr id="0" name="对象 358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 y="449"/>
                          <a:ext cx="3888" cy="1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37901" name="Rectangle 15">
            <a:extLst>
              <a:ext uri="{FF2B5EF4-FFF2-40B4-BE49-F238E27FC236}">
                <a16:creationId xmlns:a16="http://schemas.microsoft.com/office/drawing/2014/main" id="{BF7F4A36-47C2-4A89-ACAB-184EC180CE46}"/>
              </a:ext>
            </a:extLst>
          </p:cNvPr>
          <p:cNvSpPr>
            <a:spLocks noChangeArrowheads="1"/>
          </p:cNvSpPr>
          <p:nvPr/>
        </p:nvSpPr>
        <p:spPr bwMode="auto">
          <a:xfrm>
            <a:off x="7620000" y="3733800"/>
            <a:ext cx="860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000">
                <a:latin typeface="Times New Roman" panose="02020603050405020304" pitchFamily="18" charset="0"/>
              </a:rPr>
              <a:t>(2.13) </a:t>
            </a:r>
          </a:p>
        </p:txBody>
      </p:sp>
      <p:sp>
        <p:nvSpPr>
          <p:cNvPr id="37902" name="Rectangle 16">
            <a:extLst>
              <a:ext uri="{FF2B5EF4-FFF2-40B4-BE49-F238E27FC236}">
                <a16:creationId xmlns:a16="http://schemas.microsoft.com/office/drawing/2014/main" id="{0CE21188-3E63-4758-9B7A-E19AA8BBE362}"/>
              </a:ext>
            </a:extLst>
          </p:cNvPr>
          <p:cNvSpPr>
            <a:spLocks noChangeArrowheads="1"/>
          </p:cNvSpPr>
          <p:nvPr/>
        </p:nvSpPr>
        <p:spPr bwMode="auto">
          <a:xfrm>
            <a:off x="1524000" y="4479925"/>
            <a:ext cx="70866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Clr>
                <a:schemeClr val="hlink"/>
              </a:buClr>
              <a:buSzPct val="70000"/>
              <a:buFont typeface="Wingdings" panose="05000000000000000000" pitchFamily="2" charset="2"/>
              <a:buChar char="u"/>
            </a:pPr>
            <a:r>
              <a:rPr lang="zh-CN" altLang="en-US" sz="2000">
                <a:latin typeface="Times New Roman" panose="02020603050405020304" pitchFamily="18" charset="0"/>
              </a:rPr>
              <a:t>从上式中可以看到，若热电极</a:t>
            </a:r>
            <a:r>
              <a:rPr lang="en-US" altLang="zh-CN" sz="2000" i="1">
                <a:latin typeface="Times New Roman" panose="02020603050405020304" pitchFamily="18" charset="0"/>
              </a:rPr>
              <a:t>A</a:t>
            </a:r>
            <a:r>
              <a:rPr lang="zh-CN" altLang="en-US" sz="2000">
                <a:latin typeface="Times New Roman" panose="02020603050405020304" pitchFamily="18" charset="0"/>
              </a:rPr>
              <a:t>和</a:t>
            </a:r>
            <a:r>
              <a:rPr lang="en-US" altLang="zh-CN" sz="2000" i="1">
                <a:latin typeface="Times New Roman" panose="02020603050405020304" pitchFamily="18" charset="0"/>
              </a:rPr>
              <a:t>B</a:t>
            </a:r>
            <a:r>
              <a:rPr lang="zh-CN" altLang="en-US" sz="2000">
                <a:latin typeface="Times New Roman" panose="02020603050405020304" pitchFamily="18" charset="0"/>
              </a:rPr>
              <a:t>为同一种材料时，</a:t>
            </a:r>
            <a:r>
              <a:rPr lang="en-US" altLang="zh-CN" sz="2000" i="1">
                <a:latin typeface="Times New Roman" panose="02020603050405020304" pitchFamily="18" charset="0"/>
              </a:rPr>
              <a:t>N</a:t>
            </a:r>
            <a:r>
              <a:rPr lang="en-US" altLang="zh-CN" sz="2000" i="1" baseline="-25000">
                <a:latin typeface="Times New Roman" panose="02020603050405020304" pitchFamily="18" charset="0"/>
              </a:rPr>
              <a:t>A</a:t>
            </a:r>
            <a:r>
              <a:rPr lang="en-US" altLang="zh-CN" sz="2000" i="1">
                <a:latin typeface="Times New Roman" panose="02020603050405020304" pitchFamily="18" charset="0"/>
              </a:rPr>
              <a:t>=N</a:t>
            </a:r>
            <a:r>
              <a:rPr lang="en-US" altLang="zh-CN" sz="2000" i="1" baseline="-25000">
                <a:latin typeface="Times New Roman" panose="02020603050405020304" pitchFamily="18" charset="0"/>
              </a:rPr>
              <a:t>B</a:t>
            </a:r>
            <a:r>
              <a:rPr lang="zh-CN" altLang="en-US" sz="2000">
                <a:latin typeface="Times New Roman" panose="02020603050405020304" pitchFamily="18" charset="0"/>
              </a:rPr>
              <a:t>，</a:t>
            </a:r>
            <a:r>
              <a:rPr lang="en-US" altLang="zh-CN" sz="2000" i="1">
                <a:latin typeface="Times New Roman" panose="02020603050405020304" pitchFamily="18" charset="0"/>
              </a:rPr>
              <a:t>δ</a:t>
            </a:r>
            <a:r>
              <a:rPr lang="en-US" altLang="zh-CN" sz="2000" i="1" baseline="-25000">
                <a:latin typeface="Times New Roman" panose="02020603050405020304" pitchFamily="18" charset="0"/>
              </a:rPr>
              <a:t>A</a:t>
            </a:r>
            <a:r>
              <a:rPr lang="en-US" altLang="zh-CN" sz="2000">
                <a:latin typeface="Times New Roman" panose="02020603050405020304" pitchFamily="18" charset="0"/>
              </a:rPr>
              <a:t>=</a:t>
            </a:r>
            <a:r>
              <a:rPr lang="en-US" altLang="zh-CN" sz="2000" i="1">
                <a:latin typeface="Times New Roman" panose="02020603050405020304" pitchFamily="18" charset="0"/>
              </a:rPr>
              <a:t>δ</a:t>
            </a:r>
            <a:r>
              <a:rPr lang="en-US" altLang="zh-CN" sz="2000" i="1" baseline="-25000">
                <a:latin typeface="Times New Roman" panose="02020603050405020304" pitchFamily="18" charset="0"/>
              </a:rPr>
              <a:t>B</a:t>
            </a:r>
            <a:r>
              <a:rPr lang="zh-CN" altLang="en-US" sz="2000">
                <a:latin typeface="Times New Roman" panose="02020603050405020304" pitchFamily="18" charset="0"/>
              </a:rPr>
              <a:t>，则</a:t>
            </a:r>
            <a:r>
              <a:rPr lang="en-US" altLang="zh-CN" sz="2000" i="1">
                <a:latin typeface="Times New Roman" panose="02020603050405020304" pitchFamily="18" charset="0"/>
              </a:rPr>
              <a:t>E</a:t>
            </a:r>
            <a:r>
              <a:rPr lang="en-US" altLang="zh-CN" sz="2000" i="1" baseline="-25000">
                <a:latin typeface="Times New Roman" panose="02020603050405020304" pitchFamily="18" charset="0"/>
              </a:rPr>
              <a:t>AB</a:t>
            </a:r>
            <a:r>
              <a:rPr lang="en-US" altLang="zh-CN" sz="2000">
                <a:latin typeface="Times New Roman" panose="02020603050405020304" pitchFamily="18" charset="0"/>
              </a:rPr>
              <a:t> (</a:t>
            </a:r>
            <a:r>
              <a:rPr lang="en-US" altLang="zh-CN" sz="2000" i="1">
                <a:latin typeface="Times New Roman" panose="02020603050405020304" pitchFamily="18" charset="0"/>
              </a:rPr>
              <a:t>T</a:t>
            </a:r>
            <a:r>
              <a:rPr lang="zh-CN" altLang="en-US" sz="2000">
                <a:latin typeface="Times New Roman" panose="02020603050405020304" pitchFamily="18" charset="0"/>
              </a:rPr>
              <a:t>，</a:t>
            </a:r>
            <a:r>
              <a:rPr lang="en-US" altLang="zh-CN" sz="2000" i="1">
                <a:latin typeface="Times New Roman" panose="02020603050405020304" pitchFamily="18" charset="0"/>
              </a:rPr>
              <a:t>T</a:t>
            </a:r>
            <a:r>
              <a:rPr lang="en-US" altLang="zh-CN" sz="2000" baseline="-25000">
                <a:latin typeface="Times New Roman" panose="02020603050405020304" pitchFamily="18" charset="0"/>
              </a:rPr>
              <a:t>0</a:t>
            </a:r>
            <a:r>
              <a:rPr lang="en-US" altLang="zh-CN" sz="2000">
                <a:latin typeface="Times New Roman" panose="02020603050405020304" pitchFamily="18" charset="0"/>
              </a:rPr>
              <a:t>)=0</a:t>
            </a:r>
            <a:r>
              <a:rPr lang="zh-CN" altLang="en-US" sz="2000">
                <a:latin typeface="Times New Roman" panose="02020603050405020304" pitchFamily="18" charset="0"/>
              </a:rPr>
              <a:t>。若热电偶两端处于同一温度下，</a:t>
            </a:r>
            <a:r>
              <a:rPr lang="en-US" altLang="zh-CN" sz="2000" i="1">
                <a:latin typeface="Times New Roman" panose="02020603050405020304" pitchFamily="18" charset="0"/>
              </a:rPr>
              <a:t>T</a:t>
            </a:r>
            <a:r>
              <a:rPr lang="en-US" altLang="zh-CN" sz="2000">
                <a:latin typeface="Times New Roman" panose="02020603050405020304" pitchFamily="18" charset="0"/>
              </a:rPr>
              <a:t>=</a:t>
            </a:r>
            <a:r>
              <a:rPr lang="en-US" altLang="zh-CN" sz="2000" i="1">
                <a:latin typeface="Times New Roman" panose="02020603050405020304" pitchFamily="18" charset="0"/>
              </a:rPr>
              <a:t>T</a:t>
            </a:r>
            <a:r>
              <a:rPr lang="en-US" altLang="zh-CN" sz="2000" baseline="-25000">
                <a:latin typeface="Times New Roman" panose="02020603050405020304" pitchFamily="18" charset="0"/>
              </a:rPr>
              <a:t>0</a:t>
            </a:r>
            <a:r>
              <a:rPr lang="zh-CN" altLang="en-US" sz="2000">
                <a:latin typeface="Times New Roman" panose="02020603050405020304" pitchFamily="18" charset="0"/>
              </a:rPr>
              <a:t>，</a:t>
            </a:r>
            <a:r>
              <a:rPr lang="en-US" altLang="zh-CN" sz="2000" i="1">
                <a:latin typeface="Times New Roman" panose="02020603050405020304" pitchFamily="18" charset="0"/>
              </a:rPr>
              <a:t>T</a:t>
            </a:r>
            <a:r>
              <a:rPr lang="en-US" altLang="zh-CN" sz="2000">
                <a:latin typeface="Times New Roman" panose="02020603050405020304" pitchFamily="18" charset="0"/>
              </a:rPr>
              <a:t>-</a:t>
            </a:r>
            <a:r>
              <a:rPr lang="en-US" altLang="zh-CN" sz="2000" i="1">
                <a:latin typeface="Times New Roman" panose="02020603050405020304" pitchFamily="18" charset="0"/>
              </a:rPr>
              <a:t>T</a:t>
            </a:r>
            <a:r>
              <a:rPr lang="en-US" altLang="zh-CN" sz="2000" baseline="-25000">
                <a:latin typeface="Times New Roman" panose="02020603050405020304" pitchFamily="18" charset="0"/>
              </a:rPr>
              <a:t>0</a:t>
            </a:r>
            <a:r>
              <a:rPr lang="en-US" altLang="zh-CN" sz="2000">
                <a:latin typeface="Times New Roman" panose="02020603050405020304" pitchFamily="18" charset="0"/>
              </a:rPr>
              <a:t>=0</a:t>
            </a:r>
            <a:r>
              <a:rPr lang="zh-CN" altLang="en-US" sz="2000">
                <a:latin typeface="Times New Roman" panose="02020603050405020304" pitchFamily="18" charset="0"/>
              </a:rPr>
              <a:t>，则</a:t>
            </a:r>
            <a:r>
              <a:rPr lang="en-US" altLang="zh-CN" sz="2000" i="1">
                <a:latin typeface="Times New Roman" panose="02020603050405020304" pitchFamily="18" charset="0"/>
              </a:rPr>
              <a:t>E</a:t>
            </a:r>
            <a:r>
              <a:rPr lang="en-US" altLang="zh-CN" sz="2000" i="1" baseline="-25000">
                <a:latin typeface="Times New Roman" panose="02020603050405020304" pitchFamily="18" charset="0"/>
              </a:rPr>
              <a:t>AB</a:t>
            </a:r>
            <a:r>
              <a:rPr lang="en-US" altLang="zh-CN" sz="2000">
                <a:latin typeface="Times New Roman" panose="02020603050405020304" pitchFamily="18" charset="0"/>
              </a:rPr>
              <a:t>(</a:t>
            </a:r>
            <a:r>
              <a:rPr lang="en-US" altLang="zh-CN" sz="2000" i="1">
                <a:latin typeface="Times New Roman" panose="02020603050405020304" pitchFamily="18" charset="0"/>
              </a:rPr>
              <a:t>T</a:t>
            </a:r>
            <a:r>
              <a:rPr lang="zh-CN" altLang="en-US" sz="2000">
                <a:latin typeface="Times New Roman" panose="02020603050405020304" pitchFamily="18" charset="0"/>
              </a:rPr>
              <a:t>，</a:t>
            </a:r>
            <a:r>
              <a:rPr lang="en-US" altLang="zh-CN" sz="2000" i="1">
                <a:latin typeface="Times New Roman" panose="02020603050405020304" pitchFamily="18" charset="0"/>
              </a:rPr>
              <a:t>T</a:t>
            </a:r>
            <a:r>
              <a:rPr lang="en-US" altLang="zh-CN" sz="2000" baseline="-25000">
                <a:latin typeface="Times New Roman" panose="02020603050405020304" pitchFamily="18" charset="0"/>
              </a:rPr>
              <a:t>0</a:t>
            </a:r>
            <a:r>
              <a:rPr lang="en-US" altLang="zh-CN" sz="2000">
                <a:latin typeface="Times New Roman" panose="02020603050405020304" pitchFamily="18" charset="0"/>
              </a:rPr>
              <a:t>)=0</a:t>
            </a:r>
            <a:r>
              <a:rPr lang="zh-CN" altLang="en-US" sz="2000">
                <a:latin typeface="Times New Roman" panose="02020603050405020304" pitchFamily="18" charset="0"/>
              </a:rPr>
              <a:t>。</a:t>
            </a:r>
          </a:p>
          <a:p>
            <a:pPr>
              <a:buClr>
                <a:schemeClr val="hlink"/>
              </a:buClr>
              <a:buSzPct val="70000"/>
              <a:buFont typeface="Wingdings" panose="05000000000000000000" pitchFamily="2" charset="2"/>
              <a:buChar char="u"/>
            </a:pPr>
            <a:r>
              <a:rPr lang="zh-CN" altLang="en-US" sz="2000">
                <a:latin typeface="Times New Roman" panose="02020603050405020304" pitchFamily="18" charset="0"/>
              </a:rPr>
              <a:t>因此热电势存在必须具备</a:t>
            </a:r>
            <a:r>
              <a:rPr lang="zh-CN" altLang="en-US" sz="2000">
                <a:solidFill>
                  <a:srgbClr val="0000CC"/>
                </a:solidFill>
                <a:latin typeface="Times New Roman" panose="02020603050405020304" pitchFamily="18" charset="0"/>
              </a:rPr>
              <a:t>两个条件</a:t>
            </a:r>
            <a:r>
              <a:rPr lang="zh-CN" altLang="en-US" sz="2000">
                <a:latin typeface="Times New Roman" panose="02020603050405020304" pitchFamily="18" charset="0"/>
              </a:rPr>
              <a:t>：</a:t>
            </a:r>
          </a:p>
          <a:p>
            <a:pPr>
              <a:buClr>
                <a:schemeClr val="hlink"/>
              </a:buClr>
              <a:buSzPct val="70000"/>
              <a:buFont typeface="Wingdings" panose="05000000000000000000" pitchFamily="2" charset="2"/>
              <a:buNone/>
            </a:pPr>
            <a:r>
              <a:rPr lang="zh-CN" altLang="en-US" sz="2000">
                <a:solidFill>
                  <a:srgbClr val="0000CC"/>
                </a:solidFill>
                <a:latin typeface="Times New Roman" panose="02020603050405020304" pitchFamily="18" charset="0"/>
              </a:rPr>
              <a:t>                                两种不同的金属组成热电偶</a:t>
            </a:r>
            <a:r>
              <a:rPr lang="zh-CN" altLang="en-US" sz="2000">
                <a:latin typeface="Times New Roman" panose="02020603050405020304" pitchFamily="18" charset="0"/>
              </a:rPr>
              <a:t>，</a:t>
            </a:r>
          </a:p>
          <a:p>
            <a:pPr>
              <a:buClr>
                <a:schemeClr val="hlink"/>
              </a:buClr>
              <a:buSzPct val="70000"/>
              <a:buFont typeface="Wingdings" panose="05000000000000000000" pitchFamily="2" charset="2"/>
              <a:buNone/>
            </a:pPr>
            <a:r>
              <a:rPr lang="zh-CN" altLang="en-US" sz="2000">
                <a:solidFill>
                  <a:srgbClr val="0000CC"/>
                </a:solidFill>
                <a:latin typeface="Times New Roman" panose="02020603050405020304" pitchFamily="18" charset="0"/>
              </a:rPr>
              <a:t>                                 两端存在温差</a:t>
            </a:r>
            <a:r>
              <a:rPr lang="zh-CN" altLang="en-US" sz="2000">
                <a:latin typeface="Times New Roman" panose="02020603050405020304" pitchFamily="18" charset="0"/>
              </a:rPr>
              <a:t>。</a:t>
            </a:r>
          </a:p>
        </p:txBody>
      </p:sp>
      <p:pic>
        <p:nvPicPr>
          <p:cNvPr id="37903" name="Picture 17">
            <a:extLst>
              <a:ext uri="{FF2B5EF4-FFF2-40B4-BE49-F238E27FC236}">
                <a16:creationId xmlns:a16="http://schemas.microsoft.com/office/drawing/2014/main" id="{43C5F4BF-2143-42ED-9DA3-6BCA539B06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1295400"/>
            <a:ext cx="39624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日期占位符 4">
            <a:extLst>
              <a:ext uri="{FF2B5EF4-FFF2-40B4-BE49-F238E27FC236}">
                <a16:creationId xmlns:a16="http://schemas.microsoft.com/office/drawing/2014/main" id="{0ACC8867-F5DD-47D1-99A3-C869F269FE35}"/>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150A6821-3967-4FB2-87E6-B6AA6DBD67A9}" type="datetime10">
              <a:rPr lang="zh-CN" altLang="en-US" sz="1200" smtClean="0"/>
              <a:pPr/>
              <a:t>19:06</a:t>
            </a:fld>
            <a:r>
              <a:rPr lang="zh-CN" altLang="en-US" sz="1200" dirty="0"/>
              <a:t>人工智能与自动化学院测量系</a:t>
            </a:r>
          </a:p>
        </p:txBody>
      </p:sp>
      <p:sp>
        <p:nvSpPr>
          <p:cNvPr id="38914" name="页脚占位符 5">
            <a:extLst>
              <a:ext uri="{FF2B5EF4-FFF2-40B4-BE49-F238E27FC236}">
                <a16:creationId xmlns:a16="http://schemas.microsoft.com/office/drawing/2014/main" id="{43CD9134-C9E5-40C8-8BE8-3211B378432E}"/>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38915" name="AutoShape 2">
            <a:extLst>
              <a:ext uri="{FF2B5EF4-FFF2-40B4-BE49-F238E27FC236}">
                <a16:creationId xmlns:a16="http://schemas.microsoft.com/office/drawing/2014/main" id="{B9A97930-9379-4228-A796-8A8BD3B7532E}"/>
              </a:ext>
            </a:extLst>
          </p:cNvPr>
          <p:cNvSpPr>
            <a:spLocks noChangeArrowheads="1"/>
          </p:cNvSpPr>
          <p:nvPr/>
        </p:nvSpPr>
        <p:spPr bwMode="auto">
          <a:xfrm>
            <a:off x="1295400" y="1295400"/>
            <a:ext cx="7543800" cy="50292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8916" name="Rectangle 3">
            <a:extLst>
              <a:ext uri="{FF2B5EF4-FFF2-40B4-BE49-F238E27FC236}">
                <a16:creationId xmlns:a16="http://schemas.microsoft.com/office/drawing/2014/main" id="{B2D9FDF6-C02A-41EC-9C49-6DC6851A5DBC}"/>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基本原理</a:t>
            </a:r>
          </a:p>
        </p:txBody>
      </p:sp>
      <p:grpSp>
        <p:nvGrpSpPr>
          <p:cNvPr id="38917" name="Group 4">
            <a:extLst>
              <a:ext uri="{FF2B5EF4-FFF2-40B4-BE49-F238E27FC236}">
                <a16:creationId xmlns:a16="http://schemas.microsoft.com/office/drawing/2014/main" id="{47E5771A-F374-4412-A2EA-0F7A2ED34332}"/>
              </a:ext>
            </a:extLst>
          </p:cNvPr>
          <p:cNvGrpSpPr>
            <a:grpSpLocks/>
          </p:cNvGrpSpPr>
          <p:nvPr/>
        </p:nvGrpSpPr>
        <p:grpSpPr bwMode="auto">
          <a:xfrm>
            <a:off x="152400" y="3048000"/>
            <a:ext cx="1066800" cy="2044700"/>
            <a:chOff x="0" y="0"/>
            <a:chExt cx="2160" cy="499"/>
          </a:xfrm>
        </p:grpSpPr>
        <p:sp>
          <p:nvSpPr>
            <p:cNvPr id="38918" name="AutoShape 5">
              <a:extLst>
                <a:ext uri="{FF2B5EF4-FFF2-40B4-BE49-F238E27FC236}">
                  <a16:creationId xmlns:a16="http://schemas.microsoft.com/office/drawing/2014/main" id="{919F7B63-5CD0-4262-A1E1-D83576D99391}"/>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8919" name="Freeform 6">
              <a:extLst>
                <a:ext uri="{FF2B5EF4-FFF2-40B4-BE49-F238E27FC236}">
                  <a16:creationId xmlns:a16="http://schemas.microsoft.com/office/drawing/2014/main" id="{C8D2711D-E353-42EB-AC4F-0F63631A106C}"/>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8920" name="Text Box 7">
              <a:extLst>
                <a:ext uri="{FF2B5EF4-FFF2-40B4-BE49-F238E27FC236}">
                  <a16:creationId xmlns:a16="http://schemas.microsoft.com/office/drawing/2014/main" id="{79068D1C-8ED3-47E8-BDAC-A4EE204C131E}"/>
                </a:ext>
              </a:extLst>
            </p:cNvPr>
            <p:cNvSpPr txBox="1">
              <a:spLocks noChangeArrowheads="1"/>
            </p:cNvSpPr>
            <p:nvPr/>
          </p:nvSpPr>
          <p:spPr bwMode="auto">
            <a:xfrm>
              <a:off x="180" y="48"/>
              <a:ext cx="1755"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热电效应</a:t>
              </a:r>
              <a:r>
                <a:rPr lang="zh-CN" altLang="en-US" b="1">
                  <a:solidFill>
                    <a:schemeClr val="bg1"/>
                  </a:solidFill>
                </a:rPr>
                <a:t>③</a:t>
              </a:r>
              <a:endParaRPr lang="zh-CN" altLang="en-US" sz="2000">
                <a:solidFill>
                  <a:schemeClr val="bg1"/>
                </a:solidFill>
              </a:endParaRPr>
            </a:p>
            <a:p>
              <a:pPr>
                <a:spcBef>
                  <a:spcPct val="50000"/>
                </a:spcBef>
                <a:buClr>
                  <a:srgbClr val="CCFF33"/>
                </a:buClr>
                <a:buSzPct val="70000"/>
              </a:pPr>
              <a:r>
                <a:rPr lang="zh-CN" altLang="en-US" sz="2000">
                  <a:solidFill>
                    <a:schemeClr val="bg1"/>
                  </a:solidFill>
                </a:rPr>
                <a:t>总热电势</a:t>
              </a:r>
            </a:p>
          </p:txBody>
        </p:sp>
      </p:grpSp>
      <p:sp>
        <p:nvSpPr>
          <p:cNvPr id="38921" name="Rectangle 14">
            <a:extLst>
              <a:ext uri="{FF2B5EF4-FFF2-40B4-BE49-F238E27FC236}">
                <a16:creationId xmlns:a16="http://schemas.microsoft.com/office/drawing/2014/main" id="{2708B32B-40CA-4185-BBF7-5DB96AE0CC05}"/>
              </a:ext>
            </a:extLst>
          </p:cNvPr>
          <p:cNvSpPr>
            <a:spLocks noChangeArrowheads="1"/>
          </p:cNvSpPr>
          <p:nvPr/>
        </p:nvSpPr>
        <p:spPr bwMode="auto">
          <a:xfrm>
            <a:off x="1524000" y="1524000"/>
            <a:ext cx="7391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buClr>
                <a:schemeClr val="hlink"/>
              </a:buClr>
              <a:buFont typeface="Wingdings" panose="05000000000000000000" pitchFamily="2" charset="2"/>
              <a:buChar char="v"/>
            </a:pPr>
            <a:r>
              <a:rPr lang="zh-CN" altLang="en-US" sz="2000">
                <a:solidFill>
                  <a:schemeClr val="tx2"/>
                </a:solidFill>
                <a:latin typeface="Verdana" panose="020B0604030504040204" pitchFamily="34" charset="0"/>
              </a:rPr>
              <a:t>再对式</a:t>
            </a:r>
            <a:r>
              <a:rPr lang="en-US" altLang="zh-CN" sz="2000">
                <a:solidFill>
                  <a:schemeClr val="tx2"/>
                </a:solidFill>
                <a:latin typeface="Verdana" panose="020B0604030504040204" pitchFamily="34" charset="0"/>
              </a:rPr>
              <a:t>(2.13)</a:t>
            </a:r>
            <a:r>
              <a:rPr lang="zh-CN" altLang="en-US" sz="2000">
                <a:solidFill>
                  <a:schemeClr val="tx2"/>
                </a:solidFill>
                <a:latin typeface="Verdana" panose="020B0604030504040204" pitchFamily="34" charset="0"/>
              </a:rPr>
              <a:t>进行重新组合，则有：</a:t>
            </a:r>
          </a:p>
          <a:p>
            <a:pPr>
              <a:lnSpc>
                <a:spcPct val="90000"/>
              </a:lnSpc>
              <a:spcBef>
                <a:spcPct val="20000"/>
              </a:spcBef>
              <a:buClr>
                <a:schemeClr val="hlink"/>
              </a:buClr>
              <a:buFont typeface="Wingdings" panose="05000000000000000000" pitchFamily="2" charset="2"/>
              <a:buChar char="v"/>
            </a:pPr>
            <a:endParaRPr lang="zh-CN" altLang="en-US" sz="2000">
              <a:solidFill>
                <a:schemeClr val="tx2"/>
              </a:solidFill>
              <a:latin typeface="Verdana" panose="020B0604030504040204" pitchFamily="34" charset="0"/>
            </a:endParaRPr>
          </a:p>
          <a:p>
            <a:pPr>
              <a:lnSpc>
                <a:spcPct val="90000"/>
              </a:lnSpc>
              <a:spcBef>
                <a:spcPct val="20000"/>
              </a:spcBef>
              <a:buClr>
                <a:schemeClr val="hlink"/>
              </a:buClr>
              <a:buFont typeface="Wingdings" panose="05000000000000000000" pitchFamily="2" charset="2"/>
              <a:buChar char="v"/>
            </a:pPr>
            <a:endParaRPr lang="zh-CN" altLang="en-US" sz="2000">
              <a:solidFill>
                <a:schemeClr val="tx2"/>
              </a:solidFill>
              <a:latin typeface="Verdana" panose="020B0604030504040204" pitchFamily="34" charset="0"/>
            </a:endParaRPr>
          </a:p>
          <a:p>
            <a:pPr>
              <a:lnSpc>
                <a:spcPct val="90000"/>
              </a:lnSpc>
              <a:spcBef>
                <a:spcPct val="20000"/>
              </a:spcBef>
              <a:buClr>
                <a:schemeClr val="hlink"/>
              </a:buClr>
              <a:buFont typeface="Wingdings" panose="05000000000000000000" pitchFamily="2" charset="2"/>
              <a:buChar char="v"/>
            </a:pPr>
            <a:endParaRPr lang="zh-CN" altLang="en-US" sz="2000">
              <a:solidFill>
                <a:schemeClr val="tx2"/>
              </a:solidFill>
              <a:latin typeface="Verdana" panose="020B0604030504040204" pitchFamily="34" charset="0"/>
            </a:endParaRPr>
          </a:p>
          <a:p>
            <a:pPr>
              <a:lnSpc>
                <a:spcPct val="90000"/>
              </a:lnSpc>
              <a:spcBef>
                <a:spcPct val="20000"/>
              </a:spcBef>
              <a:buClr>
                <a:schemeClr val="hlink"/>
              </a:buClr>
              <a:buFont typeface="Wingdings" panose="05000000000000000000" pitchFamily="2" charset="2"/>
              <a:buChar char="v"/>
            </a:pPr>
            <a:endParaRPr lang="zh-CN" altLang="en-US" sz="2000">
              <a:solidFill>
                <a:schemeClr val="tx2"/>
              </a:solidFill>
              <a:latin typeface="Verdana" panose="020B0604030504040204" pitchFamily="34" charset="0"/>
            </a:endParaRPr>
          </a:p>
          <a:p>
            <a:pPr>
              <a:lnSpc>
                <a:spcPct val="90000"/>
              </a:lnSpc>
              <a:spcBef>
                <a:spcPct val="20000"/>
              </a:spcBef>
              <a:buClr>
                <a:schemeClr val="hlink"/>
              </a:buClr>
              <a:buFont typeface="Wingdings" panose="05000000000000000000" pitchFamily="2" charset="2"/>
              <a:buChar char="v"/>
            </a:pPr>
            <a:r>
              <a:rPr lang="zh-CN" altLang="en-US" sz="2000">
                <a:solidFill>
                  <a:schemeClr val="tx2"/>
                </a:solidFill>
                <a:latin typeface="Verdana" panose="020B0604030504040204" pitchFamily="34" charset="0"/>
              </a:rPr>
              <a:t>从上式中可以看到，热电势</a:t>
            </a:r>
            <a:r>
              <a:rPr lang="zh-CN" altLang="en-US" sz="2000">
                <a:solidFill>
                  <a:srgbClr val="0000CC"/>
                </a:solidFill>
                <a:latin typeface="Verdana" panose="020B0604030504040204" pitchFamily="34" charset="0"/>
              </a:rPr>
              <a:t>是</a:t>
            </a:r>
            <a:r>
              <a:rPr lang="en-US" altLang="zh-CN" sz="2000" i="1">
                <a:solidFill>
                  <a:srgbClr val="0000CC"/>
                </a:solidFill>
                <a:latin typeface="Verdana" panose="020B0604030504040204" pitchFamily="34" charset="0"/>
              </a:rPr>
              <a:t>T</a:t>
            </a:r>
            <a:r>
              <a:rPr lang="zh-CN" altLang="en-US" sz="2000">
                <a:solidFill>
                  <a:srgbClr val="0000CC"/>
                </a:solidFill>
                <a:latin typeface="Verdana" panose="020B0604030504040204" pitchFamily="34" charset="0"/>
              </a:rPr>
              <a:t>和</a:t>
            </a:r>
            <a:r>
              <a:rPr lang="en-US" altLang="zh-CN" sz="2000" i="1">
                <a:solidFill>
                  <a:srgbClr val="0000CC"/>
                </a:solidFill>
                <a:latin typeface="Verdana" panose="020B0604030504040204" pitchFamily="34" charset="0"/>
              </a:rPr>
              <a:t>T</a:t>
            </a:r>
            <a:r>
              <a:rPr lang="en-US" altLang="zh-CN" sz="2000" baseline="-25000">
                <a:solidFill>
                  <a:srgbClr val="0000CC"/>
                </a:solidFill>
                <a:latin typeface="Verdana" panose="020B0604030504040204" pitchFamily="34" charset="0"/>
              </a:rPr>
              <a:t>0</a:t>
            </a:r>
            <a:r>
              <a:rPr lang="zh-CN" altLang="en-US" sz="2000">
                <a:solidFill>
                  <a:srgbClr val="0000CC"/>
                </a:solidFill>
                <a:latin typeface="Verdana" panose="020B0604030504040204" pitchFamily="34" charset="0"/>
              </a:rPr>
              <a:t>的温度函数</a:t>
            </a:r>
            <a:r>
              <a:rPr lang="zh-CN" altLang="en-US" sz="2000">
                <a:solidFill>
                  <a:schemeClr val="tx2"/>
                </a:solidFill>
                <a:latin typeface="Verdana" panose="020B0604030504040204" pitchFamily="34" charset="0"/>
              </a:rPr>
              <a:t>的差，而</a:t>
            </a:r>
            <a:r>
              <a:rPr lang="zh-CN" altLang="en-US" sz="2000">
                <a:solidFill>
                  <a:srgbClr val="0000CC"/>
                </a:solidFill>
                <a:latin typeface="Verdana" panose="020B0604030504040204" pitchFamily="34" charset="0"/>
              </a:rPr>
              <a:t>不是温差的函数</a:t>
            </a:r>
            <a:r>
              <a:rPr lang="zh-CN" altLang="en-US" sz="2000">
                <a:solidFill>
                  <a:schemeClr val="tx2"/>
                </a:solidFill>
                <a:latin typeface="Verdana" panose="020B0604030504040204" pitchFamily="34" charset="0"/>
              </a:rPr>
              <a:t>，这是因为热电势是非线性的。如果令</a:t>
            </a:r>
            <a:r>
              <a:rPr lang="en-US" altLang="zh-CN" sz="2000" i="1">
                <a:solidFill>
                  <a:schemeClr val="tx2"/>
                </a:solidFill>
                <a:latin typeface="Verdana" panose="020B0604030504040204" pitchFamily="34" charset="0"/>
              </a:rPr>
              <a:t>f</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zh-CN" altLang="en-US" sz="2000" baseline="-25000">
                <a:solidFill>
                  <a:schemeClr val="tx2"/>
                </a:solidFill>
                <a:latin typeface="Verdana" panose="020B0604030504040204" pitchFamily="34" charset="0"/>
              </a:rPr>
              <a:t>０</a:t>
            </a:r>
            <a:r>
              <a:rPr lang="en-US" altLang="zh-CN" sz="2000">
                <a:solidFill>
                  <a:schemeClr val="tx2"/>
                </a:solidFill>
                <a:latin typeface="Verdana" panose="020B0604030504040204" pitchFamily="34" charset="0"/>
              </a:rPr>
              <a:t>)=0</a:t>
            </a:r>
            <a:r>
              <a:rPr lang="zh-CN" altLang="en-US" sz="2000">
                <a:solidFill>
                  <a:schemeClr val="tx2"/>
                </a:solidFill>
                <a:latin typeface="Verdana" panose="020B0604030504040204" pitchFamily="34" charset="0"/>
              </a:rPr>
              <a:t>即</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en-US" altLang="zh-CN" sz="2000">
                <a:solidFill>
                  <a:schemeClr val="tx2"/>
                </a:solidFill>
                <a:latin typeface="Verdana" panose="020B0604030504040204" pitchFamily="34" charset="0"/>
              </a:rPr>
              <a:t>=0K</a:t>
            </a:r>
            <a:r>
              <a:rPr lang="zh-CN" altLang="en-US" sz="2000">
                <a:solidFill>
                  <a:schemeClr val="tx2"/>
                </a:solidFill>
                <a:latin typeface="Verdana" panose="020B0604030504040204" pitchFamily="34" charset="0"/>
              </a:rPr>
              <a:t>，绝对零度</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，则有：</a:t>
            </a:r>
            <a:endParaRPr lang="zh-CN" altLang="en-US" sz="2000" i="1">
              <a:solidFill>
                <a:schemeClr val="tx2"/>
              </a:solidFill>
              <a:latin typeface="Verdana" panose="020B0604030504040204" pitchFamily="34" charset="0"/>
            </a:endParaRPr>
          </a:p>
          <a:p>
            <a:pPr>
              <a:lnSpc>
                <a:spcPct val="90000"/>
              </a:lnSpc>
              <a:spcBef>
                <a:spcPct val="20000"/>
              </a:spcBef>
              <a:buClr>
                <a:schemeClr val="hlink"/>
              </a:buClr>
              <a:buFont typeface="Wingdings" panose="05000000000000000000" pitchFamily="2" charset="2"/>
              <a:buNone/>
            </a:pPr>
            <a:r>
              <a:rPr lang="zh-CN" altLang="en-US" sz="2000" i="1">
                <a:solidFill>
                  <a:schemeClr val="tx2"/>
                </a:solidFill>
                <a:latin typeface="Verdana" panose="020B0604030504040204" pitchFamily="34" charset="0"/>
              </a:rPr>
              <a:t>                               </a:t>
            </a:r>
            <a:r>
              <a:rPr lang="en-US" altLang="zh-CN" sz="2000" i="1">
                <a:solidFill>
                  <a:schemeClr val="tx2"/>
                </a:solidFill>
                <a:latin typeface="Verdana" panose="020B0604030504040204" pitchFamily="34" charset="0"/>
              </a:rPr>
              <a:t>E</a:t>
            </a:r>
            <a:r>
              <a:rPr lang="en-US" altLang="zh-CN" sz="2000" i="1" baseline="-25000">
                <a:solidFill>
                  <a:schemeClr val="tx2"/>
                </a:solidFill>
                <a:latin typeface="Verdana" panose="020B0604030504040204" pitchFamily="34" charset="0"/>
              </a:rPr>
              <a:t>AB</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zh-CN" altLang="en-US"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f</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a:solidFill>
                  <a:schemeClr val="tx2"/>
                </a:solidFill>
                <a:latin typeface="Verdana" panose="020B0604030504040204" pitchFamily="34" charset="0"/>
              </a:rPr>
              <a:t>)	(2.15)</a:t>
            </a:r>
          </a:p>
          <a:p>
            <a:pPr>
              <a:lnSpc>
                <a:spcPct val="90000"/>
              </a:lnSpc>
              <a:spcBef>
                <a:spcPct val="20000"/>
              </a:spcBef>
              <a:buClr>
                <a:schemeClr val="hlink"/>
              </a:buClr>
              <a:buFont typeface="Wingdings" panose="05000000000000000000" pitchFamily="2" charset="2"/>
              <a:buChar char="v"/>
            </a:pPr>
            <a:r>
              <a:rPr lang="zh-CN" altLang="en-US" sz="2000">
                <a:solidFill>
                  <a:schemeClr val="tx2"/>
                </a:solidFill>
                <a:latin typeface="Verdana" panose="020B0604030504040204" pitchFamily="34" charset="0"/>
              </a:rPr>
              <a:t>则</a:t>
            </a:r>
            <a:r>
              <a:rPr lang="en-US" altLang="zh-CN" sz="2000" i="1">
                <a:solidFill>
                  <a:schemeClr val="tx2"/>
                </a:solidFill>
                <a:latin typeface="Verdana" panose="020B0604030504040204" pitchFamily="34" charset="0"/>
              </a:rPr>
              <a:t>E</a:t>
            </a:r>
            <a:r>
              <a:rPr lang="zh-CN" altLang="en-US" sz="2000">
                <a:solidFill>
                  <a:schemeClr val="tx2"/>
                </a:solidFill>
                <a:latin typeface="Verdana" panose="020B0604030504040204" pitchFamily="34" charset="0"/>
              </a:rPr>
              <a:t>与</a:t>
            </a:r>
            <a:r>
              <a:rPr lang="en-US" altLang="zh-CN" sz="2000" i="1">
                <a:solidFill>
                  <a:schemeClr val="tx2"/>
                </a:solidFill>
                <a:latin typeface="Verdana" panose="020B0604030504040204" pitchFamily="34" charset="0"/>
              </a:rPr>
              <a:t>T</a:t>
            </a:r>
            <a:r>
              <a:rPr lang="zh-CN" altLang="en-US" sz="2000">
                <a:solidFill>
                  <a:schemeClr val="tx2"/>
                </a:solidFill>
                <a:latin typeface="Verdana" panose="020B0604030504040204" pitchFamily="34" charset="0"/>
              </a:rPr>
              <a:t>之间有惟一对应的关系即单值函数关系，因此就可以用测量到的</a:t>
            </a:r>
            <a:r>
              <a:rPr lang="zh-CN" altLang="en-US" sz="2000">
                <a:solidFill>
                  <a:srgbClr val="0000CC"/>
                </a:solidFill>
                <a:latin typeface="Verdana" panose="020B0604030504040204" pitchFamily="34" charset="0"/>
              </a:rPr>
              <a:t>热电势</a:t>
            </a:r>
            <a:r>
              <a:rPr lang="en-US" altLang="zh-CN" sz="2000" i="1">
                <a:solidFill>
                  <a:srgbClr val="0000CC"/>
                </a:solidFill>
                <a:latin typeface="Verdana" panose="020B0604030504040204" pitchFamily="34" charset="0"/>
              </a:rPr>
              <a:t>E</a:t>
            </a:r>
            <a:r>
              <a:rPr lang="zh-CN" altLang="en-US" sz="2000">
                <a:solidFill>
                  <a:srgbClr val="0000CC"/>
                </a:solidFill>
                <a:latin typeface="Verdana" panose="020B0604030504040204" pitchFamily="34" charset="0"/>
              </a:rPr>
              <a:t>来找到对应的温度值</a:t>
            </a:r>
            <a:r>
              <a:rPr lang="en-US" altLang="zh-CN" sz="2000" i="1">
                <a:solidFill>
                  <a:srgbClr val="0000CC"/>
                </a:solidFill>
                <a:latin typeface="Verdana" panose="020B0604030504040204" pitchFamily="34" charset="0"/>
              </a:rPr>
              <a:t>T</a:t>
            </a:r>
            <a:r>
              <a:rPr lang="zh-CN" altLang="en-US" sz="2000">
                <a:solidFill>
                  <a:schemeClr val="tx2"/>
                </a:solidFill>
                <a:latin typeface="Verdana" panose="020B0604030504040204" pitchFamily="34" charset="0"/>
              </a:rPr>
              <a:t>。</a:t>
            </a:r>
          </a:p>
          <a:p>
            <a:pPr>
              <a:lnSpc>
                <a:spcPct val="90000"/>
              </a:lnSpc>
              <a:spcBef>
                <a:spcPct val="20000"/>
              </a:spcBef>
              <a:buClr>
                <a:schemeClr val="hlink"/>
              </a:buClr>
              <a:buFont typeface="Wingdings" panose="05000000000000000000" pitchFamily="2" charset="2"/>
              <a:buChar char="v"/>
            </a:pPr>
            <a:r>
              <a:rPr lang="zh-CN" altLang="en-US" sz="2000">
                <a:solidFill>
                  <a:schemeClr val="tx2"/>
                </a:solidFill>
                <a:latin typeface="Verdana" panose="020B0604030504040204" pitchFamily="34" charset="0"/>
              </a:rPr>
              <a:t>理论和实验都已证明，热电偶热电势的大小，只与</a:t>
            </a:r>
            <a:r>
              <a:rPr lang="zh-CN" altLang="en-US" sz="2000">
                <a:solidFill>
                  <a:srgbClr val="0000CC"/>
                </a:solidFill>
                <a:latin typeface="Verdana" panose="020B0604030504040204" pitchFamily="34" charset="0"/>
              </a:rPr>
              <a:t>导体</a:t>
            </a:r>
            <a:r>
              <a:rPr lang="en-US" altLang="zh-CN" sz="2000" i="1">
                <a:solidFill>
                  <a:srgbClr val="0000CC"/>
                </a:solidFill>
                <a:latin typeface="Verdana" panose="020B0604030504040204" pitchFamily="34" charset="0"/>
              </a:rPr>
              <a:t>A</a:t>
            </a:r>
            <a:r>
              <a:rPr lang="zh-CN" altLang="en-US" sz="2000">
                <a:solidFill>
                  <a:srgbClr val="0000CC"/>
                </a:solidFill>
                <a:latin typeface="Verdana" panose="020B0604030504040204" pitchFamily="34" charset="0"/>
              </a:rPr>
              <a:t>和</a:t>
            </a:r>
            <a:r>
              <a:rPr lang="en-US" altLang="zh-CN" sz="2000" i="1">
                <a:solidFill>
                  <a:srgbClr val="0000CC"/>
                </a:solidFill>
                <a:latin typeface="Verdana" panose="020B0604030504040204" pitchFamily="34" charset="0"/>
              </a:rPr>
              <a:t>B</a:t>
            </a:r>
            <a:r>
              <a:rPr lang="zh-CN" altLang="en-US" sz="2000">
                <a:solidFill>
                  <a:srgbClr val="0000CC"/>
                </a:solidFill>
                <a:latin typeface="Verdana" panose="020B0604030504040204" pitchFamily="34" charset="0"/>
              </a:rPr>
              <a:t>的材质</a:t>
            </a:r>
            <a:r>
              <a:rPr lang="zh-CN" altLang="en-US" sz="2000">
                <a:solidFill>
                  <a:schemeClr val="tx2"/>
                </a:solidFill>
                <a:latin typeface="Verdana" panose="020B0604030504040204" pitchFamily="34" charset="0"/>
              </a:rPr>
              <a:t>有关，与</a:t>
            </a:r>
            <a:r>
              <a:rPr lang="zh-CN" altLang="en-US" sz="2000">
                <a:solidFill>
                  <a:srgbClr val="0000CC"/>
                </a:solidFill>
                <a:latin typeface="Verdana" panose="020B0604030504040204" pitchFamily="34" charset="0"/>
              </a:rPr>
              <a:t>冷、热端的温度</a:t>
            </a:r>
            <a:r>
              <a:rPr lang="zh-CN" altLang="en-US" sz="2000">
                <a:solidFill>
                  <a:schemeClr val="tx2"/>
                </a:solidFill>
                <a:latin typeface="Verdana" panose="020B0604030504040204" pitchFamily="34" charset="0"/>
              </a:rPr>
              <a:t>有关，而与导体的粗细、长短以及两导体接触面积无关。</a:t>
            </a:r>
          </a:p>
        </p:txBody>
      </p:sp>
      <p:graphicFrame>
        <p:nvGraphicFramePr>
          <p:cNvPr id="38922" name="对象 36874">
            <a:extLst>
              <a:ext uri="{FF2B5EF4-FFF2-40B4-BE49-F238E27FC236}">
                <a16:creationId xmlns:a16="http://schemas.microsoft.com/office/drawing/2014/main" id="{8C48CB99-B41C-407A-8E4C-867C5E5D495F}"/>
              </a:ext>
            </a:extLst>
          </p:cNvPr>
          <p:cNvGraphicFramePr>
            <a:graphicFrameLocks noChangeAspect="1"/>
          </p:cNvGraphicFramePr>
          <p:nvPr/>
        </p:nvGraphicFramePr>
        <p:xfrm>
          <a:off x="1371600" y="1905000"/>
          <a:ext cx="6999288" cy="1293813"/>
        </p:xfrm>
        <a:graphic>
          <a:graphicData uri="http://schemas.openxmlformats.org/presentationml/2006/ole">
            <mc:AlternateContent xmlns:mc="http://schemas.openxmlformats.org/markup-compatibility/2006">
              <mc:Choice xmlns:v="urn:schemas-microsoft-com:vml" Requires="v">
                <p:oleObj spid="_x0000_s38952" r:id="rId3" imgW="4000500" imgH="711200" progId="">
                  <p:embed/>
                </p:oleObj>
              </mc:Choice>
              <mc:Fallback>
                <p:oleObj r:id="rId3" imgW="4000500" imgH="711200" progId="">
                  <p:embed/>
                  <p:pic>
                    <p:nvPicPr>
                      <p:cNvPr id="0" name="对象 368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905000"/>
                        <a:ext cx="6999288"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8923" name="Rectangle 16">
            <a:extLst>
              <a:ext uri="{FF2B5EF4-FFF2-40B4-BE49-F238E27FC236}">
                <a16:creationId xmlns:a16="http://schemas.microsoft.com/office/drawing/2014/main" id="{B979CCB9-9E19-41B5-9399-9906B28E25CF}"/>
              </a:ext>
            </a:extLst>
          </p:cNvPr>
          <p:cNvSpPr>
            <a:spLocks noChangeArrowheads="1"/>
          </p:cNvSpPr>
          <p:nvPr/>
        </p:nvSpPr>
        <p:spPr bwMode="auto">
          <a:xfrm>
            <a:off x="6172200" y="2667000"/>
            <a:ext cx="860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000">
                <a:latin typeface="Times New Roman" panose="02020603050405020304" pitchFamily="18" charset="0"/>
              </a:rPr>
              <a:t>(2.14)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日期占位符 4">
            <a:extLst>
              <a:ext uri="{FF2B5EF4-FFF2-40B4-BE49-F238E27FC236}">
                <a16:creationId xmlns:a16="http://schemas.microsoft.com/office/drawing/2014/main" id="{C2894852-BF28-4362-8FF0-9FC5E41CDBD2}"/>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6CCAC40E-6782-4A87-9BD5-F38C31C0139E}" type="datetime10">
              <a:rPr lang="zh-CN" altLang="en-US" sz="1200" smtClean="0"/>
              <a:pPr/>
              <a:t>19:06</a:t>
            </a:fld>
            <a:r>
              <a:rPr lang="zh-CN" altLang="en-US" sz="1200" dirty="0"/>
              <a:t>人工智能与自动化学院测量系</a:t>
            </a:r>
          </a:p>
        </p:txBody>
      </p:sp>
      <p:sp>
        <p:nvSpPr>
          <p:cNvPr id="39938" name="页脚占位符 5">
            <a:extLst>
              <a:ext uri="{FF2B5EF4-FFF2-40B4-BE49-F238E27FC236}">
                <a16:creationId xmlns:a16="http://schemas.microsoft.com/office/drawing/2014/main" id="{99E69E95-B0E8-443F-9844-EB5CE7657601}"/>
              </a:ext>
            </a:extLst>
          </p:cNvPr>
          <p:cNvSpPr txBox="1">
            <a:spLocks noGrp="1" noChangeArrowheads="1"/>
          </p:cNvSpPr>
          <p:nvPr/>
        </p:nvSpPr>
        <p:spPr bwMode="auto">
          <a:xfrm>
            <a:off x="5943600" y="6497638"/>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39939" name="AutoShape 2">
            <a:extLst>
              <a:ext uri="{FF2B5EF4-FFF2-40B4-BE49-F238E27FC236}">
                <a16:creationId xmlns:a16="http://schemas.microsoft.com/office/drawing/2014/main" id="{87A86C51-2AE4-4A6D-8A77-EFABF6E6AFC4}"/>
              </a:ext>
            </a:extLst>
          </p:cNvPr>
          <p:cNvSpPr>
            <a:spLocks noChangeArrowheads="1"/>
          </p:cNvSpPr>
          <p:nvPr/>
        </p:nvSpPr>
        <p:spPr bwMode="auto">
          <a:xfrm>
            <a:off x="1295400" y="1295400"/>
            <a:ext cx="7543800" cy="48006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9940" name="Rectangle 3">
            <a:extLst>
              <a:ext uri="{FF2B5EF4-FFF2-40B4-BE49-F238E27FC236}">
                <a16:creationId xmlns:a16="http://schemas.microsoft.com/office/drawing/2014/main" id="{2458413A-0786-41DF-A7AA-814EF78B9502}"/>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基本原理</a:t>
            </a:r>
          </a:p>
        </p:txBody>
      </p:sp>
      <p:grpSp>
        <p:nvGrpSpPr>
          <p:cNvPr id="39941" name="Group 4">
            <a:extLst>
              <a:ext uri="{FF2B5EF4-FFF2-40B4-BE49-F238E27FC236}">
                <a16:creationId xmlns:a16="http://schemas.microsoft.com/office/drawing/2014/main" id="{9E477340-7B42-4625-8603-67261BE0620C}"/>
              </a:ext>
            </a:extLst>
          </p:cNvPr>
          <p:cNvGrpSpPr>
            <a:grpSpLocks/>
          </p:cNvGrpSpPr>
          <p:nvPr/>
        </p:nvGrpSpPr>
        <p:grpSpPr bwMode="auto">
          <a:xfrm>
            <a:off x="152400" y="3048000"/>
            <a:ext cx="990600" cy="1371600"/>
            <a:chOff x="0" y="0"/>
            <a:chExt cx="2160" cy="499"/>
          </a:xfrm>
        </p:grpSpPr>
        <p:sp>
          <p:nvSpPr>
            <p:cNvPr id="39942" name="AutoShape 5">
              <a:extLst>
                <a:ext uri="{FF2B5EF4-FFF2-40B4-BE49-F238E27FC236}">
                  <a16:creationId xmlns:a16="http://schemas.microsoft.com/office/drawing/2014/main" id="{819D16E3-4C83-4644-8B1C-B76777E66393}"/>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9943" name="Freeform 6">
              <a:extLst>
                <a:ext uri="{FF2B5EF4-FFF2-40B4-BE49-F238E27FC236}">
                  <a16:creationId xmlns:a16="http://schemas.microsoft.com/office/drawing/2014/main" id="{23EF1EC4-C460-4CD1-AE48-8670F36979D4}"/>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9944" name="Text Box 7">
              <a:extLst>
                <a:ext uri="{FF2B5EF4-FFF2-40B4-BE49-F238E27FC236}">
                  <a16:creationId xmlns:a16="http://schemas.microsoft.com/office/drawing/2014/main" id="{4AFA7CC7-398D-4A99-853E-F0012557AAA5}"/>
                </a:ext>
              </a:extLst>
            </p:cNvPr>
            <p:cNvSpPr txBox="1">
              <a:spLocks noChangeArrowheads="1"/>
            </p:cNvSpPr>
            <p:nvPr/>
          </p:nvSpPr>
          <p:spPr bwMode="auto">
            <a:xfrm>
              <a:off x="180" y="48"/>
              <a:ext cx="1755"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均质导体定则</a:t>
              </a:r>
            </a:p>
          </p:txBody>
        </p:sp>
      </p:grpSp>
      <p:sp>
        <p:nvSpPr>
          <p:cNvPr id="39945" name="Rectangle 8">
            <a:extLst>
              <a:ext uri="{FF2B5EF4-FFF2-40B4-BE49-F238E27FC236}">
                <a16:creationId xmlns:a16="http://schemas.microsoft.com/office/drawing/2014/main" id="{BA4D41DA-BDD3-4451-B690-A1AC97634C4C}"/>
              </a:ext>
            </a:extLst>
          </p:cNvPr>
          <p:cNvSpPr>
            <a:spLocks noChangeArrowheads="1"/>
          </p:cNvSpPr>
          <p:nvPr/>
        </p:nvSpPr>
        <p:spPr bwMode="auto">
          <a:xfrm>
            <a:off x="1371600" y="1524000"/>
            <a:ext cx="7467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en-US" altLang="zh-CN" sz="2000" b="1">
                <a:solidFill>
                  <a:schemeClr val="tx2"/>
                </a:solidFill>
                <a:latin typeface="Verdana" panose="020B0604030504040204" pitchFamily="34" charset="0"/>
              </a:rPr>
              <a:t>(2)</a:t>
            </a:r>
            <a:r>
              <a:rPr lang="zh-CN" altLang="en-US" sz="2000" b="1">
                <a:solidFill>
                  <a:schemeClr val="tx2"/>
                </a:solidFill>
                <a:latin typeface="Verdana" panose="020B0604030504040204" pitchFamily="34" charset="0"/>
              </a:rPr>
              <a:t>热电偶的几个定则</a:t>
            </a:r>
            <a:r>
              <a:rPr lang="en-US" altLang="zh-CN" sz="2000" b="1">
                <a:solidFill>
                  <a:schemeClr val="tx2"/>
                </a:solidFill>
                <a:latin typeface="Verdana" panose="020B0604030504040204" pitchFamily="34" charset="0"/>
              </a:rPr>
              <a:t>----</a:t>
            </a:r>
            <a:r>
              <a:rPr lang="zh-CN" altLang="en-US" sz="2000" b="1">
                <a:solidFill>
                  <a:schemeClr val="tx2"/>
                </a:solidFill>
                <a:latin typeface="Verdana" panose="020B0604030504040204" pitchFamily="34" charset="0"/>
              </a:rPr>
              <a:t>理解热电偶实际中如何用</a:t>
            </a:r>
          </a:p>
          <a:p>
            <a:pPr>
              <a:spcBef>
                <a:spcPct val="20000"/>
              </a:spcBef>
              <a:buClr>
                <a:schemeClr val="hlink"/>
              </a:buClr>
              <a:buFont typeface="Wingdings" panose="05000000000000000000" pitchFamily="2" charset="2"/>
              <a:buNone/>
            </a:pPr>
            <a:endParaRPr lang="zh-CN" altLang="en-US" sz="2000">
              <a:solidFill>
                <a:schemeClr val="tx2"/>
              </a:solidFill>
              <a:latin typeface="Verdana" panose="020B0604030504040204" pitchFamily="34" charset="0"/>
            </a:endParaRPr>
          </a:p>
          <a:p>
            <a:pPr>
              <a:spcBef>
                <a:spcPct val="20000"/>
              </a:spcBef>
              <a:buClr>
                <a:schemeClr val="hlink"/>
              </a:buClr>
              <a:buFont typeface="Wingdings" panose="05000000000000000000" pitchFamily="2" charset="2"/>
              <a:buChar char="v"/>
            </a:pPr>
            <a:r>
              <a:rPr lang="zh-CN" altLang="en-US" sz="2000" b="1">
                <a:solidFill>
                  <a:schemeClr val="tx2"/>
                </a:solidFill>
                <a:latin typeface="Verdana" panose="020B0604030504040204" pitchFamily="34" charset="0"/>
              </a:rPr>
              <a:t>①均质导体定则</a:t>
            </a:r>
            <a:r>
              <a:rPr lang="zh-CN" altLang="en-US" sz="2000">
                <a:solidFill>
                  <a:schemeClr val="tx2"/>
                </a:solidFill>
                <a:latin typeface="Verdana" panose="020B0604030504040204" pitchFamily="34" charset="0"/>
              </a:rPr>
              <a:t>　</a:t>
            </a:r>
          </a:p>
          <a:p>
            <a:pPr>
              <a:spcBef>
                <a:spcPct val="20000"/>
              </a:spcBef>
              <a:buClr>
                <a:schemeClr val="hlink"/>
              </a:buClr>
              <a:buFont typeface="Wingdings" panose="05000000000000000000" pitchFamily="2" charset="2"/>
              <a:buNone/>
            </a:pPr>
            <a:r>
              <a:rPr lang="zh-CN" altLang="en-US" sz="2000">
                <a:solidFill>
                  <a:schemeClr val="tx2"/>
                </a:solidFill>
                <a:latin typeface="Verdana" panose="020B0604030504040204" pitchFamily="34" charset="0"/>
              </a:rPr>
              <a:t>    由一种</a:t>
            </a:r>
            <a:r>
              <a:rPr lang="zh-CN" altLang="en-US" sz="2000" b="1">
                <a:solidFill>
                  <a:schemeClr val="tx2"/>
                </a:solidFill>
                <a:latin typeface="Verdana" panose="020B0604030504040204" pitchFamily="34" charset="0"/>
              </a:rPr>
              <a:t>均质导体</a:t>
            </a:r>
            <a:r>
              <a:rPr lang="zh-CN" altLang="en-US" sz="2000">
                <a:solidFill>
                  <a:schemeClr val="tx2"/>
                </a:solidFill>
                <a:latin typeface="Verdana" panose="020B0604030504040204" pitchFamily="34" charset="0"/>
              </a:rPr>
              <a:t>所组成的闭合回路，不论导体的</a:t>
            </a:r>
            <a:r>
              <a:rPr lang="zh-CN" altLang="en-US" sz="2000">
                <a:solidFill>
                  <a:srgbClr val="0000CC"/>
                </a:solidFill>
                <a:latin typeface="Verdana" panose="020B0604030504040204" pitchFamily="34" charset="0"/>
              </a:rPr>
              <a:t>截面积</a:t>
            </a:r>
            <a:r>
              <a:rPr lang="zh-CN" altLang="en-US" sz="2000">
                <a:solidFill>
                  <a:schemeClr val="tx2"/>
                </a:solidFill>
                <a:latin typeface="Verdana" panose="020B0604030504040204" pitchFamily="34" charset="0"/>
              </a:rPr>
              <a:t>如何及</a:t>
            </a:r>
            <a:r>
              <a:rPr lang="zh-CN" altLang="en-US" sz="2000">
                <a:solidFill>
                  <a:srgbClr val="0000CC"/>
                </a:solidFill>
                <a:latin typeface="Verdana" panose="020B0604030504040204" pitchFamily="34" charset="0"/>
              </a:rPr>
              <a:t>导体各处温度分布</a:t>
            </a:r>
            <a:r>
              <a:rPr lang="zh-CN" altLang="en-US" sz="2000">
                <a:solidFill>
                  <a:schemeClr val="tx2"/>
                </a:solidFill>
                <a:latin typeface="Verdana" panose="020B0604030504040204" pitchFamily="34" charset="0"/>
              </a:rPr>
              <a:t>如何，都不能产生热电势。</a:t>
            </a:r>
          </a:p>
          <a:p>
            <a:pPr>
              <a:spcBef>
                <a:spcPct val="20000"/>
              </a:spcBef>
              <a:buClr>
                <a:schemeClr val="hlink"/>
              </a:buClr>
              <a:buFont typeface="Wingdings" panose="05000000000000000000" pitchFamily="2" charset="2"/>
              <a:buChar char="v"/>
            </a:pPr>
            <a:r>
              <a:rPr lang="zh-CN" altLang="en-US" sz="2000">
                <a:solidFill>
                  <a:schemeClr val="tx2"/>
                </a:solidFill>
                <a:latin typeface="Verdana" panose="020B0604030504040204" pitchFamily="34" charset="0"/>
              </a:rPr>
              <a:t>这一定则说明：</a:t>
            </a:r>
          </a:p>
          <a:p>
            <a:pPr>
              <a:spcBef>
                <a:spcPct val="20000"/>
              </a:spcBef>
              <a:buClr>
                <a:schemeClr val="hlink"/>
              </a:buClr>
              <a:buFont typeface="Wingdings" panose="05000000000000000000" pitchFamily="2" charset="2"/>
              <a:buNone/>
            </a:pPr>
            <a:r>
              <a:rPr lang="zh-CN" altLang="en-US" sz="2000">
                <a:latin typeface="Verdana" panose="020B0604030504040204" pitchFamily="34" charset="0"/>
              </a:rPr>
              <a:t>         ①热电偶必须采用两种</a:t>
            </a:r>
            <a:r>
              <a:rPr lang="zh-CN" altLang="en-US" sz="2000">
                <a:solidFill>
                  <a:srgbClr val="FF0000"/>
                </a:solidFill>
                <a:latin typeface="Verdana" panose="020B0604030504040204" pitchFamily="34" charset="0"/>
              </a:rPr>
              <a:t>不同材质</a:t>
            </a:r>
            <a:r>
              <a:rPr lang="zh-CN" altLang="en-US" sz="2000">
                <a:latin typeface="Verdana" panose="020B0604030504040204" pitchFamily="34" charset="0"/>
              </a:rPr>
              <a:t>的导体构成。</a:t>
            </a:r>
          </a:p>
          <a:p>
            <a:pPr>
              <a:spcBef>
                <a:spcPct val="20000"/>
              </a:spcBef>
              <a:buClr>
                <a:schemeClr val="hlink"/>
              </a:buClr>
              <a:buFont typeface="Wingdings" panose="05000000000000000000" pitchFamily="2" charset="2"/>
              <a:buNone/>
            </a:pPr>
            <a:r>
              <a:rPr lang="zh-CN" altLang="en-US" sz="2000">
                <a:solidFill>
                  <a:schemeClr val="tx2"/>
                </a:solidFill>
                <a:latin typeface="Verdana" panose="020B0604030504040204" pitchFamily="34" charset="0"/>
              </a:rPr>
              <a:t>         ②如果热电偶是由两种</a:t>
            </a:r>
            <a:r>
              <a:rPr lang="zh-CN" altLang="en-US" sz="2000">
                <a:solidFill>
                  <a:srgbClr val="FF0000"/>
                </a:solidFill>
                <a:latin typeface="Verdana" panose="020B0604030504040204" pitchFamily="34" charset="0"/>
              </a:rPr>
              <a:t>均质导体</a:t>
            </a:r>
            <a:r>
              <a:rPr lang="zh-CN" altLang="en-US" sz="2000">
                <a:solidFill>
                  <a:schemeClr val="tx2"/>
                </a:solidFill>
                <a:latin typeface="Verdana" panose="020B0604030504040204" pitchFamily="34" charset="0"/>
              </a:rPr>
              <a:t>组成，则热电偶的热电势仅与两接点的温度有关，而与</a:t>
            </a:r>
            <a:r>
              <a:rPr lang="zh-CN" altLang="en-US" sz="2000">
                <a:solidFill>
                  <a:srgbClr val="FF0000"/>
                </a:solidFill>
                <a:latin typeface="Verdana" panose="020B0604030504040204" pitchFamily="34" charset="0"/>
              </a:rPr>
              <a:t>沿热电极的温度分布无关</a:t>
            </a:r>
            <a:r>
              <a:rPr lang="zh-CN" altLang="en-US" sz="2000">
                <a:solidFill>
                  <a:schemeClr val="tx2"/>
                </a:solidFill>
                <a:latin typeface="Verdana" panose="020B0604030504040204" pitchFamily="34" charset="0"/>
              </a:rPr>
              <a:t>。</a:t>
            </a:r>
          </a:p>
          <a:p>
            <a:pPr>
              <a:spcBef>
                <a:spcPct val="20000"/>
              </a:spcBef>
              <a:buClr>
                <a:schemeClr val="hlink"/>
              </a:buClr>
              <a:buFont typeface="Wingdings" panose="05000000000000000000" pitchFamily="2" charset="2"/>
              <a:buChar char="v"/>
            </a:pPr>
            <a:r>
              <a:rPr lang="zh-CN" altLang="en-US" sz="2000">
                <a:solidFill>
                  <a:schemeClr val="tx2"/>
                </a:solidFill>
                <a:latin typeface="Verdana" panose="020B0604030504040204" pitchFamily="34" charset="0"/>
              </a:rPr>
              <a:t>同时也要注意：如果热电偶的热电极是非均质导体，在不均匀温度场中测温时将造成测量误差。所以</a:t>
            </a:r>
            <a:r>
              <a:rPr lang="zh-CN" altLang="en-US" sz="2000">
                <a:solidFill>
                  <a:srgbClr val="0000CC"/>
                </a:solidFill>
                <a:latin typeface="Verdana" panose="020B0604030504040204" pitchFamily="34" charset="0"/>
              </a:rPr>
              <a:t>热电极材料的均匀性是衡量热电偶质量的重要技术指标之一</a:t>
            </a:r>
            <a:r>
              <a:rPr lang="en-US" altLang="zh-CN" sz="2000">
                <a:solidFill>
                  <a:srgbClr val="0000CC"/>
                </a:solidFill>
                <a:latin typeface="Verdana" panose="020B0604030504040204" pitchFamily="34" charset="0"/>
              </a:rPr>
              <a:t>(</a:t>
            </a:r>
            <a:r>
              <a:rPr lang="zh-CN" altLang="zh-CN" sz="2000">
                <a:solidFill>
                  <a:srgbClr val="0000CC"/>
                </a:solidFill>
                <a:latin typeface="Verdana" panose="020B0604030504040204" pitchFamily="34" charset="0"/>
              </a:rPr>
              <a:t>参考第一章</a:t>
            </a:r>
            <a:r>
              <a:rPr lang="en-US" altLang="zh-CN" sz="2000">
                <a:solidFill>
                  <a:srgbClr val="0000CC"/>
                </a:solidFill>
                <a:latin typeface="Verdana" panose="020B0604030504040204" pitchFamily="34" charset="0"/>
              </a:rPr>
              <a:t>PPT part1</a:t>
            </a:r>
            <a:r>
              <a:rPr lang="zh-CN" altLang="en-US" sz="2000">
                <a:solidFill>
                  <a:srgbClr val="0000CC"/>
                </a:solidFill>
                <a:latin typeface="Verdana" panose="020B0604030504040204" pitchFamily="34" charset="0"/>
              </a:rPr>
              <a:t>之扫描结构的举例</a:t>
            </a:r>
            <a:r>
              <a:rPr lang="en-US" altLang="zh-CN" sz="2000">
                <a:solidFill>
                  <a:srgbClr val="0000CC"/>
                </a:solidFill>
                <a:latin typeface="Verdana" panose="020B0604030504040204" pitchFamily="34" charset="0"/>
              </a:rPr>
              <a:t>)</a:t>
            </a:r>
            <a:r>
              <a:rPr lang="zh-CN" altLang="en-US" sz="2000">
                <a:solidFill>
                  <a:schemeClr val="tx2"/>
                </a:solidFill>
                <a:latin typeface="Verdana" panose="020B0604030504040204" pitchFamily="34" charset="0"/>
              </a:rPr>
              <a:t>。</a:t>
            </a:r>
          </a:p>
        </p:txBody>
      </p:sp>
      <p:sp>
        <p:nvSpPr>
          <p:cNvPr id="39946" name="Line 9">
            <a:extLst>
              <a:ext uri="{FF2B5EF4-FFF2-40B4-BE49-F238E27FC236}">
                <a16:creationId xmlns:a16="http://schemas.microsoft.com/office/drawing/2014/main" id="{A1E90983-C5B9-4D5B-9BF0-03CA782F140F}"/>
              </a:ext>
            </a:extLst>
          </p:cNvPr>
          <p:cNvSpPr>
            <a:spLocks noChangeShapeType="1"/>
          </p:cNvSpPr>
          <p:nvPr/>
        </p:nvSpPr>
        <p:spPr bwMode="auto">
          <a:xfrm>
            <a:off x="1828800" y="4724400"/>
            <a:ext cx="6172200" cy="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日期占位符 3">
            <a:extLst>
              <a:ext uri="{FF2B5EF4-FFF2-40B4-BE49-F238E27FC236}">
                <a16:creationId xmlns:a16="http://schemas.microsoft.com/office/drawing/2014/main" id="{DB72C5E3-5191-4CF0-BAD8-DBA847CA6D6B}"/>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BF8815EF-D437-43AC-B640-F5658448A771}" type="datetime10">
              <a:rPr lang="zh-CN" altLang="en-US" sz="1200"/>
              <a:pPr/>
              <a:t>19:06</a:t>
            </a:fld>
            <a:r>
              <a:rPr lang="zh-CN" altLang="en-US" sz="1200"/>
              <a:t>华中科技大学控制系测控所</a:t>
            </a:r>
          </a:p>
        </p:txBody>
      </p:sp>
      <p:sp>
        <p:nvSpPr>
          <p:cNvPr id="6146" name="页脚占位符 4">
            <a:extLst>
              <a:ext uri="{FF2B5EF4-FFF2-40B4-BE49-F238E27FC236}">
                <a16:creationId xmlns:a16="http://schemas.microsoft.com/office/drawing/2014/main" id="{4AF0763F-EEB7-4C71-9303-7BD5C071C552}"/>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6148" name="Text Box 3">
            <a:extLst>
              <a:ext uri="{FF2B5EF4-FFF2-40B4-BE49-F238E27FC236}">
                <a16:creationId xmlns:a16="http://schemas.microsoft.com/office/drawing/2014/main" id="{2FCC9490-6B37-41FD-B3D9-246973B0AE56}"/>
              </a:ext>
            </a:extLst>
          </p:cNvPr>
          <p:cNvSpPr txBox="1">
            <a:spLocks noChangeArrowheads="1"/>
          </p:cNvSpPr>
          <p:nvPr/>
        </p:nvSpPr>
        <p:spPr bwMode="auto">
          <a:xfrm>
            <a:off x="1660525" y="722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6149" name="Group 4">
            <a:extLst>
              <a:ext uri="{FF2B5EF4-FFF2-40B4-BE49-F238E27FC236}">
                <a16:creationId xmlns:a16="http://schemas.microsoft.com/office/drawing/2014/main" id="{CF246222-45E4-48AE-97DE-5135D4F1B245}"/>
              </a:ext>
            </a:extLst>
          </p:cNvPr>
          <p:cNvGrpSpPr>
            <a:grpSpLocks/>
          </p:cNvGrpSpPr>
          <p:nvPr/>
        </p:nvGrpSpPr>
        <p:grpSpPr bwMode="auto">
          <a:xfrm>
            <a:off x="2133600" y="1905000"/>
            <a:ext cx="4724400" cy="685800"/>
            <a:chOff x="0" y="0"/>
            <a:chExt cx="2976" cy="432"/>
          </a:xfrm>
        </p:grpSpPr>
        <p:sp>
          <p:nvSpPr>
            <p:cNvPr id="6150" name="AutoShape 5">
              <a:extLst>
                <a:ext uri="{FF2B5EF4-FFF2-40B4-BE49-F238E27FC236}">
                  <a16:creationId xmlns:a16="http://schemas.microsoft.com/office/drawing/2014/main" id="{E5B5ABCB-5EA4-4974-8C05-0E6A7BB2C8F7}"/>
                </a:ext>
              </a:extLst>
            </p:cNvPr>
            <p:cNvSpPr>
              <a:spLocks noChangeArrowheads="1"/>
            </p:cNvSpPr>
            <p:nvPr/>
          </p:nvSpPr>
          <p:spPr bwMode="auto">
            <a:xfrm>
              <a:off x="240" y="75"/>
              <a:ext cx="2736" cy="288"/>
            </a:xfrm>
            <a:prstGeom prst="roundRect">
              <a:avLst>
                <a:gd name="adj" fmla="val 16667"/>
              </a:avLst>
            </a:prstGeom>
            <a:gradFill rotWithShape="1">
              <a:gsLst>
                <a:gs pos="0">
                  <a:srgbClr val="DFF2CD"/>
                </a:gs>
                <a:gs pos="100000">
                  <a:schemeClr val="accent2"/>
                </a:gs>
              </a:gsLst>
              <a:lin ang="0" scaled="1"/>
            </a:gradFill>
            <a:ln w="12700">
              <a:solidFill>
                <a:schemeClr val="bg1"/>
              </a:solidFill>
              <a:round/>
              <a:headEnd/>
              <a:tailEnd/>
            </a:ln>
            <a:effectLst>
              <a:outerShdw dist="99190" dir="2388334" algn="ctr" rotWithShape="0">
                <a:srgbClr val="333333">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1" name="AutoShape 6">
              <a:extLst>
                <a:ext uri="{FF2B5EF4-FFF2-40B4-BE49-F238E27FC236}">
                  <a16:creationId xmlns:a16="http://schemas.microsoft.com/office/drawing/2014/main" id="{F25F5A5D-6D7D-45CD-8292-CD165F8EDEA3}"/>
                </a:ext>
              </a:extLst>
            </p:cNvPr>
            <p:cNvSpPr>
              <a:spLocks noChangeArrowheads="1"/>
            </p:cNvSpPr>
            <p:nvPr/>
          </p:nvSpPr>
          <p:spPr bwMode="auto">
            <a:xfrm>
              <a:off x="0" y="0"/>
              <a:ext cx="432" cy="432"/>
            </a:xfrm>
            <a:prstGeom prst="diamond">
              <a:avLst/>
            </a:prstGeom>
            <a:solidFill>
              <a:schemeClr val="accent2"/>
            </a:solidFill>
            <a:ln w="25400">
              <a:solidFill>
                <a:schemeClr val="bg1"/>
              </a:solidFill>
              <a:miter lim="800000"/>
              <a:headEnd/>
              <a:tailEnd/>
            </a:ln>
            <a:effectLst>
              <a:outerShdw dist="63500" dir="2212194" algn="ctr" rotWithShape="0">
                <a:srgbClr val="333333">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2" name="Text Box 7">
              <a:extLst>
                <a:ext uri="{FF2B5EF4-FFF2-40B4-BE49-F238E27FC236}">
                  <a16:creationId xmlns:a16="http://schemas.microsoft.com/office/drawing/2014/main" id="{472B96EC-9647-462B-84C5-CF5E43AEE916}"/>
                </a:ext>
              </a:extLst>
            </p:cNvPr>
            <p:cNvSpPr txBox="1">
              <a:spLocks noChangeArrowheads="1"/>
            </p:cNvSpPr>
            <p:nvPr/>
          </p:nvSpPr>
          <p:spPr bwMode="auto">
            <a:xfrm>
              <a:off x="384" y="110"/>
              <a:ext cx="21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b="1" dirty="0">
                  <a:solidFill>
                    <a:srgbClr val="000000"/>
                  </a:solidFill>
                </a:rPr>
                <a:t>   测温原理</a:t>
              </a:r>
            </a:p>
          </p:txBody>
        </p:sp>
        <p:sp>
          <p:nvSpPr>
            <p:cNvPr id="6153" name="Text Box 8">
              <a:extLst>
                <a:ext uri="{FF2B5EF4-FFF2-40B4-BE49-F238E27FC236}">
                  <a16:creationId xmlns:a16="http://schemas.microsoft.com/office/drawing/2014/main" id="{16629055-66F4-46A0-AABD-67028F070EC6}"/>
                </a:ext>
              </a:extLst>
            </p:cNvPr>
            <p:cNvSpPr txBox="1">
              <a:spLocks noChangeArrowheads="1"/>
            </p:cNvSpPr>
            <p:nvPr/>
          </p:nvSpPr>
          <p:spPr bwMode="auto">
            <a:xfrm>
              <a:off x="18" y="62"/>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zh-CN" sz="2400" dirty="0">
                  <a:solidFill>
                    <a:schemeClr val="bg1"/>
                  </a:solidFill>
                </a:rPr>
                <a:t>8.0</a:t>
              </a:r>
            </a:p>
          </p:txBody>
        </p:sp>
      </p:grpSp>
      <p:grpSp>
        <p:nvGrpSpPr>
          <p:cNvPr id="6154" name="Group 9">
            <a:extLst>
              <a:ext uri="{FF2B5EF4-FFF2-40B4-BE49-F238E27FC236}">
                <a16:creationId xmlns:a16="http://schemas.microsoft.com/office/drawing/2014/main" id="{EFD9AAA8-70AA-4BA3-BF0F-7CE1BDDFFFF3}"/>
              </a:ext>
            </a:extLst>
          </p:cNvPr>
          <p:cNvGrpSpPr>
            <a:grpSpLocks/>
          </p:cNvGrpSpPr>
          <p:nvPr/>
        </p:nvGrpSpPr>
        <p:grpSpPr bwMode="auto">
          <a:xfrm>
            <a:off x="2133600" y="4572000"/>
            <a:ext cx="4724400" cy="685800"/>
            <a:chOff x="0" y="0"/>
            <a:chExt cx="2976" cy="432"/>
          </a:xfrm>
        </p:grpSpPr>
        <p:sp>
          <p:nvSpPr>
            <p:cNvPr id="6155" name="AutoShape 10">
              <a:extLst>
                <a:ext uri="{FF2B5EF4-FFF2-40B4-BE49-F238E27FC236}">
                  <a16:creationId xmlns:a16="http://schemas.microsoft.com/office/drawing/2014/main" id="{4ED169A1-3C2C-4516-8B94-4C67D366F62E}"/>
                </a:ext>
              </a:extLst>
            </p:cNvPr>
            <p:cNvSpPr>
              <a:spLocks noChangeArrowheads="1"/>
            </p:cNvSpPr>
            <p:nvPr/>
          </p:nvSpPr>
          <p:spPr bwMode="auto">
            <a:xfrm>
              <a:off x="240" y="75"/>
              <a:ext cx="2736" cy="288"/>
            </a:xfrm>
            <a:prstGeom prst="roundRect">
              <a:avLst>
                <a:gd name="adj" fmla="val 16667"/>
              </a:avLst>
            </a:prstGeom>
            <a:gradFill rotWithShape="1">
              <a:gsLst>
                <a:gs pos="0">
                  <a:srgbClr val="B9DCB9"/>
                </a:gs>
                <a:gs pos="100000">
                  <a:schemeClr val="hlink"/>
                </a:gs>
              </a:gsLst>
              <a:lin ang="0" scaled="1"/>
            </a:gradFill>
            <a:ln w="12700">
              <a:solidFill>
                <a:schemeClr val="bg1"/>
              </a:solidFill>
              <a:round/>
              <a:headEnd/>
              <a:tailEnd/>
            </a:ln>
            <a:effectLst>
              <a:outerShdw dist="99190" dir="2388334" algn="ctr" rotWithShape="0">
                <a:srgbClr val="333333">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6" name="AutoShape 11">
              <a:extLst>
                <a:ext uri="{FF2B5EF4-FFF2-40B4-BE49-F238E27FC236}">
                  <a16:creationId xmlns:a16="http://schemas.microsoft.com/office/drawing/2014/main" id="{1D1D61B8-92EB-4D4A-854E-4EFC1ADE784B}"/>
                </a:ext>
              </a:extLst>
            </p:cNvPr>
            <p:cNvSpPr>
              <a:spLocks noChangeArrowheads="1"/>
            </p:cNvSpPr>
            <p:nvPr/>
          </p:nvSpPr>
          <p:spPr bwMode="auto">
            <a:xfrm>
              <a:off x="0" y="0"/>
              <a:ext cx="432" cy="432"/>
            </a:xfrm>
            <a:prstGeom prst="diamond">
              <a:avLst/>
            </a:prstGeom>
            <a:solidFill>
              <a:schemeClr val="hlink"/>
            </a:solidFill>
            <a:ln w="25400">
              <a:solidFill>
                <a:schemeClr val="bg1"/>
              </a:solidFill>
              <a:miter lim="800000"/>
              <a:headEnd/>
              <a:tailEnd/>
            </a:ln>
            <a:effectLst>
              <a:outerShdw dist="63500" dir="2212194" algn="ctr" rotWithShape="0">
                <a:srgbClr val="333333">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57" name="Text Box 12">
              <a:extLst>
                <a:ext uri="{FF2B5EF4-FFF2-40B4-BE49-F238E27FC236}">
                  <a16:creationId xmlns:a16="http://schemas.microsoft.com/office/drawing/2014/main" id="{60F778B9-3B57-487E-A23A-24E01859D429}"/>
                </a:ext>
              </a:extLst>
            </p:cNvPr>
            <p:cNvSpPr txBox="1">
              <a:spLocks noChangeArrowheads="1"/>
            </p:cNvSpPr>
            <p:nvPr/>
          </p:nvSpPr>
          <p:spPr bwMode="auto">
            <a:xfrm>
              <a:off x="384" y="110"/>
              <a:ext cx="21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b="1" dirty="0">
                  <a:solidFill>
                    <a:srgbClr val="000000"/>
                  </a:solidFill>
                </a:rPr>
                <a:t>   热敏电阻传感器</a:t>
              </a:r>
            </a:p>
          </p:txBody>
        </p:sp>
        <p:sp>
          <p:nvSpPr>
            <p:cNvPr id="6158" name="Text Box 13">
              <a:extLst>
                <a:ext uri="{FF2B5EF4-FFF2-40B4-BE49-F238E27FC236}">
                  <a16:creationId xmlns:a16="http://schemas.microsoft.com/office/drawing/2014/main" id="{5AC52584-C78C-4E49-99E5-CFFAED14AA08}"/>
                </a:ext>
              </a:extLst>
            </p:cNvPr>
            <p:cNvSpPr txBox="1">
              <a:spLocks noChangeArrowheads="1"/>
            </p:cNvSpPr>
            <p:nvPr/>
          </p:nvSpPr>
          <p:spPr bwMode="auto">
            <a:xfrm>
              <a:off x="18" y="62"/>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zh-CN" sz="2400" dirty="0">
                  <a:solidFill>
                    <a:schemeClr val="bg1"/>
                  </a:solidFill>
                </a:rPr>
                <a:t>8.3</a:t>
              </a:r>
            </a:p>
          </p:txBody>
        </p:sp>
      </p:grpSp>
      <p:grpSp>
        <p:nvGrpSpPr>
          <p:cNvPr id="6159" name="Group 14">
            <a:extLst>
              <a:ext uri="{FF2B5EF4-FFF2-40B4-BE49-F238E27FC236}">
                <a16:creationId xmlns:a16="http://schemas.microsoft.com/office/drawing/2014/main" id="{1D4EE7A9-0680-4062-AB79-00FF600A93E8}"/>
              </a:ext>
            </a:extLst>
          </p:cNvPr>
          <p:cNvGrpSpPr>
            <a:grpSpLocks/>
          </p:cNvGrpSpPr>
          <p:nvPr/>
        </p:nvGrpSpPr>
        <p:grpSpPr bwMode="auto">
          <a:xfrm>
            <a:off x="2133600" y="3657600"/>
            <a:ext cx="4724400" cy="685800"/>
            <a:chOff x="0" y="0"/>
            <a:chExt cx="2976" cy="432"/>
          </a:xfrm>
        </p:grpSpPr>
        <p:sp>
          <p:nvSpPr>
            <p:cNvPr id="6160" name="AutoShape 15">
              <a:extLst>
                <a:ext uri="{FF2B5EF4-FFF2-40B4-BE49-F238E27FC236}">
                  <a16:creationId xmlns:a16="http://schemas.microsoft.com/office/drawing/2014/main" id="{BFCD0ECD-1132-4C6A-9529-C6658820422D}"/>
                </a:ext>
              </a:extLst>
            </p:cNvPr>
            <p:cNvSpPr>
              <a:spLocks noChangeArrowheads="1"/>
            </p:cNvSpPr>
            <p:nvPr/>
          </p:nvSpPr>
          <p:spPr bwMode="auto">
            <a:xfrm>
              <a:off x="240" y="75"/>
              <a:ext cx="2736" cy="288"/>
            </a:xfrm>
            <a:prstGeom prst="roundRect">
              <a:avLst>
                <a:gd name="adj" fmla="val 16667"/>
              </a:avLst>
            </a:prstGeom>
            <a:gradFill rotWithShape="1">
              <a:gsLst>
                <a:gs pos="0">
                  <a:srgbClr val="DFF2CD"/>
                </a:gs>
                <a:gs pos="100000">
                  <a:schemeClr val="accent2"/>
                </a:gs>
              </a:gsLst>
              <a:lin ang="0" scaled="1"/>
            </a:gradFill>
            <a:ln w="12700">
              <a:solidFill>
                <a:schemeClr val="bg1"/>
              </a:solidFill>
              <a:round/>
              <a:headEnd/>
              <a:tailEnd/>
            </a:ln>
            <a:effectLst>
              <a:outerShdw dist="99190" dir="2388334" algn="ctr" rotWithShape="0">
                <a:srgbClr val="333333">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1" name="AutoShape 16">
              <a:extLst>
                <a:ext uri="{FF2B5EF4-FFF2-40B4-BE49-F238E27FC236}">
                  <a16:creationId xmlns:a16="http://schemas.microsoft.com/office/drawing/2014/main" id="{85989FBC-0366-4498-98BC-28653F943FCD}"/>
                </a:ext>
              </a:extLst>
            </p:cNvPr>
            <p:cNvSpPr>
              <a:spLocks noChangeArrowheads="1"/>
            </p:cNvSpPr>
            <p:nvPr/>
          </p:nvSpPr>
          <p:spPr bwMode="auto">
            <a:xfrm>
              <a:off x="0" y="0"/>
              <a:ext cx="432" cy="432"/>
            </a:xfrm>
            <a:prstGeom prst="diamond">
              <a:avLst/>
            </a:prstGeom>
            <a:solidFill>
              <a:schemeClr val="accent2"/>
            </a:solidFill>
            <a:ln w="25400">
              <a:solidFill>
                <a:schemeClr val="bg1"/>
              </a:solidFill>
              <a:miter lim="800000"/>
              <a:headEnd/>
              <a:tailEnd/>
            </a:ln>
            <a:effectLst>
              <a:outerShdw dist="63500" dir="2212194" algn="ctr" rotWithShape="0">
                <a:srgbClr val="333333">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62" name="Text Box 17">
              <a:extLst>
                <a:ext uri="{FF2B5EF4-FFF2-40B4-BE49-F238E27FC236}">
                  <a16:creationId xmlns:a16="http://schemas.microsoft.com/office/drawing/2014/main" id="{76396A10-27E3-419D-9024-4ECF1BB76352}"/>
                </a:ext>
              </a:extLst>
            </p:cNvPr>
            <p:cNvSpPr txBox="1">
              <a:spLocks noChangeArrowheads="1"/>
            </p:cNvSpPr>
            <p:nvPr/>
          </p:nvSpPr>
          <p:spPr bwMode="auto">
            <a:xfrm>
              <a:off x="384" y="110"/>
              <a:ext cx="21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b="1" dirty="0">
                  <a:solidFill>
                    <a:srgbClr val="000000"/>
                  </a:solidFill>
                </a:rPr>
                <a:t>   热电阻传感器</a:t>
              </a:r>
            </a:p>
          </p:txBody>
        </p:sp>
        <p:sp>
          <p:nvSpPr>
            <p:cNvPr id="6163" name="Text Box 18">
              <a:extLst>
                <a:ext uri="{FF2B5EF4-FFF2-40B4-BE49-F238E27FC236}">
                  <a16:creationId xmlns:a16="http://schemas.microsoft.com/office/drawing/2014/main" id="{99B681F8-E678-4C17-B436-37D9C356D6BD}"/>
                </a:ext>
              </a:extLst>
            </p:cNvPr>
            <p:cNvSpPr txBox="1">
              <a:spLocks noChangeArrowheads="1"/>
            </p:cNvSpPr>
            <p:nvPr/>
          </p:nvSpPr>
          <p:spPr bwMode="auto">
            <a:xfrm>
              <a:off x="17" y="62"/>
              <a:ext cx="38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zh-CN" sz="2400" dirty="0">
                  <a:solidFill>
                    <a:schemeClr val="bg1"/>
                  </a:solidFill>
                </a:rPr>
                <a:t>8.2</a:t>
              </a:r>
            </a:p>
          </p:txBody>
        </p:sp>
      </p:grpSp>
      <p:grpSp>
        <p:nvGrpSpPr>
          <p:cNvPr id="6169" name="Group 24">
            <a:extLst>
              <a:ext uri="{FF2B5EF4-FFF2-40B4-BE49-F238E27FC236}">
                <a16:creationId xmlns:a16="http://schemas.microsoft.com/office/drawing/2014/main" id="{518F4DB8-0CC6-49FA-BD30-8F45366E31FA}"/>
              </a:ext>
            </a:extLst>
          </p:cNvPr>
          <p:cNvGrpSpPr>
            <a:grpSpLocks/>
          </p:cNvGrpSpPr>
          <p:nvPr/>
        </p:nvGrpSpPr>
        <p:grpSpPr bwMode="auto">
          <a:xfrm>
            <a:off x="2133600" y="2819400"/>
            <a:ext cx="4724400" cy="685800"/>
            <a:chOff x="0" y="0"/>
            <a:chExt cx="2976" cy="432"/>
          </a:xfrm>
        </p:grpSpPr>
        <p:sp>
          <p:nvSpPr>
            <p:cNvPr id="6170" name="AutoShape 25">
              <a:extLst>
                <a:ext uri="{FF2B5EF4-FFF2-40B4-BE49-F238E27FC236}">
                  <a16:creationId xmlns:a16="http://schemas.microsoft.com/office/drawing/2014/main" id="{7EAB2EA0-544E-4A6C-950F-10A9857B4183}"/>
                </a:ext>
              </a:extLst>
            </p:cNvPr>
            <p:cNvSpPr>
              <a:spLocks noChangeArrowheads="1"/>
            </p:cNvSpPr>
            <p:nvPr/>
          </p:nvSpPr>
          <p:spPr bwMode="auto">
            <a:xfrm>
              <a:off x="240" y="75"/>
              <a:ext cx="2736" cy="288"/>
            </a:xfrm>
            <a:prstGeom prst="roundRect">
              <a:avLst>
                <a:gd name="adj" fmla="val 16667"/>
              </a:avLst>
            </a:prstGeom>
            <a:gradFill rotWithShape="1">
              <a:gsLst>
                <a:gs pos="0">
                  <a:srgbClr val="DFF2CD"/>
                </a:gs>
                <a:gs pos="100000">
                  <a:schemeClr val="accent2"/>
                </a:gs>
              </a:gsLst>
              <a:lin ang="0" scaled="1"/>
            </a:gradFill>
            <a:ln w="12700">
              <a:solidFill>
                <a:schemeClr val="bg1"/>
              </a:solidFill>
              <a:round/>
              <a:headEnd/>
              <a:tailEnd/>
            </a:ln>
            <a:effectLst>
              <a:outerShdw dist="99190" dir="2388334" algn="ctr" rotWithShape="0">
                <a:srgbClr val="333333">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71" name="AutoShape 26">
              <a:extLst>
                <a:ext uri="{FF2B5EF4-FFF2-40B4-BE49-F238E27FC236}">
                  <a16:creationId xmlns:a16="http://schemas.microsoft.com/office/drawing/2014/main" id="{BB6096E0-5046-4B43-A633-EDDF1E0A04EC}"/>
                </a:ext>
              </a:extLst>
            </p:cNvPr>
            <p:cNvSpPr>
              <a:spLocks noChangeArrowheads="1"/>
            </p:cNvSpPr>
            <p:nvPr/>
          </p:nvSpPr>
          <p:spPr bwMode="auto">
            <a:xfrm>
              <a:off x="0" y="0"/>
              <a:ext cx="432" cy="432"/>
            </a:xfrm>
            <a:prstGeom prst="diamond">
              <a:avLst/>
            </a:prstGeom>
            <a:solidFill>
              <a:schemeClr val="accent2"/>
            </a:solidFill>
            <a:ln w="25400">
              <a:solidFill>
                <a:schemeClr val="bg1"/>
              </a:solidFill>
              <a:miter lim="800000"/>
              <a:headEnd/>
              <a:tailEnd/>
            </a:ln>
            <a:effectLst>
              <a:outerShdw dist="63500" dir="2212194" algn="ctr" rotWithShape="0">
                <a:srgbClr val="333333">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72" name="Text Box 27">
              <a:extLst>
                <a:ext uri="{FF2B5EF4-FFF2-40B4-BE49-F238E27FC236}">
                  <a16:creationId xmlns:a16="http://schemas.microsoft.com/office/drawing/2014/main" id="{8E50615C-C15E-443B-89DB-BE7E3D003A56}"/>
                </a:ext>
              </a:extLst>
            </p:cNvPr>
            <p:cNvSpPr txBox="1">
              <a:spLocks noChangeArrowheads="1"/>
            </p:cNvSpPr>
            <p:nvPr/>
          </p:nvSpPr>
          <p:spPr bwMode="auto">
            <a:xfrm>
              <a:off x="384" y="110"/>
              <a:ext cx="21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kumimoji="0" lang="zh-CN" altLang="en-US" sz="1800" b="1" dirty="0">
                  <a:cs typeface="Times New Roman" panose="02020603050405020304" pitchFamily="18" charset="0"/>
                </a:rPr>
                <a:t>   热电偶传感器</a:t>
              </a:r>
              <a:endParaRPr lang="zh-CN" altLang="en-US" b="1" dirty="0">
                <a:solidFill>
                  <a:srgbClr val="000000"/>
                </a:solidFill>
              </a:endParaRPr>
            </a:p>
          </p:txBody>
        </p:sp>
        <p:sp>
          <p:nvSpPr>
            <p:cNvPr id="6173" name="Text Box 28">
              <a:extLst>
                <a:ext uri="{FF2B5EF4-FFF2-40B4-BE49-F238E27FC236}">
                  <a16:creationId xmlns:a16="http://schemas.microsoft.com/office/drawing/2014/main" id="{B594D2C0-B1E2-4055-97FB-8DAC6978E4D0}"/>
                </a:ext>
              </a:extLst>
            </p:cNvPr>
            <p:cNvSpPr txBox="1">
              <a:spLocks noChangeArrowheads="1"/>
            </p:cNvSpPr>
            <p:nvPr/>
          </p:nvSpPr>
          <p:spPr bwMode="auto">
            <a:xfrm>
              <a:off x="18" y="62"/>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zh-CN" sz="2400" dirty="0">
                  <a:solidFill>
                    <a:schemeClr val="bg1"/>
                  </a:solidFill>
                </a:rPr>
                <a:t>8.1</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日期占位符 4">
            <a:extLst>
              <a:ext uri="{FF2B5EF4-FFF2-40B4-BE49-F238E27FC236}">
                <a16:creationId xmlns:a16="http://schemas.microsoft.com/office/drawing/2014/main" id="{769AB191-C6FB-417D-B810-8FFE34536AC3}"/>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4F147B09-8CA2-4FC7-BA67-2443EEA11263}" type="datetime10">
              <a:rPr lang="zh-CN" altLang="en-US" sz="1200" smtClean="0"/>
              <a:pPr/>
              <a:t>19:06</a:t>
            </a:fld>
            <a:r>
              <a:rPr lang="zh-CN" altLang="en-US" sz="1200" dirty="0"/>
              <a:t>人工智能与自动化学院测量系</a:t>
            </a:r>
          </a:p>
        </p:txBody>
      </p:sp>
      <p:sp>
        <p:nvSpPr>
          <p:cNvPr id="40962" name="页脚占位符 5">
            <a:extLst>
              <a:ext uri="{FF2B5EF4-FFF2-40B4-BE49-F238E27FC236}">
                <a16:creationId xmlns:a16="http://schemas.microsoft.com/office/drawing/2014/main" id="{166CAE41-D06D-4C20-B12E-C4F49FD08058}"/>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40963" name="AutoShape 2">
            <a:extLst>
              <a:ext uri="{FF2B5EF4-FFF2-40B4-BE49-F238E27FC236}">
                <a16:creationId xmlns:a16="http://schemas.microsoft.com/office/drawing/2014/main" id="{10E7DBE7-768C-4FDD-AC9B-2E1B690F954A}"/>
              </a:ext>
            </a:extLst>
          </p:cNvPr>
          <p:cNvSpPr>
            <a:spLocks noChangeArrowheads="1"/>
          </p:cNvSpPr>
          <p:nvPr/>
        </p:nvSpPr>
        <p:spPr bwMode="auto">
          <a:xfrm>
            <a:off x="1295400" y="1295400"/>
            <a:ext cx="7543800" cy="50292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0964" name="Rectangle 3">
            <a:extLst>
              <a:ext uri="{FF2B5EF4-FFF2-40B4-BE49-F238E27FC236}">
                <a16:creationId xmlns:a16="http://schemas.microsoft.com/office/drawing/2014/main" id="{13EAF6ED-BEBD-4EB2-B7FA-24E5FD218865}"/>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基本原理</a:t>
            </a:r>
          </a:p>
        </p:txBody>
      </p:sp>
      <p:sp>
        <p:nvSpPr>
          <p:cNvPr id="40965" name="Rectangle 4">
            <a:extLst>
              <a:ext uri="{FF2B5EF4-FFF2-40B4-BE49-F238E27FC236}">
                <a16:creationId xmlns:a16="http://schemas.microsoft.com/office/drawing/2014/main" id="{87F155E3-461A-4AC9-99CE-E0BEC9C56565}"/>
              </a:ext>
            </a:extLst>
          </p:cNvPr>
          <p:cNvSpPr>
            <a:spLocks noChangeArrowheads="1"/>
          </p:cNvSpPr>
          <p:nvPr/>
        </p:nvSpPr>
        <p:spPr bwMode="auto">
          <a:xfrm>
            <a:off x="1371600" y="1524000"/>
            <a:ext cx="7467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en-US" altLang="zh-CN" sz="2000" b="1">
                <a:solidFill>
                  <a:schemeClr val="tx2"/>
                </a:solidFill>
                <a:latin typeface="Verdana" panose="020B0604030504040204" pitchFamily="34" charset="0"/>
              </a:rPr>
              <a:t>(2)</a:t>
            </a:r>
            <a:r>
              <a:rPr lang="zh-CN" altLang="en-US" sz="2000" b="1">
                <a:solidFill>
                  <a:schemeClr val="tx2"/>
                </a:solidFill>
                <a:latin typeface="Verdana" panose="020B0604030504040204" pitchFamily="34" charset="0"/>
              </a:rPr>
              <a:t>热电偶的几个定则</a:t>
            </a:r>
            <a:endParaRPr lang="zh-CN" altLang="en-US" sz="2000">
              <a:solidFill>
                <a:schemeClr val="tx2"/>
              </a:solidFill>
              <a:latin typeface="Verdana" panose="020B0604030504040204" pitchFamily="34" charset="0"/>
            </a:endParaRPr>
          </a:p>
          <a:p>
            <a:pPr>
              <a:spcBef>
                <a:spcPct val="20000"/>
              </a:spcBef>
              <a:buClr>
                <a:schemeClr val="hlink"/>
              </a:buClr>
              <a:buFont typeface="Wingdings" panose="05000000000000000000" pitchFamily="2" charset="2"/>
              <a:buChar char="v"/>
            </a:pPr>
            <a:r>
              <a:rPr lang="zh-CN" altLang="en-US" sz="2000" b="1">
                <a:solidFill>
                  <a:schemeClr val="tx2"/>
                </a:solidFill>
                <a:latin typeface="Verdana" panose="020B0604030504040204" pitchFamily="34" charset="0"/>
              </a:rPr>
              <a:t>②中间导体定则</a:t>
            </a:r>
            <a:r>
              <a:rPr lang="zh-CN" altLang="en-US" sz="2000">
                <a:solidFill>
                  <a:schemeClr val="tx2"/>
                </a:solidFill>
                <a:latin typeface="Verdana" panose="020B0604030504040204" pitchFamily="34" charset="0"/>
              </a:rPr>
              <a:t>　在热电偶回路中接入中间导体，只要</a:t>
            </a:r>
            <a:r>
              <a:rPr lang="zh-CN" altLang="en-US" sz="2000">
                <a:solidFill>
                  <a:srgbClr val="FF0000"/>
                </a:solidFill>
                <a:latin typeface="Verdana" panose="020B0604030504040204" pitchFamily="34" charset="0"/>
              </a:rPr>
              <a:t>中间导体两端温度相等</a:t>
            </a:r>
            <a:r>
              <a:rPr lang="zh-CN" altLang="en-US" sz="2000">
                <a:solidFill>
                  <a:schemeClr val="tx2"/>
                </a:solidFill>
                <a:latin typeface="Verdana" panose="020B0604030504040204" pitchFamily="34" charset="0"/>
              </a:rPr>
              <a:t>，则中间导体接入对回路总电动势没有影响。</a:t>
            </a:r>
          </a:p>
        </p:txBody>
      </p:sp>
      <p:grpSp>
        <p:nvGrpSpPr>
          <p:cNvPr id="40966" name="Group 5">
            <a:extLst>
              <a:ext uri="{FF2B5EF4-FFF2-40B4-BE49-F238E27FC236}">
                <a16:creationId xmlns:a16="http://schemas.microsoft.com/office/drawing/2014/main" id="{BF3E300F-C6E5-4E3E-8550-3D9FF0F0842B}"/>
              </a:ext>
            </a:extLst>
          </p:cNvPr>
          <p:cNvGrpSpPr>
            <a:grpSpLocks/>
          </p:cNvGrpSpPr>
          <p:nvPr/>
        </p:nvGrpSpPr>
        <p:grpSpPr bwMode="auto">
          <a:xfrm>
            <a:off x="152400" y="3048000"/>
            <a:ext cx="990600" cy="1295400"/>
            <a:chOff x="0" y="0"/>
            <a:chExt cx="2160" cy="499"/>
          </a:xfrm>
        </p:grpSpPr>
        <p:sp>
          <p:nvSpPr>
            <p:cNvPr id="40967" name="AutoShape 6">
              <a:extLst>
                <a:ext uri="{FF2B5EF4-FFF2-40B4-BE49-F238E27FC236}">
                  <a16:creationId xmlns:a16="http://schemas.microsoft.com/office/drawing/2014/main" id="{D93F6B30-3F3C-4263-A08D-F6A9F9FF6A20}"/>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0968" name="Freeform 7">
              <a:extLst>
                <a:ext uri="{FF2B5EF4-FFF2-40B4-BE49-F238E27FC236}">
                  <a16:creationId xmlns:a16="http://schemas.microsoft.com/office/drawing/2014/main" id="{608DA5E6-648B-464F-AA95-D05988EA34D1}"/>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0969" name="Text Box 8">
              <a:extLst>
                <a:ext uri="{FF2B5EF4-FFF2-40B4-BE49-F238E27FC236}">
                  <a16:creationId xmlns:a16="http://schemas.microsoft.com/office/drawing/2014/main" id="{DE65135B-9557-4F05-A819-E83452BD7862}"/>
                </a:ext>
              </a:extLst>
            </p:cNvPr>
            <p:cNvSpPr txBox="1">
              <a:spLocks noChangeArrowheads="1"/>
            </p:cNvSpPr>
            <p:nvPr/>
          </p:nvSpPr>
          <p:spPr bwMode="auto">
            <a:xfrm>
              <a:off x="180" y="48"/>
              <a:ext cx="1755"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中间导体定则</a:t>
              </a:r>
              <a:endParaRPr lang="en-US" altLang="zh-CN" sz="2000">
                <a:solidFill>
                  <a:schemeClr val="bg1"/>
                </a:solidFill>
              </a:endParaRPr>
            </a:p>
          </p:txBody>
        </p:sp>
      </p:grpSp>
      <p:pic>
        <p:nvPicPr>
          <p:cNvPr id="40970" name="Picture 9" descr="2-16">
            <a:extLst>
              <a:ext uri="{FF2B5EF4-FFF2-40B4-BE49-F238E27FC236}">
                <a16:creationId xmlns:a16="http://schemas.microsoft.com/office/drawing/2014/main" id="{A9178A91-7CF3-4ED7-AA09-2232917736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743200"/>
            <a:ext cx="68580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24" name="Group 10">
            <a:extLst>
              <a:ext uri="{FF2B5EF4-FFF2-40B4-BE49-F238E27FC236}">
                <a16:creationId xmlns:a16="http://schemas.microsoft.com/office/drawing/2014/main" id="{EF3B9DE1-2B23-4265-B82E-5AF6D220726A}"/>
              </a:ext>
            </a:extLst>
          </p:cNvPr>
          <p:cNvGrpSpPr>
            <a:grpSpLocks/>
          </p:cNvGrpSpPr>
          <p:nvPr/>
        </p:nvGrpSpPr>
        <p:grpSpPr bwMode="auto">
          <a:xfrm>
            <a:off x="1295400" y="914400"/>
            <a:ext cx="7543800" cy="1927225"/>
            <a:chOff x="0" y="0"/>
            <a:chExt cx="4752" cy="1214"/>
          </a:xfrm>
        </p:grpSpPr>
        <p:sp>
          <p:nvSpPr>
            <p:cNvPr id="40972" name="AutoShape 11">
              <a:extLst>
                <a:ext uri="{FF2B5EF4-FFF2-40B4-BE49-F238E27FC236}">
                  <a16:creationId xmlns:a16="http://schemas.microsoft.com/office/drawing/2014/main" id="{AB348A3B-B3CB-47E6-81A2-CDC1E4AAD93E}"/>
                </a:ext>
              </a:extLst>
            </p:cNvPr>
            <p:cNvSpPr>
              <a:spLocks noChangeArrowheads="1"/>
            </p:cNvSpPr>
            <p:nvPr/>
          </p:nvSpPr>
          <p:spPr bwMode="auto">
            <a:xfrm>
              <a:off x="0" y="0"/>
              <a:ext cx="4752" cy="1104"/>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0973" name="Rectangle 12">
              <a:extLst>
                <a:ext uri="{FF2B5EF4-FFF2-40B4-BE49-F238E27FC236}">
                  <a16:creationId xmlns:a16="http://schemas.microsoft.com/office/drawing/2014/main" id="{81F99FDF-F863-4559-885F-DC0D78866048}"/>
                </a:ext>
              </a:extLst>
            </p:cNvPr>
            <p:cNvSpPr>
              <a:spLocks noChangeArrowheads="1"/>
            </p:cNvSpPr>
            <p:nvPr/>
          </p:nvSpPr>
          <p:spPr bwMode="auto">
            <a:xfrm>
              <a:off x="48" y="158"/>
              <a:ext cx="4704"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None/>
              </a:pPr>
              <a:r>
                <a:rPr lang="zh-CN" altLang="en-US" sz="2400" b="1">
                  <a:solidFill>
                    <a:schemeClr val="tx2"/>
                  </a:solidFill>
                  <a:latin typeface="Verdana" panose="020B0604030504040204" pitchFamily="34" charset="0"/>
                </a:rPr>
                <a:t>    中间导体定则</a:t>
              </a:r>
              <a:r>
                <a:rPr lang="zh-CN" altLang="en-US" sz="2400">
                  <a:solidFill>
                    <a:schemeClr val="tx2"/>
                  </a:solidFill>
                  <a:latin typeface="Verdana" panose="020B0604030504040204" pitchFamily="34" charset="0"/>
                </a:rPr>
                <a:t>对于热电偶的实际应用十分重要，因为要测量回路的热电势，就需要接入测量仪表，那么仪表中肯定有导线等其它第三种导体</a:t>
              </a:r>
              <a:r>
                <a:rPr lang="en-US" altLang="zh-CN" sz="2400" i="1">
                  <a:solidFill>
                    <a:schemeClr val="tx2"/>
                  </a:solidFill>
                  <a:latin typeface="Verdana" panose="020B0604030504040204" pitchFamily="34" charset="0"/>
                </a:rPr>
                <a:t>C</a:t>
              </a:r>
              <a:r>
                <a:rPr lang="zh-CN" altLang="en-US" sz="2400">
                  <a:solidFill>
                    <a:schemeClr val="tx2"/>
                  </a:solidFill>
                  <a:latin typeface="Verdana" panose="020B0604030504040204" pitchFamily="34" charset="0"/>
                </a:rPr>
                <a:t>，甚至还有第四种导体</a:t>
              </a:r>
              <a:r>
                <a:rPr lang="en-US" altLang="zh-CN" sz="2400" i="1">
                  <a:solidFill>
                    <a:schemeClr val="tx2"/>
                  </a:solidFill>
                  <a:latin typeface="Verdana" panose="020B0604030504040204" pitchFamily="34" charset="0"/>
                </a:rPr>
                <a:t>D</a:t>
              </a:r>
              <a:r>
                <a:rPr lang="zh-CN" altLang="en-US" sz="2400">
                  <a:solidFill>
                    <a:schemeClr val="tx2"/>
                  </a:solidFill>
                  <a:latin typeface="Verdana" panose="020B0604030504040204" pitchFamily="34" charset="0"/>
                </a:rPr>
                <a:t>，如图</a:t>
              </a:r>
              <a:r>
                <a:rPr lang="en-US" altLang="zh-CN" sz="2400">
                  <a:solidFill>
                    <a:schemeClr val="tx2"/>
                  </a:solidFill>
                  <a:latin typeface="Verdana" panose="020B0604030504040204" pitchFamily="34" charset="0"/>
                </a:rPr>
                <a:t>2.16</a:t>
              </a:r>
              <a:r>
                <a:rPr lang="zh-CN" altLang="en-US" sz="2400">
                  <a:solidFill>
                    <a:schemeClr val="tx2"/>
                  </a:solidFill>
                  <a:latin typeface="Verdana" panose="020B0604030504040204" pitchFamily="34" charset="0"/>
                </a:rPr>
                <a:t>中</a:t>
              </a:r>
              <a:r>
                <a:rPr lang="en-US" altLang="zh-CN" sz="2400">
                  <a:solidFill>
                    <a:schemeClr val="tx2"/>
                  </a:solidFill>
                  <a:latin typeface="Verdana" panose="020B0604030504040204" pitchFamily="34" charset="0"/>
                </a:rPr>
                <a:t>(c)</a:t>
              </a:r>
              <a:r>
                <a:rPr lang="zh-CN" altLang="en-US" sz="2400">
                  <a:solidFill>
                    <a:schemeClr val="tx2"/>
                  </a:solidFill>
                  <a:latin typeface="Verdana" panose="020B0604030504040204" pitchFamily="34" charset="0"/>
                </a:rPr>
                <a:t>所示。</a:t>
              </a:r>
            </a:p>
          </p:txBody>
        </p:sp>
      </p:grpSp>
      <p:sp>
        <p:nvSpPr>
          <p:cNvPr id="40974" name="文本框 1">
            <a:extLst>
              <a:ext uri="{FF2B5EF4-FFF2-40B4-BE49-F238E27FC236}">
                <a16:creationId xmlns:a16="http://schemas.microsoft.com/office/drawing/2014/main" id="{CFA9D8FF-3C4A-4E3D-AF2E-BD916D374A60}"/>
              </a:ext>
            </a:extLst>
          </p:cNvPr>
          <p:cNvSpPr txBox="1">
            <a:spLocks noChangeArrowheads="1"/>
          </p:cNvSpPr>
          <p:nvPr/>
        </p:nvSpPr>
        <p:spPr bwMode="auto">
          <a:xfrm>
            <a:off x="1752600" y="5867400"/>
            <a:ext cx="29546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dirty="0">
                <a:solidFill>
                  <a:srgbClr val="FF0000"/>
                </a:solidFill>
                <a:latin typeface="Verdana" panose="020B0604030504040204" pitchFamily="34" charset="0"/>
              </a:rPr>
              <a:t>思考题</a:t>
            </a:r>
            <a:r>
              <a:rPr lang="zh-CN" altLang="en-US" dirty="0">
                <a:solidFill>
                  <a:schemeClr val="tx2"/>
                </a:solidFill>
                <a:latin typeface="Verdana" panose="020B0604030504040204" pitchFamily="34" charset="0"/>
              </a:rPr>
              <a:t>：证明中间导体定则</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8924"/>
                                        </p:tgtEl>
                                        <p:attrNameLst>
                                          <p:attrName>style.visibility</p:attrName>
                                        </p:attrNameLst>
                                      </p:cBhvr>
                                      <p:to>
                                        <p:strVal val="visible"/>
                                      </p:to>
                                    </p:set>
                                    <p:anim calcmode="lin" valueType="num">
                                      <p:cBhvr additive="base">
                                        <p:cTn id="7" dur="500" fill="hold"/>
                                        <p:tgtEl>
                                          <p:spTgt spid="38924"/>
                                        </p:tgtEl>
                                        <p:attrNameLst>
                                          <p:attrName>ppt_x</p:attrName>
                                        </p:attrNameLst>
                                      </p:cBhvr>
                                      <p:tavLst>
                                        <p:tav tm="0">
                                          <p:val>
                                            <p:strVal val="#ppt_x"/>
                                          </p:val>
                                        </p:tav>
                                        <p:tav tm="100000">
                                          <p:val>
                                            <p:strVal val="#ppt_x"/>
                                          </p:val>
                                        </p:tav>
                                      </p:tavLst>
                                    </p:anim>
                                    <p:anim calcmode="lin" valueType="num">
                                      <p:cBhvr additive="base">
                                        <p:cTn id="8" dur="500" fill="hold"/>
                                        <p:tgtEl>
                                          <p:spTgt spid="389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日期占位符 4">
            <a:extLst>
              <a:ext uri="{FF2B5EF4-FFF2-40B4-BE49-F238E27FC236}">
                <a16:creationId xmlns:a16="http://schemas.microsoft.com/office/drawing/2014/main" id="{FB33A8F8-8393-4AA0-B70C-C3491BF2EF34}"/>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F83AAFCA-666F-417E-A910-9119BD768A59}" type="datetime10">
              <a:rPr lang="zh-CN" altLang="en-US" sz="1200"/>
              <a:pPr/>
              <a:t>19:06</a:t>
            </a:fld>
            <a:r>
              <a:rPr lang="zh-CN" altLang="en-US" sz="1200"/>
              <a:t>华中科技大学控制系测控所</a:t>
            </a:r>
          </a:p>
        </p:txBody>
      </p:sp>
      <p:sp>
        <p:nvSpPr>
          <p:cNvPr id="41986" name="页脚占位符 5">
            <a:extLst>
              <a:ext uri="{FF2B5EF4-FFF2-40B4-BE49-F238E27FC236}">
                <a16:creationId xmlns:a16="http://schemas.microsoft.com/office/drawing/2014/main" id="{35F8BF4F-6729-4C1C-905B-CBA975497D27}"/>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41987" name="AutoShape 2">
            <a:extLst>
              <a:ext uri="{FF2B5EF4-FFF2-40B4-BE49-F238E27FC236}">
                <a16:creationId xmlns:a16="http://schemas.microsoft.com/office/drawing/2014/main" id="{A1C4D196-3775-4A45-8AE9-34BA529AB38E}"/>
              </a:ext>
            </a:extLst>
          </p:cNvPr>
          <p:cNvSpPr>
            <a:spLocks noChangeArrowheads="1"/>
          </p:cNvSpPr>
          <p:nvPr/>
        </p:nvSpPr>
        <p:spPr bwMode="auto">
          <a:xfrm>
            <a:off x="1295400" y="1676400"/>
            <a:ext cx="7696200" cy="45720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988" name="Rectangle 3">
            <a:extLst>
              <a:ext uri="{FF2B5EF4-FFF2-40B4-BE49-F238E27FC236}">
                <a16:creationId xmlns:a16="http://schemas.microsoft.com/office/drawing/2014/main" id="{3D58A52D-971A-4550-A617-E21D768D8D0A}"/>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基本原理</a:t>
            </a:r>
          </a:p>
        </p:txBody>
      </p:sp>
      <p:grpSp>
        <p:nvGrpSpPr>
          <p:cNvPr id="41989" name="Group 5">
            <a:extLst>
              <a:ext uri="{FF2B5EF4-FFF2-40B4-BE49-F238E27FC236}">
                <a16:creationId xmlns:a16="http://schemas.microsoft.com/office/drawing/2014/main" id="{3F00D406-A7D5-4E98-A5A2-65ADCC72A45E}"/>
              </a:ext>
            </a:extLst>
          </p:cNvPr>
          <p:cNvGrpSpPr>
            <a:grpSpLocks/>
          </p:cNvGrpSpPr>
          <p:nvPr/>
        </p:nvGrpSpPr>
        <p:grpSpPr bwMode="auto">
          <a:xfrm>
            <a:off x="152400" y="2743200"/>
            <a:ext cx="990600" cy="2352675"/>
            <a:chOff x="0" y="0"/>
            <a:chExt cx="2160" cy="499"/>
          </a:xfrm>
        </p:grpSpPr>
        <p:sp>
          <p:nvSpPr>
            <p:cNvPr id="41990" name="AutoShape 6">
              <a:extLst>
                <a:ext uri="{FF2B5EF4-FFF2-40B4-BE49-F238E27FC236}">
                  <a16:creationId xmlns:a16="http://schemas.microsoft.com/office/drawing/2014/main" id="{097FEDFD-FF42-4666-B6FD-9782582DB116}"/>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991" name="Freeform 7">
              <a:extLst>
                <a:ext uri="{FF2B5EF4-FFF2-40B4-BE49-F238E27FC236}">
                  <a16:creationId xmlns:a16="http://schemas.microsoft.com/office/drawing/2014/main" id="{7E4796B4-71D3-460D-87E5-E08D91E40E73}"/>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992" name="Text Box 8">
              <a:extLst>
                <a:ext uri="{FF2B5EF4-FFF2-40B4-BE49-F238E27FC236}">
                  <a16:creationId xmlns:a16="http://schemas.microsoft.com/office/drawing/2014/main" id="{A40AD099-1DB9-4835-A7C1-6AFDF6E96BA7}"/>
                </a:ext>
              </a:extLst>
            </p:cNvPr>
            <p:cNvSpPr txBox="1">
              <a:spLocks noChangeArrowheads="1"/>
            </p:cNvSpPr>
            <p:nvPr/>
          </p:nvSpPr>
          <p:spPr bwMode="auto">
            <a:xfrm>
              <a:off x="180" y="48"/>
              <a:ext cx="1755"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连接导体和中间温度定则</a:t>
              </a:r>
            </a:p>
          </p:txBody>
        </p:sp>
      </p:grpSp>
      <p:sp>
        <p:nvSpPr>
          <p:cNvPr id="41993" name="Rectangle 9">
            <a:extLst>
              <a:ext uri="{FF2B5EF4-FFF2-40B4-BE49-F238E27FC236}">
                <a16:creationId xmlns:a16="http://schemas.microsoft.com/office/drawing/2014/main" id="{DA40D6D3-4D94-4D4D-99C6-37BAD81B6714}"/>
              </a:ext>
            </a:extLst>
          </p:cNvPr>
          <p:cNvSpPr>
            <a:spLocks noChangeArrowheads="1"/>
          </p:cNvSpPr>
          <p:nvPr/>
        </p:nvSpPr>
        <p:spPr bwMode="auto">
          <a:xfrm>
            <a:off x="1676400" y="2362200"/>
            <a:ext cx="4953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000" b="1">
                <a:solidFill>
                  <a:schemeClr val="tx2"/>
                </a:solidFill>
                <a:latin typeface="Verdana" panose="020B0604030504040204" pitchFamily="34" charset="0"/>
              </a:rPr>
              <a:t>③连接导体定则</a:t>
            </a:r>
            <a:r>
              <a:rPr lang="zh-CN" altLang="en-US" sz="2000">
                <a:solidFill>
                  <a:schemeClr val="tx2"/>
                </a:solidFill>
                <a:latin typeface="Verdana" panose="020B0604030504040204" pitchFamily="34" charset="0"/>
              </a:rPr>
              <a:t>　在热电偶回路中，如果热电极</a:t>
            </a:r>
            <a:r>
              <a:rPr lang="en-US" altLang="zh-CN" sz="2000" i="1">
                <a:solidFill>
                  <a:schemeClr val="tx2"/>
                </a:solidFill>
                <a:latin typeface="Verdana" panose="020B0604030504040204" pitchFamily="34" charset="0"/>
              </a:rPr>
              <a:t>A</a:t>
            </a:r>
            <a:r>
              <a:rPr lang="zh-CN" altLang="en-US" sz="2000">
                <a:solidFill>
                  <a:schemeClr val="tx2"/>
                </a:solidFill>
                <a:latin typeface="Verdana" panose="020B0604030504040204" pitchFamily="34" charset="0"/>
              </a:rPr>
              <a:t>和</a:t>
            </a:r>
            <a:r>
              <a:rPr lang="en-US" altLang="zh-CN" sz="2000" i="1">
                <a:solidFill>
                  <a:schemeClr val="tx2"/>
                </a:solidFill>
                <a:latin typeface="Verdana" panose="020B0604030504040204" pitchFamily="34" charset="0"/>
              </a:rPr>
              <a:t>B</a:t>
            </a:r>
            <a:r>
              <a:rPr lang="zh-CN" altLang="en-US" sz="2000">
                <a:solidFill>
                  <a:schemeClr val="tx2"/>
                </a:solidFill>
                <a:latin typeface="Verdana" panose="020B0604030504040204" pitchFamily="34" charset="0"/>
              </a:rPr>
              <a:t>分别与连接导体</a:t>
            </a:r>
            <a:r>
              <a:rPr lang="en-US" altLang="zh-CN" sz="2000" i="1">
                <a:solidFill>
                  <a:schemeClr val="tx2"/>
                </a:solidFill>
                <a:latin typeface="Verdana" panose="020B0604030504040204" pitchFamily="34" charset="0"/>
              </a:rPr>
              <a:t>A</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和</a:t>
            </a:r>
            <a:r>
              <a:rPr lang="en-US" altLang="zh-CN" sz="2000" i="1">
                <a:solidFill>
                  <a:schemeClr val="tx2"/>
                </a:solidFill>
                <a:latin typeface="Verdana" panose="020B0604030504040204" pitchFamily="34" charset="0"/>
              </a:rPr>
              <a:t>B</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相接，其接点温度分别为</a:t>
            </a:r>
            <a:r>
              <a:rPr lang="en-US" altLang="zh-CN" sz="2000" i="1">
                <a:solidFill>
                  <a:schemeClr val="tx2"/>
                </a:solidFill>
                <a:latin typeface="Verdana" panose="020B0604030504040204" pitchFamily="34" charset="0"/>
              </a:rPr>
              <a:t>T</a:t>
            </a:r>
            <a:r>
              <a:rPr lang="zh-CN" altLang="en-US"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i="1" baseline="-25000">
                <a:solidFill>
                  <a:schemeClr val="tx2"/>
                </a:solidFill>
                <a:latin typeface="Verdana" panose="020B0604030504040204" pitchFamily="34" charset="0"/>
              </a:rPr>
              <a:t>n</a:t>
            </a:r>
            <a:r>
              <a:rPr lang="zh-CN" altLang="en-US" sz="2000">
                <a:solidFill>
                  <a:schemeClr val="tx2"/>
                </a:solidFill>
                <a:latin typeface="Verdana" panose="020B0604030504040204" pitchFamily="34" charset="0"/>
              </a:rPr>
              <a:t>和</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zh-CN" altLang="en-US" sz="2000">
                <a:solidFill>
                  <a:schemeClr val="tx2"/>
                </a:solidFill>
                <a:latin typeface="Verdana" panose="020B0604030504040204" pitchFamily="34" charset="0"/>
              </a:rPr>
              <a:t>，则回路的总热电势等于热电偶的热电势</a:t>
            </a:r>
            <a:r>
              <a:rPr lang="en-US" altLang="zh-CN" sz="2000" i="1">
                <a:solidFill>
                  <a:schemeClr val="tx2"/>
                </a:solidFill>
                <a:latin typeface="Verdana" panose="020B0604030504040204" pitchFamily="34" charset="0"/>
              </a:rPr>
              <a:t>E</a:t>
            </a:r>
            <a:r>
              <a:rPr lang="en-US" altLang="zh-CN" sz="2000" i="1" baseline="-25000">
                <a:solidFill>
                  <a:schemeClr val="tx2"/>
                </a:solidFill>
                <a:latin typeface="Verdana" panose="020B0604030504040204" pitchFamily="34" charset="0"/>
              </a:rPr>
              <a:t>AB</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zh-CN" altLang="en-US"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i="1" baseline="-25000">
                <a:solidFill>
                  <a:schemeClr val="tx2"/>
                </a:solidFill>
                <a:latin typeface="Verdana" panose="020B0604030504040204" pitchFamily="34" charset="0"/>
              </a:rPr>
              <a:t>n</a:t>
            </a:r>
            <a:r>
              <a:rPr lang="en-US" altLang="zh-CN" sz="2000">
                <a:solidFill>
                  <a:schemeClr val="tx2"/>
                </a:solidFill>
                <a:latin typeface="Verdana" panose="020B0604030504040204" pitchFamily="34" charset="0"/>
              </a:rPr>
              <a:t>) </a:t>
            </a:r>
            <a:r>
              <a:rPr lang="zh-CN" altLang="en-US" sz="2000">
                <a:solidFill>
                  <a:schemeClr val="tx2"/>
                </a:solidFill>
                <a:latin typeface="Verdana" panose="020B0604030504040204" pitchFamily="34" charset="0"/>
              </a:rPr>
              <a:t>与连接导体的热电势</a:t>
            </a:r>
            <a:r>
              <a:rPr lang="en-US" altLang="zh-CN" sz="2000" i="1">
                <a:solidFill>
                  <a:schemeClr val="tx2"/>
                </a:solidFill>
                <a:latin typeface="Verdana" panose="020B0604030504040204" pitchFamily="34" charset="0"/>
              </a:rPr>
              <a:t>E</a:t>
            </a:r>
            <a:r>
              <a:rPr lang="en-US" altLang="zh-CN" sz="2000" i="1" baseline="-25000">
                <a:solidFill>
                  <a:schemeClr val="tx2"/>
                </a:solidFill>
                <a:latin typeface="Verdana" panose="020B0604030504040204" pitchFamily="34" charset="0"/>
              </a:rPr>
              <a:t>A</a:t>
            </a:r>
            <a:r>
              <a:rPr lang="en-US" altLang="zh-CN" sz="2000" baseline="-25000">
                <a:solidFill>
                  <a:schemeClr val="tx2"/>
                </a:solidFill>
                <a:latin typeface="Verdana" panose="020B0604030504040204" pitchFamily="34" charset="0"/>
              </a:rPr>
              <a:t>′</a:t>
            </a:r>
            <a:r>
              <a:rPr lang="en-US" altLang="zh-CN" sz="2000" i="1" baseline="-25000">
                <a:solidFill>
                  <a:schemeClr val="tx2"/>
                </a:solidFill>
                <a:latin typeface="Verdana" panose="020B0604030504040204" pitchFamily="34" charset="0"/>
              </a:rPr>
              <a:t>B</a:t>
            </a:r>
            <a:r>
              <a:rPr lang="en-US" altLang="zh-CN" sz="2000" baseline="-25000">
                <a:solidFill>
                  <a:schemeClr val="tx2"/>
                </a:solidFill>
                <a:latin typeface="Verdana" panose="020B0604030504040204" pitchFamily="34" charset="0"/>
              </a:rPr>
              <a:t>′</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i="1" baseline="-25000">
                <a:solidFill>
                  <a:schemeClr val="tx2"/>
                </a:solidFill>
                <a:latin typeface="Verdana" panose="020B0604030504040204" pitchFamily="34" charset="0"/>
              </a:rPr>
              <a:t>n</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之代数和。这就是</a:t>
            </a:r>
            <a:r>
              <a:rPr lang="zh-CN" altLang="en-US" sz="2000">
                <a:solidFill>
                  <a:srgbClr val="0000CC"/>
                </a:solidFill>
                <a:latin typeface="Verdana" panose="020B0604030504040204" pitchFamily="34" charset="0"/>
              </a:rPr>
              <a:t>连接导体定则</a:t>
            </a:r>
            <a:r>
              <a:rPr lang="zh-CN" altLang="en-US" sz="2000">
                <a:solidFill>
                  <a:schemeClr val="tx2"/>
                </a:solidFill>
                <a:latin typeface="Verdana" panose="020B0604030504040204" pitchFamily="34" charset="0"/>
              </a:rPr>
              <a:t>，即：</a:t>
            </a:r>
            <a:endParaRPr lang="en-US" altLang="zh-CN" sz="2000">
              <a:solidFill>
                <a:schemeClr val="tx2"/>
              </a:solidFill>
              <a:latin typeface="Verdana" panose="020B0604030504040204" pitchFamily="34" charset="0"/>
            </a:endParaRPr>
          </a:p>
        </p:txBody>
      </p:sp>
      <p:pic>
        <p:nvPicPr>
          <p:cNvPr id="41994" name="Picture 10" descr="2-17">
            <a:extLst>
              <a:ext uri="{FF2B5EF4-FFF2-40B4-BE49-F238E27FC236}">
                <a16:creationId xmlns:a16="http://schemas.microsoft.com/office/drawing/2014/main" id="{F4CF0D7F-0802-4355-8DD1-80132BF885E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34200" y="1447800"/>
            <a:ext cx="1582738"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5" name="Rectangle 13">
            <a:extLst>
              <a:ext uri="{FF2B5EF4-FFF2-40B4-BE49-F238E27FC236}">
                <a16:creationId xmlns:a16="http://schemas.microsoft.com/office/drawing/2014/main" id="{E51F48D4-7249-46FB-8699-7A3C322943CB}"/>
              </a:ext>
            </a:extLst>
          </p:cNvPr>
          <p:cNvSpPr>
            <a:spLocks noChangeArrowheads="1"/>
          </p:cNvSpPr>
          <p:nvPr/>
        </p:nvSpPr>
        <p:spPr bwMode="auto">
          <a:xfrm>
            <a:off x="1752600" y="5105400"/>
            <a:ext cx="6629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None/>
            </a:pPr>
            <a:r>
              <a:rPr lang="en-US" altLang="zh-CN" sz="2000" i="1">
                <a:solidFill>
                  <a:schemeClr val="tx2"/>
                </a:solidFill>
                <a:latin typeface="Verdana" panose="020B0604030504040204" pitchFamily="34" charset="0"/>
              </a:rPr>
              <a:t>E</a:t>
            </a:r>
            <a:r>
              <a:rPr lang="en-US" altLang="zh-CN" sz="2000" i="1" baseline="-25000">
                <a:solidFill>
                  <a:schemeClr val="tx2"/>
                </a:solidFill>
                <a:latin typeface="Verdana" panose="020B0604030504040204" pitchFamily="34" charset="0"/>
              </a:rPr>
              <a:t>ABB′A′</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i="1" baseline="-25000">
                <a:solidFill>
                  <a:schemeClr val="tx2"/>
                </a:solidFill>
                <a:latin typeface="Verdana" panose="020B0604030504040204" pitchFamily="34" charset="0"/>
              </a:rPr>
              <a:t>n</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en-US" altLang="zh-CN" sz="2000">
                <a:solidFill>
                  <a:schemeClr val="tx2"/>
                </a:solidFill>
                <a:latin typeface="Verdana" panose="020B0604030504040204" pitchFamily="34" charset="0"/>
              </a:rPr>
              <a:t>) = </a:t>
            </a:r>
            <a:r>
              <a:rPr lang="en-US" altLang="zh-CN" sz="2000" i="1">
                <a:solidFill>
                  <a:schemeClr val="tx2"/>
                </a:solidFill>
                <a:latin typeface="Verdana" panose="020B0604030504040204" pitchFamily="34" charset="0"/>
              </a:rPr>
              <a:t>E</a:t>
            </a:r>
            <a:r>
              <a:rPr lang="en-US" altLang="zh-CN" sz="2000" i="1" baseline="-25000">
                <a:solidFill>
                  <a:schemeClr val="tx2"/>
                </a:solidFill>
                <a:latin typeface="Verdana" panose="020B0604030504040204" pitchFamily="34" charset="0"/>
              </a:rPr>
              <a:t>AB</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i="1" baseline="-25000">
                <a:solidFill>
                  <a:schemeClr val="tx2"/>
                </a:solidFill>
                <a:latin typeface="Verdana" panose="020B0604030504040204" pitchFamily="34" charset="0"/>
              </a:rPr>
              <a:t>n</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E</a:t>
            </a:r>
            <a:r>
              <a:rPr lang="en-US" altLang="zh-CN" sz="2000" i="1" baseline="-25000">
                <a:solidFill>
                  <a:schemeClr val="tx2"/>
                </a:solidFill>
                <a:latin typeface="Verdana" panose="020B0604030504040204" pitchFamily="34" charset="0"/>
              </a:rPr>
              <a:t>A′B′</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i="1" baseline="-25000">
                <a:solidFill>
                  <a:schemeClr val="tx2"/>
                </a:solidFill>
                <a:latin typeface="Verdana" panose="020B0604030504040204" pitchFamily="34" charset="0"/>
              </a:rPr>
              <a:t>n</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en-US" altLang="zh-CN" sz="2000">
                <a:solidFill>
                  <a:schemeClr val="tx2"/>
                </a:solidFill>
                <a:latin typeface="Verdana" panose="020B0604030504040204" pitchFamily="34" charset="0"/>
              </a:rPr>
              <a:t>)    (2.16)</a:t>
            </a:r>
          </a:p>
        </p:txBody>
      </p:sp>
      <p:grpSp>
        <p:nvGrpSpPr>
          <p:cNvPr id="39949" name="Group 14">
            <a:extLst>
              <a:ext uri="{FF2B5EF4-FFF2-40B4-BE49-F238E27FC236}">
                <a16:creationId xmlns:a16="http://schemas.microsoft.com/office/drawing/2014/main" id="{DE1A6D79-7094-4495-B778-12238CF668CB}"/>
              </a:ext>
            </a:extLst>
          </p:cNvPr>
          <p:cNvGrpSpPr>
            <a:grpSpLocks/>
          </p:cNvGrpSpPr>
          <p:nvPr/>
        </p:nvGrpSpPr>
        <p:grpSpPr bwMode="auto">
          <a:xfrm>
            <a:off x="1320830" y="-114300"/>
            <a:ext cx="7620000" cy="2133600"/>
            <a:chOff x="0" y="0"/>
            <a:chExt cx="4752" cy="1152"/>
          </a:xfrm>
        </p:grpSpPr>
        <p:sp>
          <p:nvSpPr>
            <p:cNvPr id="41997" name="AutoShape 15">
              <a:extLst>
                <a:ext uri="{FF2B5EF4-FFF2-40B4-BE49-F238E27FC236}">
                  <a16:creationId xmlns:a16="http://schemas.microsoft.com/office/drawing/2014/main" id="{2B87645C-6E14-452F-BF60-F161BFB69F63}"/>
                </a:ext>
              </a:extLst>
            </p:cNvPr>
            <p:cNvSpPr>
              <a:spLocks noChangeArrowheads="1"/>
            </p:cNvSpPr>
            <p:nvPr/>
          </p:nvSpPr>
          <p:spPr bwMode="auto">
            <a:xfrm>
              <a:off x="0" y="0"/>
              <a:ext cx="4752" cy="1104"/>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998" name="Rectangle 16">
              <a:extLst>
                <a:ext uri="{FF2B5EF4-FFF2-40B4-BE49-F238E27FC236}">
                  <a16:creationId xmlns:a16="http://schemas.microsoft.com/office/drawing/2014/main" id="{BBFCBC3A-EB67-45BE-B22F-E3EF67F83E65}"/>
                </a:ext>
              </a:extLst>
            </p:cNvPr>
            <p:cNvSpPr>
              <a:spLocks noChangeArrowheads="1"/>
            </p:cNvSpPr>
            <p:nvPr/>
          </p:nvSpPr>
          <p:spPr bwMode="auto">
            <a:xfrm>
              <a:off x="48" y="96"/>
              <a:ext cx="4704"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None/>
              </a:pPr>
              <a:r>
                <a:rPr lang="zh-CN" altLang="en-US" sz="2400" b="1">
                  <a:latin typeface="Verdana" panose="020B0604030504040204" pitchFamily="34" charset="0"/>
                </a:rPr>
                <a:t>连接导体定则</a:t>
              </a:r>
              <a:r>
                <a:rPr lang="zh-CN" altLang="en-US" sz="2400">
                  <a:latin typeface="Verdana" panose="020B0604030504040204" pitchFamily="34" charset="0"/>
                </a:rPr>
                <a:t>为在工业测温中使用</a:t>
              </a:r>
              <a:r>
                <a:rPr lang="zh-CN" altLang="en-US" sz="2400">
                  <a:solidFill>
                    <a:srgbClr val="0000CC"/>
                  </a:solidFill>
                  <a:latin typeface="Verdana" panose="020B0604030504040204" pitchFamily="34" charset="0"/>
                </a:rPr>
                <a:t>补偿导线</a:t>
              </a:r>
              <a:r>
                <a:rPr lang="zh-CN" altLang="en-US" sz="2400">
                  <a:latin typeface="Verdana" panose="020B0604030504040204" pitchFamily="34" charset="0"/>
                </a:rPr>
                <a:t>提供了理论基础。这样只要选配在低温下</a:t>
              </a:r>
              <a:r>
                <a:rPr lang="en-US" altLang="zh-CN" sz="2400">
                  <a:latin typeface="Verdana" panose="020B0604030504040204" pitchFamily="34" charset="0"/>
                </a:rPr>
                <a:t>(-20~100℃</a:t>
              </a:r>
              <a:r>
                <a:rPr lang="zh-CN" altLang="en-US" sz="2400">
                  <a:latin typeface="Verdana" panose="020B0604030504040204" pitchFamily="34" charset="0"/>
                </a:rPr>
                <a:t>或 </a:t>
              </a:r>
              <a:r>
                <a:rPr lang="en-US" altLang="zh-CN" sz="2400">
                  <a:latin typeface="Verdana" panose="020B0604030504040204" pitchFamily="34" charset="0"/>
                </a:rPr>
                <a:t>-25 ~ 200</a:t>
              </a:r>
              <a:r>
                <a:rPr lang="zh-CN" altLang="en-US" sz="2400">
                  <a:latin typeface="Verdana" panose="020B0604030504040204" pitchFamily="34" charset="0"/>
                </a:rPr>
                <a:t>℃</a:t>
              </a:r>
              <a:r>
                <a:rPr lang="en-US" altLang="zh-CN" sz="2400">
                  <a:latin typeface="Verdana" panose="020B0604030504040204" pitchFamily="34" charset="0"/>
                </a:rPr>
                <a:t>)</a:t>
              </a:r>
              <a:r>
                <a:rPr lang="zh-CN" altLang="en-US" sz="2400">
                  <a:latin typeface="Verdana" panose="020B0604030504040204" pitchFamily="34" charset="0"/>
                </a:rPr>
                <a:t>与热电偶</a:t>
              </a:r>
              <a:r>
                <a:rPr lang="zh-CN" altLang="en-US" sz="2400">
                  <a:solidFill>
                    <a:srgbClr val="0000CC"/>
                  </a:solidFill>
                  <a:latin typeface="Verdana" panose="020B0604030504040204" pitchFamily="34" charset="0"/>
                </a:rPr>
                <a:t>热电特性相同</a:t>
              </a:r>
              <a:r>
                <a:rPr lang="zh-CN" altLang="en-US" sz="2400">
                  <a:latin typeface="Verdana" panose="020B0604030504040204" pitchFamily="34" charset="0"/>
                </a:rPr>
                <a:t>、</a:t>
              </a:r>
              <a:r>
                <a:rPr lang="zh-CN" altLang="en-US" sz="2400">
                  <a:solidFill>
                    <a:srgbClr val="0000CC"/>
                  </a:solidFill>
                  <a:latin typeface="Verdana" panose="020B0604030504040204" pitchFamily="34" charset="0"/>
                </a:rPr>
                <a:t>价格便宜</a:t>
              </a:r>
              <a:r>
                <a:rPr lang="zh-CN" altLang="en-US" sz="2400">
                  <a:latin typeface="Verdana" panose="020B0604030504040204" pitchFamily="34" charset="0"/>
                </a:rPr>
                <a:t>的补偿导线，便可使热电偶的参比端延长，使之远离热源到达一个温度相对稳定的地方而不会影响测温的准确性。</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9949"/>
                                        </p:tgtEl>
                                        <p:attrNameLst>
                                          <p:attrName>style.visibility</p:attrName>
                                        </p:attrNameLst>
                                      </p:cBhvr>
                                      <p:to>
                                        <p:strVal val="visible"/>
                                      </p:to>
                                    </p:set>
                                    <p:anim calcmode="lin" valueType="num">
                                      <p:cBhvr additive="base">
                                        <p:cTn id="7" dur="500" fill="hold"/>
                                        <p:tgtEl>
                                          <p:spTgt spid="39949"/>
                                        </p:tgtEl>
                                        <p:attrNameLst>
                                          <p:attrName>ppt_x</p:attrName>
                                        </p:attrNameLst>
                                      </p:cBhvr>
                                      <p:tavLst>
                                        <p:tav tm="0">
                                          <p:val>
                                            <p:strVal val="#ppt_x"/>
                                          </p:val>
                                        </p:tav>
                                        <p:tav tm="100000">
                                          <p:val>
                                            <p:strVal val="#ppt_x"/>
                                          </p:val>
                                        </p:tav>
                                      </p:tavLst>
                                    </p:anim>
                                    <p:anim calcmode="lin" valueType="num">
                                      <p:cBhvr additive="base">
                                        <p:cTn id="8" dur="500" fill="hold"/>
                                        <p:tgtEl>
                                          <p:spTgt spid="399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日期占位符 4">
            <a:extLst>
              <a:ext uri="{FF2B5EF4-FFF2-40B4-BE49-F238E27FC236}">
                <a16:creationId xmlns:a16="http://schemas.microsoft.com/office/drawing/2014/main" id="{05F8D6BC-C1E7-4E04-BA5F-638277CD66E4}"/>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4C98B0CB-C4E6-4EB9-9BAA-EB1E78403E2F}" type="datetime10">
              <a:rPr lang="zh-CN" altLang="en-US" sz="1200"/>
              <a:pPr/>
              <a:t>19:06</a:t>
            </a:fld>
            <a:r>
              <a:rPr lang="zh-CN" altLang="en-US" sz="1200"/>
              <a:t>华中科技大学控制系测控所</a:t>
            </a:r>
          </a:p>
        </p:txBody>
      </p:sp>
      <p:sp>
        <p:nvSpPr>
          <p:cNvPr id="43010" name="页脚占位符 5">
            <a:extLst>
              <a:ext uri="{FF2B5EF4-FFF2-40B4-BE49-F238E27FC236}">
                <a16:creationId xmlns:a16="http://schemas.microsoft.com/office/drawing/2014/main" id="{14B74FC1-9AB1-43A9-AD49-3886A1A16B7A}"/>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43011" name="AutoShape 2">
            <a:extLst>
              <a:ext uri="{FF2B5EF4-FFF2-40B4-BE49-F238E27FC236}">
                <a16:creationId xmlns:a16="http://schemas.microsoft.com/office/drawing/2014/main" id="{7772566D-1552-4570-B8B6-F701D8EBBE19}"/>
              </a:ext>
            </a:extLst>
          </p:cNvPr>
          <p:cNvSpPr>
            <a:spLocks noChangeArrowheads="1"/>
          </p:cNvSpPr>
          <p:nvPr/>
        </p:nvSpPr>
        <p:spPr bwMode="auto">
          <a:xfrm>
            <a:off x="1295400" y="1676400"/>
            <a:ext cx="7696200" cy="45720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3012" name="Rectangle 3">
            <a:extLst>
              <a:ext uri="{FF2B5EF4-FFF2-40B4-BE49-F238E27FC236}">
                <a16:creationId xmlns:a16="http://schemas.microsoft.com/office/drawing/2014/main" id="{EB863484-7CFE-4F89-8C02-21E71AED4D1C}"/>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基本原理</a:t>
            </a:r>
          </a:p>
        </p:txBody>
      </p:sp>
      <p:grpSp>
        <p:nvGrpSpPr>
          <p:cNvPr id="43013" name="Group 4">
            <a:extLst>
              <a:ext uri="{FF2B5EF4-FFF2-40B4-BE49-F238E27FC236}">
                <a16:creationId xmlns:a16="http://schemas.microsoft.com/office/drawing/2014/main" id="{B9690BEA-8C38-42CD-B6E4-0BFD1E9E275D}"/>
              </a:ext>
            </a:extLst>
          </p:cNvPr>
          <p:cNvGrpSpPr>
            <a:grpSpLocks/>
          </p:cNvGrpSpPr>
          <p:nvPr/>
        </p:nvGrpSpPr>
        <p:grpSpPr bwMode="auto">
          <a:xfrm>
            <a:off x="152400" y="2743200"/>
            <a:ext cx="990600" cy="2352675"/>
            <a:chOff x="0" y="0"/>
            <a:chExt cx="2160" cy="499"/>
          </a:xfrm>
        </p:grpSpPr>
        <p:sp>
          <p:nvSpPr>
            <p:cNvPr id="43014" name="AutoShape 5">
              <a:extLst>
                <a:ext uri="{FF2B5EF4-FFF2-40B4-BE49-F238E27FC236}">
                  <a16:creationId xmlns:a16="http://schemas.microsoft.com/office/drawing/2014/main" id="{7C818FDA-F655-4FA3-A605-7CD7959D100B}"/>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3015" name="Freeform 6">
              <a:extLst>
                <a:ext uri="{FF2B5EF4-FFF2-40B4-BE49-F238E27FC236}">
                  <a16:creationId xmlns:a16="http://schemas.microsoft.com/office/drawing/2014/main" id="{86A20858-F1F3-4278-8AB7-D91559EAA31E}"/>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3016" name="Text Box 7">
              <a:extLst>
                <a:ext uri="{FF2B5EF4-FFF2-40B4-BE49-F238E27FC236}">
                  <a16:creationId xmlns:a16="http://schemas.microsoft.com/office/drawing/2014/main" id="{9EBA1559-F755-4FF9-A794-F4878912460D}"/>
                </a:ext>
              </a:extLst>
            </p:cNvPr>
            <p:cNvSpPr txBox="1">
              <a:spLocks noChangeArrowheads="1"/>
            </p:cNvSpPr>
            <p:nvPr/>
          </p:nvSpPr>
          <p:spPr bwMode="auto">
            <a:xfrm>
              <a:off x="180" y="48"/>
              <a:ext cx="1755"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连接导体和中间温度定则</a:t>
              </a:r>
            </a:p>
          </p:txBody>
        </p:sp>
      </p:grpSp>
      <p:sp>
        <p:nvSpPr>
          <p:cNvPr id="43017" name="Rectangle 8">
            <a:extLst>
              <a:ext uri="{FF2B5EF4-FFF2-40B4-BE49-F238E27FC236}">
                <a16:creationId xmlns:a16="http://schemas.microsoft.com/office/drawing/2014/main" id="{8111E9C9-D090-4FC3-AEF9-9C238DFFCF11}"/>
              </a:ext>
            </a:extLst>
          </p:cNvPr>
          <p:cNvSpPr>
            <a:spLocks noChangeArrowheads="1"/>
          </p:cNvSpPr>
          <p:nvPr/>
        </p:nvSpPr>
        <p:spPr bwMode="auto">
          <a:xfrm>
            <a:off x="1676400" y="2667000"/>
            <a:ext cx="55626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000" b="1">
                <a:solidFill>
                  <a:schemeClr val="tx2"/>
                </a:solidFill>
                <a:latin typeface="Verdana" panose="020B0604030504040204" pitchFamily="34" charset="0"/>
              </a:rPr>
              <a:t>③中间温度定则</a:t>
            </a:r>
            <a:r>
              <a:rPr lang="zh-CN" altLang="en-US" sz="2000">
                <a:solidFill>
                  <a:schemeClr val="tx2"/>
                </a:solidFill>
                <a:latin typeface="Verdana" panose="020B0604030504040204" pitchFamily="34" charset="0"/>
              </a:rPr>
              <a:t>　在热电偶回路中，当</a:t>
            </a:r>
            <a:r>
              <a:rPr lang="en-US" altLang="zh-CN" sz="2000" i="1">
                <a:solidFill>
                  <a:schemeClr val="tx2"/>
                </a:solidFill>
                <a:latin typeface="Verdana" panose="020B0604030504040204" pitchFamily="34" charset="0"/>
              </a:rPr>
              <a:t>A</a:t>
            </a:r>
            <a:r>
              <a:rPr lang="zh-CN" altLang="en-US" sz="2000">
                <a:solidFill>
                  <a:schemeClr val="tx2"/>
                </a:solidFill>
                <a:latin typeface="Verdana" panose="020B0604030504040204" pitchFamily="34" charset="0"/>
              </a:rPr>
              <a:t>与</a:t>
            </a:r>
            <a:r>
              <a:rPr lang="en-US" altLang="zh-CN" sz="2000" i="1">
                <a:solidFill>
                  <a:schemeClr val="tx2"/>
                </a:solidFill>
                <a:latin typeface="Verdana" panose="020B0604030504040204" pitchFamily="34" charset="0"/>
              </a:rPr>
              <a:t>A</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B</a:t>
            </a:r>
            <a:r>
              <a:rPr lang="zh-CN" altLang="en-US" sz="2000">
                <a:solidFill>
                  <a:schemeClr val="tx2"/>
                </a:solidFill>
                <a:latin typeface="Verdana" panose="020B0604030504040204" pitchFamily="34" charset="0"/>
              </a:rPr>
              <a:t>与</a:t>
            </a:r>
            <a:r>
              <a:rPr lang="en-US" altLang="zh-CN" sz="2000" i="1">
                <a:solidFill>
                  <a:schemeClr val="tx2"/>
                </a:solidFill>
                <a:latin typeface="Verdana" panose="020B0604030504040204" pitchFamily="34" charset="0"/>
              </a:rPr>
              <a:t>B</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材料分别相同，所处温度仍为</a:t>
            </a:r>
            <a:r>
              <a:rPr lang="en-US" altLang="zh-CN" sz="2000" i="1">
                <a:solidFill>
                  <a:schemeClr val="tx2"/>
                </a:solidFill>
                <a:latin typeface="Verdana" panose="020B0604030504040204" pitchFamily="34" charset="0"/>
              </a:rPr>
              <a:t>T</a:t>
            </a:r>
            <a:r>
              <a:rPr lang="zh-CN" altLang="en-US"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i="1" baseline="-25000">
                <a:solidFill>
                  <a:schemeClr val="tx2"/>
                </a:solidFill>
                <a:latin typeface="Verdana" panose="020B0604030504040204" pitchFamily="34" charset="0"/>
              </a:rPr>
              <a:t>n</a:t>
            </a:r>
            <a:r>
              <a:rPr lang="zh-CN" altLang="en-US" sz="2000">
                <a:solidFill>
                  <a:schemeClr val="tx2"/>
                </a:solidFill>
                <a:latin typeface="Verdana" panose="020B0604030504040204" pitchFamily="34" charset="0"/>
              </a:rPr>
              <a:t>和</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zh-CN" altLang="en-US" sz="2000">
                <a:solidFill>
                  <a:schemeClr val="tx2"/>
                </a:solidFill>
                <a:latin typeface="Verdana" panose="020B0604030504040204" pitchFamily="34" charset="0"/>
              </a:rPr>
              <a:t>时，其总的热电势为，即：</a:t>
            </a:r>
          </a:p>
          <a:p>
            <a:pPr>
              <a:spcBef>
                <a:spcPct val="20000"/>
              </a:spcBef>
              <a:buClr>
                <a:schemeClr val="hlink"/>
              </a:buClr>
              <a:buFont typeface="Wingdings" panose="05000000000000000000" pitchFamily="2" charset="2"/>
              <a:buNone/>
            </a:pPr>
            <a:r>
              <a:rPr lang="en-US" altLang="zh-CN" sz="2400" i="1">
                <a:solidFill>
                  <a:schemeClr val="tx2"/>
                </a:solidFill>
                <a:latin typeface="Verdana" panose="020B0604030504040204" pitchFamily="34" charset="0"/>
              </a:rPr>
              <a:t>   E</a:t>
            </a:r>
            <a:r>
              <a:rPr lang="en-US" altLang="zh-CN" sz="2400" i="1" baseline="-25000">
                <a:solidFill>
                  <a:schemeClr val="tx2"/>
                </a:solidFill>
                <a:latin typeface="Verdana" panose="020B0604030504040204" pitchFamily="34" charset="0"/>
              </a:rPr>
              <a:t>AB</a:t>
            </a:r>
            <a:r>
              <a:rPr lang="en-US" altLang="zh-CN" sz="2400">
                <a:solidFill>
                  <a:schemeClr val="tx2"/>
                </a:solidFill>
                <a:latin typeface="Verdana" panose="020B0604030504040204" pitchFamily="34" charset="0"/>
              </a:rPr>
              <a:t>(</a:t>
            </a:r>
            <a:r>
              <a:rPr lang="en-US" altLang="zh-CN" sz="2400" i="1">
                <a:solidFill>
                  <a:schemeClr val="tx2"/>
                </a:solidFill>
                <a:latin typeface="Verdana" panose="020B0604030504040204" pitchFamily="34" charset="0"/>
              </a:rPr>
              <a:t>T</a:t>
            </a:r>
            <a:r>
              <a:rPr lang="zh-CN" altLang="en-US" sz="2400">
                <a:solidFill>
                  <a:schemeClr val="tx2"/>
                </a:solidFill>
                <a:latin typeface="Verdana" panose="020B0604030504040204" pitchFamily="34" charset="0"/>
              </a:rPr>
              <a:t>，</a:t>
            </a:r>
            <a:r>
              <a:rPr lang="en-US" altLang="zh-CN" sz="2400" i="1">
                <a:solidFill>
                  <a:schemeClr val="tx2"/>
                </a:solidFill>
                <a:latin typeface="Verdana" panose="020B0604030504040204" pitchFamily="34" charset="0"/>
              </a:rPr>
              <a:t>T</a:t>
            </a:r>
            <a:r>
              <a:rPr lang="en-US" altLang="zh-CN" sz="2400" i="1" baseline="-25000">
                <a:solidFill>
                  <a:schemeClr val="tx2"/>
                </a:solidFill>
                <a:latin typeface="Verdana" panose="020B0604030504040204" pitchFamily="34" charset="0"/>
              </a:rPr>
              <a:t>n</a:t>
            </a:r>
            <a:r>
              <a:rPr lang="zh-CN" altLang="en-US" sz="2400">
                <a:solidFill>
                  <a:schemeClr val="tx2"/>
                </a:solidFill>
                <a:latin typeface="Verdana" panose="020B0604030504040204" pitchFamily="34" charset="0"/>
              </a:rPr>
              <a:t>，</a:t>
            </a:r>
            <a:r>
              <a:rPr lang="en-US" altLang="zh-CN" sz="2400" i="1">
                <a:solidFill>
                  <a:schemeClr val="tx2"/>
                </a:solidFill>
                <a:latin typeface="Verdana" panose="020B0604030504040204" pitchFamily="34" charset="0"/>
              </a:rPr>
              <a:t>T</a:t>
            </a:r>
            <a:r>
              <a:rPr lang="zh-CN" altLang="en-US" sz="2400" baseline="-25000">
                <a:solidFill>
                  <a:schemeClr val="tx2"/>
                </a:solidFill>
                <a:latin typeface="Verdana" panose="020B0604030504040204" pitchFamily="34" charset="0"/>
              </a:rPr>
              <a:t>０</a:t>
            </a:r>
            <a:r>
              <a:rPr lang="en-US" altLang="zh-CN" sz="2400">
                <a:solidFill>
                  <a:schemeClr val="tx2"/>
                </a:solidFill>
                <a:latin typeface="Verdana" panose="020B0604030504040204" pitchFamily="34" charset="0"/>
              </a:rPr>
              <a:t>) = </a:t>
            </a:r>
            <a:r>
              <a:rPr lang="en-US" altLang="zh-CN" sz="2400" i="1">
                <a:solidFill>
                  <a:schemeClr val="tx2"/>
                </a:solidFill>
                <a:latin typeface="Verdana" panose="020B0604030504040204" pitchFamily="34" charset="0"/>
              </a:rPr>
              <a:t>E</a:t>
            </a:r>
            <a:r>
              <a:rPr lang="en-US" altLang="zh-CN" sz="2400" i="1" baseline="-25000">
                <a:solidFill>
                  <a:schemeClr val="tx2"/>
                </a:solidFill>
                <a:latin typeface="Verdana" panose="020B0604030504040204" pitchFamily="34" charset="0"/>
              </a:rPr>
              <a:t>AB</a:t>
            </a:r>
            <a:r>
              <a:rPr lang="en-US" altLang="zh-CN" sz="2400">
                <a:solidFill>
                  <a:schemeClr val="tx2"/>
                </a:solidFill>
                <a:latin typeface="Verdana" panose="020B0604030504040204" pitchFamily="34" charset="0"/>
              </a:rPr>
              <a:t>(</a:t>
            </a:r>
            <a:r>
              <a:rPr lang="en-US" altLang="zh-CN" sz="2400" i="1">
                <a:solidFill>
                  <a:schemeClr val="tx2"/>
                </a:solidFill>
                <a:latin typeface="Verdana" panose="020B0604030504040204" pitchFamily="34" charset="0"/>
              </a:rPr>
              <a:t>T</a:t>
            </a:r>
            <a:r>
              <a:rPr lang="en-US" altLang="zh-CN" sz="2400">
                <a:solidFill>
                  <a:schemeClr val="tx2"/>
                </a:solidFill>
                <a:latin typeface="Verdana" panose="020B0604030504040204" pitchFamily="34" charset="0"/>
              </a:rPr>
              <a:t>,</a:t>
            </a:r>
            <a:r>
              <a:rPr lang="en-US" altLang="zh-CN" sz="2400" i="1">
                <a:solidFill>
                  <a:schemeClr val="tx2"/>
                </a:solidFill>
                <a:latin typeface="Verdana" panose="020B0604030504040204" pitchFamily="34" charset="0"/>
              </a:rPr>
              <a:t>T</a:t>
            </a:r>
            <a:r>
              <a:rPr lang="en-US" altLang="zh-CN" sz="2400" i="1" baseline="-25000">
                <a:solidFill>
                  <a:schemeClr val="tx2"/>
                </a:solidFill>
                <a:latin typeface="Verdana" panose="020B0604030504040204" pitchFamily="34" charset="0"/>
              </a:rPr>
              <a:t>n</a:t>
            </a:r>
            <a:r>
              <a:rPr lang="en-US" altLang="zh-CN" sz="2400">
                <a:solidFill>
                  <a:schemeClr val="tx2"/>
                </a:solidFill>
                <a:latin typeface="Verdana" panose="020B0604030504040204" pitchFamily="34" charset="0"/>
              </a:rPr>
              <a:t>)+</a:t>
            </a:r>
            <a:r>
              <a:rPr lang="en-US" altLang="zh-CN" sz="2400" i="1">
                <a:solidFill>
                  <a:schemeClr val="tx2"/>
                </a:solidFill>
                <a:latin typeface="Verdana" panose="020B0604030504040204" pitchFamily="34" charset="0"/>
              </a:rPr>
              <a:t>E</a:t>
            </a:r>
            <a:r>
              <a:rPr lang="en-US" altLang="zh-CN" sz="2400" i="1" baseline="-25000">
                <a:solidFill>
                  <a:schemeClr val="tx2"/>
                </a:solidFill>
                <a:latin typeface="Verdana" panose="020B0604030504040204" pitchFamily="34" charset="0"/>
              </a:rPr>
              <a:t>AB</a:t>
            </a:r>
            <a:r>
              <a:rPr lang="en-US" altLang="zh-CN" sz="2400">
                <a:solidFill>
                  <a:schemeClr val="tx2"/>
                </a:solidFill>
                <a:latin typeface="Verdana" panose="020B0604030504040204" pitchFamily="34" charset="0"/>
              </a:rPr>
              <a:t>(</a:t>
            </a:r>
            <a:r>
              <a:rPr lang="en-US" altLang="zh-CN" sz="2400" i="1">
                <a:solidFill>
                  <a:schemeClr val="tx2"/>
                </a:solidFill>
                <a:latin typeface="Verdana" panose="020B0604030504040204" pitchFamily="34" charset="0"/>
              </a:rPr>
              <a:t>T</a:t>
            </a:r>
            <a:r>
              <a:rPr lang="en-US" altLang="zh-CN" sz="2400" i="1" baseline="-25000">
                <a:solidFill>
                  <a:schemeClr val="tx2"/>
                </a:solidFill>
                <a:latin typeface="Verdana" panose="020B0604030504040204" pitchFamily="34" charset="0"/>
              </a:rPr>
              <a:t>n</a:t>
            </a:r>
            <a:r>
              <a:rPr lang="en-US" altLang="zh-CN" sz="2400">
                <a:solidFill>
                  <a:schemeClr val="tx2"/>
                </a:solidFill>
                <a:latin typeface="Verdana" panose="020B0604030504040204" pitchFamily="34" charset="0"/>
              </a:rPr>
              <a:t>,</a:t>
            </a:r>
            <a:r>
              <a:rPr lang="en-US" altLang="zh-CN" sz="2400" i="1">
                <a:solidFill>
                  <a:schemeClr val="tx2"/>
                </a:solidFill>
                <a:latin typeface="Verdana" panose="020B0604030504040204" pitchFamily="34" charset="0"/>
              </a:rPr>
              <a:t>T</a:t>
            </a:r>
            <a:r>
              <a:rPr lang="en-US" altLang="zh-CN" sz="2400" baseline="-25000">
                <a:solidFill>
                  <a:schemeClr val="tx2"/>
                </a:solidFill>
                <a:latin typeface="Verdana" panose="020B0604030504040204" pitchFamily="34" charset="0"/>
              </a:rPr>
              <a:t>0</a:t>
            </a:r>
            <a:r>
              <a:rPr lang="en-US" altLang="zh-CN" sz="2400">
                <a:solidFill>
                  <a:schemeClr val="tx2"/>
                </a:solidFill>
                <a:latin typeface="Verdana" panose="020B0604030504040204" pitchFamily="34" charset="0"/>
              </a:rPr>
              <a:t>)   (2.17)</a:t>
            </a:r>
          </a:p>
          <a:p>
            <a:pPr>
              <a:spcBef>
                <a:spcPct val="20000"/>
              </a:spcBef>
              <a:buClr>
                <a:schemeClr val="hlink"/>
              </a:buClr>
              <a:buFont typeface="Wingdings" panose="05000000000000000000" pitchFamily="2" charset="2"/>
              <a:buNone/>
            </a:pPr>
            <a:r>
              <a:rPr lang="zh-CN" altLang="en-US" sz="2000">
                <a:solidFill>
                  <a:schemeClr val="tx2"/>
                </a:solidFill>
                <a:latin typeface="Verdana" panose="020B0604030504040204" pitchFamily="34" charset="0"/>
              </a:rPr>
              <a:t>这就是</a:t>
            </a:r>
            <a:r>
              <a:rPr lang="zh-CN" altLang="en-US" sz="2000">
                <a:solidFill>
                  <a:srgbClr val="0000CC"/>
                </a:solidFill>
                <a:latin typeface="Verdana" panose="020B0604030504040204" pitchFamily="34" charset="0"/>
              </a:rPr>
              <a:t>中间温度定则</a:t>
            </a:r>
            <a:r>
              <a:rPr lang="zh-CN" altLang="en-US" sz="2000">
                <a:solidFill>
                  <a:schemeClr val="tx2"/>
                </a:solidFill>
                <a:latin typeface="Verdana" panose="020B0604030504040204" pitchFamily="34" charset="0"/>
              </a:rPr>
              <a:t>，其中</a:t>
            </a:r>
            <a:r>
              <a:rPr lang="en-US" altLang="zh-CN" sz="2000" i="1">
                <a:solidFill>
                  <a:schemeClr val="tx2"/>
                </a:solidFill>
                <a:latin typeface="Verdana" panose="020B0604030504040204" pitchFamily="34" charset="0"/>
              </a:rPr>
              <a:t>T</a:t>
            </a:r>
            <a:r>
              <a:rPr lang="en-US" altLang="zh-CN" sz="2000" i="1" baseline="-25000">
                <a:solidFill>
                  <a:schemeClr val="tx2"/>
                </a:solidFill>
                <a:latin typeface="Verdana" panose="020B0604030504040204" pitchFamily="34" charset="0"/>
              </a:rPr>
              <a:t>n</a:t>
            </a:r>
            <a:r>
              <a:rPr lang="zh-CN" altLang="en-US" sz="2000">
                <a:solidFill>
                  <a:schemeClr val="tx2"/>
                </a:solidFill>
                <a:latin typeface="Verdana" panose="020B0604030504040204" pitchFamily="34" charset="0"/>
              </a:rPr>
              <a:t>称为中间温度。</a:t>
            </a:r>
            <a:endParaRPr lang="en-US" altLang="zh-CN" sz="2000">
              <a:solidFill>
                <a:schemeClr val="tx2"/>
              </a:solidFill>
              <a:latin typeface="Verdana" panose="020B0604030504040204" pitchFamily="34" charset="0"/>
            </a:endParaRPr>
          </a:p>
        </p:txBody>
      </p:sp>
      <p:pic>
        <p:nvPicPr>
          <p:cNvPr id="43018" name="Picture 9" descr="2-17">
            <a:extLst>
              <a:ext uri="{FF2B5EF4-FFF2-40B4-BE49-F238E27FC236}">
                <a16:creationId xmlns:a16="http://schemas.microsoft.com/office/drawing/2014/main" id="{1F4A3E71-C9EE-4757-B0AA-0BC9D98077C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34200" y="2286000"/>
            <a:ext cx="1582738"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2" name="Group 11">
            <a:extLst>
              <a:ext uri="{FF2B5EF4-FFF2-40B4-BE49-F238E27FC236}">
                <a16:creationId xmlns:a16="http://schemas.microsoft.com/office/drawing/2014/main" id="{12D5BE37-9245-4A68-A792-DDE0AD7D35C0}"/>
              </a:ext>
            </a:extLst>
          </p:cNvPr>
          <p:cNvGrpSpPr>
            <a:grpSpLocks/>
          </p:cNvGrpSpPr>
          <p:nvPr/>
        </p:nvGrpSpPr>
        <p:grpSpPr bwMode="auto">
          <a:xfrm>
            <a:off x="1513876" y="-137120"/>
            <a:ext cx="7467600" cy="2667000"/>
            <a:chOff x="0" y="0"/>
            <a:chExt cx="4752" cy="1152"/>
          </a:xfrm>
        </p:grpSpPr>
        <p:sp>
          <p:nvSpPr>
            <p:cNvPr id="43020" name="AutoShape 12">
              <a:extLst>
                <a:ext uri="{FF2B5EF4-FFF2-40B4-BE49-F238E27FC236}">
                  <a16:creationId xmlns:a16="http://schemas.microsoft.com/office/drawing/2014/main" id="{130B933A-916F-4784-960F-97BD8D80D2BF}"/>
                </a:ext>
              </a:extLst>
            </p:cNvPr>
            <p:cNvSpPr>
              <a:spLocks noChangeArrowheads="1"/>
            </p:cNvSpPr>
            <p:nvPr/>
          </p:nvSpPr>
          <p:spPr bwMode="auto">
            <a:xfrm>
              <a:off x="0" y="0"/>
              <a:ext cx="4752" cy="1104"/>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3021" name="Rectangle 13">
              <a:extLst>
                <a:ext uri="{FF2B5EF4-FFF2-40B4-BE49-F238E27FC236}">
                  <a16:creationId xmlns:a16="http://schemas.microsoft.com/office/drawing/2014/main" id="{E71D9D44-6F20-4ADC-9157-BB350329699A}"/>
                </a:ext>
              </a:extLst>
            </p:cNvPr>
            <p:cNvSpPr>
              <a:spLocks noChangeArrowheads="1"/>
            </p:cNvSpPr>
            <p:nvPr/>
          </p:nvSpPr>
          <p:spPr bwMode="auto">
            <a:xfrm>
              <a:off x="48" y="96"/>
              <a:ext cx="4704"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None/>
              </a:pPr>
              <a:r>
                <a:rPr lang="zh-CN" altLang="en-US" sz="2400" b="1">
                  <a:solidFill>
                    <a:schemeClr val="tx2"/>
                  </a:solidFill>
                  <a:latin typeface="Verdana" panose="020B0604030504040204" pitchFamily="34" charset="0"/>
                </a:rPr>
                <a:t>中间温度定则为热电偶的分度表和冷端补偿提供了依据：</a:t>
              </a:r>
              <a:r>
                <a:rPr lang="zh-CN" altLang="en-US" sz="2400">
                  <a:solidFill>
                    <a:srgbClr val="0000CC"/>
                  </a:solidFill>
                  <a:latin typeface="Verdana" panose="020B0604030504040204" pitchFamily="34" charset="0"/>
                </a:rPr>
                <a:t>热电偶分度表</a:t>
              </a:r>
              <a:r>
                <a:rPr lang="zh-CN" altLang="en-US" sz="2400">
                  <a:latin typeface="Verdana" panose="020B0604030504040204" pitchFamily="34" charset="0"/>
                </a:rPr>
                <a:t>表达的是在</a:t>
              </a:r>
              <a:r>
                <a:rPr lang="zh-CN" altLang="en-US" sz="2400">
                  <a:solidFill>
                    <a:srgbClr val="0000CC"/>
                  </a:solidFill>
                  <a:latin typeface="Verdana" panose="020B0604030504040204" pitchFamily="34" charset="0"/>
                </a:rPr>
                <a:t>参比端为</a:t>
              </a:r>
              <a:r>
                <a:rPr lang="en-US" altLang="zh-CN" sz="2400">
                  <a:solidFill>
                    <a:srgbClr val="0000CC"/>
                  </a:solidFill>
                  <a:latin typeface="Verdana" panose="020B0604030504040204" pitchFamily="34" charset="0"/>
                </a:rPr>
                <a:t>0℃</a:t>
              </a:r>
              <a:r>
                <a:rPr lang="zh-CN" altLang="en-US" sz="2400">
                  <a:solidFill>
                    <a:srgbClr val="0000CC"/>
                  </a:solidFill>
                  <a:latin typeface="Verdana" panose="020B0604030504040204" pitchFamily="34" charset="0"/>
                </a:rPr>
                <a:t>时</a:t>
              </a:r>
              <a:r>
                <a:rPr lang="zh-CN" altLang="en-US" sz="2400">
                  <a:latin typeface="Verdana" panose="020B0604030504040204" pitchFamily="34" charset="0"/>
                </a:rPr>
                <a:t>，</a:t>
              </a:r>
              <a:r>
                <a:rPr lang="zh-CN" altLang="en-US" sz="2400">
                  <a:solidFill>
                    <a:srgbClr val="0000CC"/>
                  </a:solidFill>
                  <a:latin typeface="Verdana" panose="020B0604030504040204" pitchFamily="34" charset="0"/>
                </a:rPr>
                <a:t>热端温度与热电势之间的对应关系</a:t>
              </a:r>
              <a:r>
                <a:rPr lang="zh-CN" altLang="en-US" sz="2400">
                  <a:latin typeface="Verdana" panose="020B0604030504040204" pitchFamily="34" charset="0"/>
                </a:rPr>
                <a:t>，并以表格的方式加以表示。中间温度定则为使用</a:t>
              </a:r>
              <a:r>
                <a:rPr lang="zh-CN" altLang="en-US" sz="2400">
                  <a:solidFill>
                    <a:srgbClr val="0000CC"/>
                  </a:solidFill>
                  <a:latin typeface="Verdana" panose="020B0604030504040204" pitchFamily="34" charset="0"/>
                </a:rPr>
                <a:t>分度表</a:t>
              </a:r>
              <a:r>
                <a:rPr lang="zh-CN" altLang="en-US" sz="2400">
                  <a:latin typeface="Verdana" panose="020B0604030504040204" pitchFamily="34" charset="0"/>
                </a:rPr>
                <a:t>奠定了理论基础。根据这一定则，当热电偶冷端不等于</a:t>
              </a:r>
              <a:r>
                <a:rPr lang="en-US" altLang="zh-CN" sz="2400">
                  <a:latin typeface="Verdana" panose="020B0604030504040204" pitchFamily="34" charset="0"/>
                </a:rPr>
                <a:t>0℃</a:t>
              </a:r>
              <a:r>
                <a:rPr lang="zh-CN" altLang="en-US" sz="2400">
                  <a:latin typeface="Verdana" panose="020B0604030504040204" pitchFamily="34" charset="0"/>
                </a:rPr>
                <a:t>时，也可使用分度表进行</a:t>
              </a:r>
              <a:r>
                <a:rPr lang="zh-CN" altLang="en-US" sz="2400">
                  <a:solidFill>
                    <a:srgbClr val="FF0000"/>
                  </a:solidFill>
                  <a:latin typeface="Verdana" panose="020B0604030504040204" pitchFamily="34" charset="0"/>
                </a:rPr>
                <a:t>冷端补偿</a:t>
              </a:r>
              <a:r>
                <a:rPr lang="zh-CN" altLang="en-US" sz="2400">
                  <a:latin typeface="Verdana" panose="020B0604030504040204" pitchFamily="34" charset="0"/>
                </a:rPr>
                <a:t>。（</a:t>
              </a:r>
              <a:r>
                <a:rPr lang="zh-CN" altLang="en-US" sz="2400">
                  <a:solidFill>
                    <a:srgbClr val="FF0000"/>
                  </a:solidFill>
                  <a:latin typeface="Verdana" panose="020B0604030504040204" pitchFamily="34" charset="0"/>
                </a:rPr>
                <a:t>参</a:t>
              </a:r>
              <a:r>
                <a:rPr lang="en-US" altLang="zh-CN" sz="2400">
                  <a:solidFill>
                    <a:srgbClr val="FF0000"/>
                  </a:solidFill>
                  <a:latin typeface="Verdana" panose="020B0604030504040204" pitchFamily="34" charset="0"/>
                </a:rPr>
                <a:t>P416</a:t>
              </a:r>
              <a:r>
                <a:rPr lang="zh-CN" altLang="en-US" sz="2400">
                  <a:solidFill>
                    <a:srgbClr val="FF0000"/>
                  </a:solidFill>
                  <a:latin typeface="Verdana" panose="020B0604030504040204" pitchFamily="34" charset="0"/>
                </a:rPr>
                <a:t>：分度表</a:t>
              </a:r>
              <a:r>
                <a:rPr lang="zh-CN" altLang="en-US" sz="2400">
                  <a:latin typeface="Verdana" panose="020B0604030504040204" pitchFamily="34"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72"/>
                                        </p:tgtEl>
                                        <p:attrNameLst>
                                          <p:attrName>style.visibility</p:attrName>
                                        </p:attrNameLst>
                                      </p:cBhvr>
                                      <p:to>
                                        <p:strVal val="visible"/>
                                      </p:to>
                                    </p:set>
                                    <p:anim calcmode="lin" valueType="num">
                                      <p:cBhvr additive="base">
                                        <p:cTn id="7" dur="500" fill="hold"/>
                                        <p:tgtEl>
                                          <p:spTgt spid="40972"/>
                                        </p:tgtEl>
                                        <p:attrNameLst>
                                          <p:attrName>ppt_x</p:attrName>
                                        </p:attrNameLst>
                                      </p:cBhvr>
                                      <p:tavLst>
                                        <p:tav tm="0">
                                          <p:val>
                                            <p:strVal val="#ppt_x"/>
                                          </p:val>
                                        </p:tav>
                                        <p:tav tm="100000">
                                          <p:val>
                                            <p:strVal val="#ppt_x"/>
                                          </p:val>
                                        </p:tav>
                                      </p:tavLst>
                                    </p:anim>
                                    <p:anim calcmode="lin" valueType="num">
                                      <p:cBhvr additive="base">
                                        <p:cTn id="8" dur="500" fill="hold"/>
                                        <p:tgtEl>
                                          <p:spTgt spid="409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7A172518-BFBC-4343-B7E9-8F45BAFAE0F6}"/>
              </a:ext>
            </a:extLst>
          </p:cNvPr>
          <p:cNvSpPr>
            <a:spLocks noGrp="1" noChangeArrowheads="1"/>
          </p:cNvSpPr>
          <p:nvPr>
            <p:ph type="title"/>
          </p:nvPr>
        </p:nvSpPr>
        <p:spPr>
          <a:xfrm>
            <a:off x="35630" y="2857500"/>
            <a:ext cx="2286000" cy="1143000"/>
          </a:xfrm>
        </p:spPr>
        <p:txBody>
          <a:bodyPr/>
          <a:lstStyle/>
          <a:p>
            <a:pPr eaLnBrk="1" hangingPunct="1">
              <a:lnSpc>
                <a:spcPct val="120000"/>
              </a:lnSpc>
            </a:pPr>
            <a:r>
              <a:rPr lang="en-US" altLang="zh-CN" sz="3200" b="1" dirty="0">
                <a:solidFill>
                  <a:srgbClr val="FF0000"/>
                </a:solidFill>
                <a:ea typeface="黑体" panose="02010609060101010101" pitchFamily="49" charset="-122"/>
              </a:rPr>
              <a:t>K</a:t>
            </a:r>
            <a:r>
              <a:rPr lang="zh-CN" altLang="en-US" sz="3200" b="1" dirty="0">
                <a:solidFill>
                  <a:srgbClr val="FF0000"/>
                </a:solidFill>
                <a:latin typeface="黑体" panose="02010609060101010101" pitchFamily="49" charset="-122"/>
                <a:ea typeface="黑体" panose="02010609060101010101" pitchFamily="49" charset="-122"/>
              </a:rPr>
              <a:t>热电偶的分度表</a:t>
            </a:r>
            <a:r>
              <a:rPr lang="zh-CN" altLang="en-US" sz="3200" b="1" dirty="0">
                <a:solidFill>
                  <a:srgbClr val="FF0000"/>
                </a:solidFill>
                <a:ea typeface="黑体" panose="02010609060101010101" pitchFamily="49" charset="-122"/>
              </a:rPr>
              <a:t> </a:t>
            </a:r>
          </a:p>
        </p:txBody>
      </p:sp>
      <p:pic>
        <p:nvPicPr>
          <p:cNvPr id="60419" name="Picture 3" descr="K分度表">
            <a:extLst>
              <a:ext uri="{FF2B5EF4-FFF2-40B4-BE49-F238E27FC236}">
                <a16:creationId xmlns:a16="http://schemas.microsoft.com/office/drawing/2014/main" id="{5FCD1517-181B-4A2E-86E7-943843CFB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0"/>
            <a:ext cx="6781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Text Box 4">
            <a:extLst>
              <a:ext uri="{FF2B5EF4-FFF2-40B4-BE49-F238E27FC236}">
                <a16:creationId xmlns:a16="http://schemas.microsoft.com/office/drawing/2014/main" id="{E77C67A5-CDFC-4D22-AEE7-1797ED74C0A0}"/>
              </a:ext>
            </a:extLst>
          </p:cNvPr>
          <p:cNvSpPr txBox="1">
            <a:spLocks noChangeArrowheads="1"/>
          </p:cNvSpPr>
          <p:nvPr/>
        </p:nvSpPr>
        <p:spPr bwMode="auto">
          <a:xfrm>
            <a:off x="2590800" y="4724400"/>
            <a:ext cx="68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endParaRPr lang="zh-CN" altLang="zh-CN" b="1"/>
          </a:p>
        </p:txBody>
      </p:sp>
      <p:sp>
        <p:nvSpPr>
          <p:cNvPr id="60421" name="Rectangle 5">
            <a:extLst>
              <a:ext uri="{FF2B5EF4-FFF2-40B4-BE49-F238E27FC236}">
                <a16:creationId xmlns:a16="http://schemas.microsoft.com/office/drawing/2014/main" id="{981FEA81-3025-44B7-8474-589A646F5499}"/>
              </a:ext>
            </a:extLst>
          </p:cNvPr>
          <p:cNvSpPr>
            <a:spLocks noChangeArrowheads="1"/>
          </p:cNvSpPr>
          <p:nvPr/>
        </p:nvSpPr>
        <p:spPr bwMode="auto">
          <a:xfrm>
            <a:off x="4267200" y="990600"/>
            <a:ext cx="1600200" cy="228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endParaRPr lang="zh-CN" altLang="en-US" sz="2400"/>
          </a:p>
        </p:txBody>
      </p:sp>
      <p:sp>
        <p:nvSpPr>
          <p:cNvPr id="60422" name="Rectangle 6">
            <a:extLst>
              <a:ext uri="{FF2B5EF4-FFF2-40B4-BE49-F238E27FC236}">
                <a16:creationId xmlns:a16="http://schemas.microsoft.com/office/drawing/2014/main" id="{DAB3D102-952F-4EC2-9047-A33DDC200FE9}"/>
              </a:ext>
            </a:extLst>
          </p:cNvPr>
          <p:cNvSpPr>
            <a:spLocks noChangeArrowheads="1"/>
          </p:cNvSpPr>
          <p:nvPr/>
        </p:nvSpPr>
        <p:spPr bwMode="auto">
          <a:xfrm>
            <a:off x="2438400" y="4648200"/>
            <a:ext cx="1752600" cy="228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endParaRPr lang="zh-CN" altLang="en-US" sz="2400"/>
          </a:p>
        </p:txBody>
      </p:sp>
      <p:sp>
        <p:nvSpPr>
          <p:cNvPr id="60423" name="Rectangle 7">
            <a:extLst>
              <a:ext uri="{FF2B5EF4-FFF2-40B4-BE49-F238E27FC236}">
                <a16:creationId xmlns:a16="http://schemas.microsoft.com/office/drawing/2014/main" id="{B39BFA5A-79CC-4C9D-A821-003F76C7430D}"/>
              </a:ext>
            </a:extLst>
          </p:cNvPr>
          <p:cNvSpPr>
            <a:spLocks noChangeArrowheads="1"/>
          </p:cNvSpPr>
          <p:nvPr/>
        </p:nvSpPr>
        <p:spPr bwMode="auto">
          <a:xfrm>
            <a:off x="4267200" y="3124200"/>
            <a:ext cx="1524000" cy="228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endParaRPr lang="zh-CN" altLang="en-US"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4" descr="2">
            <a:extLst>
              <a:ext uri="{FF2B5EF4-FFF2-40B4-BE49-F238E27FC236}">
                <a16:creationId xmlns:a16="http://schemas.microsoft.com/office/drawing/2014/main" id="{0AC76388-F3DC-4329-9276-B9DA862478CD}"/>
              </a:ext>
            </a:extLst>
          </p:cNvPr>
          <p:cNvPicPr>
            <a:picLocks noChangeAspect="1" noChangeArrowheads="1"/>
          </p:cNvPicPr>
          <p:nvPr/>
        </p:nvPicPr>
        <p:blipFill>
          <a:blip r:embed="rId2">
            <a:lum contrast="-18000"/>
            <a:extLst>
              <a:ext uri="{28A0092B-C50C-407E-A947-70E740481C1C}">
                <a14:useLocalDpi xmlns:a14="http://schemas.microsoft.com/office/drawing/2010/main" val="0"/>
              </a:ext>
            </a:extLst>
          </a:blip>
          <a:srcRect l="7753" t="7191" r="7104" b="16772"/>
          <a:stretch>
            <a:fillRect/>
          </a:stretch>
        </p:blipFill>
        <p:spPr bwMode="auto">
          <a:xfrm>
            <a:off x="1039813" y="1125538"/>
            <a:ext cx="7199312"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Rectangle 5">
            <a:extLst>
              <a:ext uri="{FF2B5EF4-FFF2-40B4-BE49-F238E27FC236}">
                <a16:creationId xmlns:a16="http://schemas.microsoft.com/office/drawing/2014/main" id="{A4AFC14E-B953-467E-A300-E19B347B2432}"/>
              </a:ext>
            </a:extLst>
          </p:cNvPr>
          <p:cNvSpPr>
            <a:spLocks noChangeArrowheads="1"/>
          </p:cNvSpPr>
          <p:nvPr/>
        </p:nvSpPr>
        <p:spPr bwMode="auto">
          <a:xfrm>
            <a:off x="120" y="468376"/>
            <a:ext cx="92075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800" b="1" dirty="0">
                <a:solidFill>
                  <a:srgbClr val="FF0000"/>
                </a:solidFill>
                <a:latin typeface="微软雅黑" panose="020B0503020204020204" pitchFamily="34" charset="-122"/>
                <a:ea typeface="微软雅黑" panose="020B0503020204020204" pitchFamily="34" charset="-122"/>
              </a:rPr>
              <a:t>铜</a:t>
            </a:r>
            <a:r>
              <a:rPr kumimoji="0" lang="en-US" altLang="zh-CN" sz="2800" b="1" dirty="0">
                <a:solidFill>
                  <a:srgbClr val="FF0000"/>
                </a:solidFill>
                <a:latin typeface="微软雅黑" panose="020B0503020204020204" pitchFamily="34" charset="-122"/>
                <a:ea typeface="微软雅黑" panose="020B0503020204020204" pitchFamily="34" charset="-122"/>
              </a:rPr>
              <a:t>-</a:t>
            </a:r>
            <a:r>
              <a:rPr kumimoji="0" lang="zh-CN" altLang="en-US" sz="2800" b="1" dirty="0">
                <a:solidFill>
                  <a:srgbClr val="FF0000"/>
                </a:solidFill>
                <a:latin typeface="微软雅黑" panose="020B0503020204020204" pitchFamily="34" charset="-122"/>
                <a:ea typeface="微软雅黑" panose="020B0503020204020204" pitchFamily="34" charset="-122"/>
              </a:rPr>
              <a:t>康铜热电偶分度表</a:t>
            </a:r>
            <a:r>
              <a:rPr kumimoji="0" lang="en-US" altLang="zh-CN" sz="2800" b="1" dirty="0">
                <a:solidFill>
                  <a:srgbClr val="FF0000"/>
                </a:solidFill>
                <a:latin typeface="微软雅黑" panose="020B0503020204020204" pitchFamily="34" charset="-122"/>
                <a:ea typeface="微软雅黑" panose="020B0503020204020204" pitchFamily="34" charset="-122"/>
              </a:rPr>
              <a:t>(</a:t>
            </a:r>
            <a:r>
              <a:rPr kumimoji="0" lang="zh-CN" altLang="en-US" sz="2800" b="1" dirty="0">
                <a:solidFill>
                  <a:srgbClr val="FF0000"/>
                </a:solidFill>
                <a:latin typeface="微软雅黑" panose="020B0503020204020204" pitchFamily="34" charset="-122"/>
                <a:ea typeface="微软雅黑" panose="020B0503020204020204" pitchFamily="34" charset="-122"/>
              </a:rPr>
              <a:t>自由端温度为</a:t>
            </a:r>
            <a:r>
              <a:rPr kumimoji="0" lang="en-US" altLang="zh-CN" sz="2800" b="1" dirty="0">
                <a:solidFill>
                  <a:srgbClr val="FF0000"/>
                </a:solidFill>
                <a:latin typeface="微软雅黑" panose="020B0503020204020204" pitchFamily="34" charset="-122"/>
                <a:ea typeface="微软雅黑" panose="020B0503020204020204" pitchFamily="34" charset="-122"/>
              </a:rPr>
              <a:t>0℃</a:t>
            </a:r>
            <a:r>
              <a:rPr kumimoji="0" lang="zh-CN" altLang="en-US" sz="2800" b="1" dirty="0">
                <a:solidFill>
                  <a:srgbClr val="FF0000"/>
                </a:solidFill>
                <a:latin typeface="微软雅黑" panose="020B0503020204020204" pitchFamily="34" charset="-122"/>
                <a:ea typeface="微软雅黑" panose="020B0503020204020204" pitchFamily="34" charset="-122"/>
              </a:rPr>
              <a:t>时</a:t>
            </a:r>
            <a:r>
              <a:rPr kumimoji="0" lang="en-US" altLang="zh-CN" sz="2800" b="1" dirty="0">
                <a:solidFill>
                  <a:srgbClr val="FF0000"/>
                </a:solidFill>
                <a:latin typeface="微软雅黑" panose="020B0503020204020204" pitchFamily="34" charset="-122"/>
                <a:ea typeface="微软雅黑" panose="020B0503020204020204" pitchFamily="34" charset="-122"/>
              </a:rPr>
              <a:t>t—mV</a:t>
            </a:r>
            <a:r>
              <a:rPr kumimoji="0" lang="zh-CN" altLang="en-US" sz="2800" b="1" dirty="0">
                <a:solidFill>
                  <a:srgbClr val="FF0000"/>
                </a:solidFill>
                <a:latin typeface="微软雅黑" panose="020B0503020204020204" pitchFamily="34" charset="-122"/>
                <a:ea typeface="微软雅黑" panose="020B0503020204020204" pitchFamily="34" charset="-122"/>
              </a:rPr>
              <a:t>对应值</a:t>
            </a:r>
            <a:r>
              <a:rPr kumimoji="0" lang="en-US" altLang="zh-CN" sz="2800" b="1" dirty="0">
                <a:solidFill>
                  <a:srgbClr val="FF0000"/>
                </a:solidFill>
                <a:latin typeface="微软雅黑" panose="020B0503020204020204" pitchFamily="34" charset="-122"/>
                <a:ea typeface="微软雅黑" panose="020B0503020204020204" pitchFamily="34" charset="-122"/>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日期占位符 4">
            <a:extLst>
              <a:ext uri="{FF2B5EF4-FFF2-40B4-BE49-F238E27FC236}">
                <a16:creationId xmlns:a16="http://schemas.microsoft.com/office/drawing/2014/main" id="{6FAC0BC3-CFF0-4CCC-9134-D092D9E2EC72}"/>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A234F1A-74F2-4280-BDB2-AB34AADD5341}" type="datetime10">
              <a:rPr lang="zh-CN" altLang="en-US" sz="1200"/>
              <a:pPr/>
              <a:t>19:06</a:t>
            </a:fld>
            <a:r>
              <a:rPr lang="zh-CN" altLang="en-US" sz="1200"/>
              <a:t>华中科技大学控制系测控所</a:t>
            </a:r>
          </a:p>
        </p:txBody>
      </p:sp>
      <p:sp>
        <p:nvSpPr>
          <p:cNvPr id="44034" name="页脚占位符 5">
            <a:extLst>
              <a:ext uri="{FF2B5EF4-FFF2-40B4-BE49-F238E27FC236}">
                <a16:creationId xmlns:a16="http://schemas.microsoft.com/office/drawing/2014/main" id="{9B94604A-B802-4968-9E17-7ABF6F239521}"/>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44035" name="AutoShape 2">
            <a:extLst>
              <a:ext uri="{FF2B5EF4-FFF2-40B4-BE49-F238E27FC236}">
                <a16:creationId xmlns:a16="http://schemas.microsoft.com/office/drawing/2014/main" id="{7EB88A4C-3790-4166-8EDE-F565B2124170}"/>
              </a:ext>
            </a:extLst>
          </p:cNvPr>
          <p:cNvSpPr>
            <a:spLocks noChangeArrowheads="1"/>
          </p:cNvSpPr>
          <p:nvPr/>
        </p:nvSpPr>
        <p:spPr bwMode="auto">
          <a:xfrm>
            <a:off x="1295400" y="1676400"/>
            <a:ext cx="7391400" cy="14478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4036" name="Rectangle 3">
            <a:extLst>
              <a:ext uri="{FF2B5EF4-FFF2-40B4-BE49-F238E27FC236}">
                <a16:creationId xmlns:a16="http://schemas.microsoft.com/office/drawing/2014/main" id="{75220109-ED31-44BF-8D51-4CBAE9544493}"/>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基本原理</a:t>
            </a:r>
          </a:p>
        </p:txBody>
      </p:sp>
      <p:grpSp>
        <p:nvGrpSpPr>
          <p:cNvPr id="44037" name="Group 4">
            <a:extLst>
              <a:ext uri="{FF2B5EF4-FFF2-40B4-BE49-F238E27FC236}">
                <a16:creationId xmlns:a16="http://schemas.microsoft.com/office/drawing/2014/main" id="{A0DD0606-6699-417D-BC44-A8E05BCF9FB8}"/>
              </a:ext>
            </a:extLst>
          </p:cNvPr>
          <p:cNvGrpSpPr>
            <a:grpSpLocks/>
          </p:cNvGrpSpPr>
          <p:nvPr/>
        </p:nvGrpSpPr>
        <p:grpSpPr bwMode="auto">
          <a:xfrm>
            <a:off x="152400" y="2743200"/>
            <a:ext cx="990600" cy="2352675"/>
            <a:chOff x="0" y="0"/>
            <a:chExt cx="2160" cy="499"/>
          </a:xfrm>
        </p:grpSpPr>
        <p:sp>
          <p:nvSpPr>
            <p:cNvPr id="44038" name="AutoShape 5">
              <a:extLst>
                <a:ext uri="{FF2B5EF4-FFF2-40B4-BE49-F238E27FC236}">
                  <a16:creationId xmlns:a16="http://schemas.microsoft.com/office/drawing/2014/main" id="{8647303D-85A9-4347-B258-332E422AB9F1}"/>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4039" name="Freeform 6">
              <a:extLst>
                <a:ext uri="{FF2B5EF4-FFF2-40B4-BE49-F238E27FC236}">
                  <a16:creationId xmlns:a16="http://schemas.microsoft.com/office/drawing/2014/main" id="{AF03E772-13E3-496B-8BEA-9476964972F9}"/>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4040" name="Text Box 7">
              <a:extLst>
                <a:ext uri="{FF2B5EF4-FFF2-40B4-BE49-F238E27FC236}">
                  <a16:creationId xmlns:a16="http://schemas.microsoft.com/office/drawing/2014/main" id="{DEE6D6D0-71C6-45AC-A410-4864C8BCE554}"/>
                </a:ext>
              </a:extLst>
            </p:cNvPr>
            <p:cNvSpPr txBox="1">
              <a:spLocks noChangeArrowheads="1"/>
            </p:cNvSpPr>
            <p:nvPr/>
          </p:nvSpPr>
          <p:spPr bwMode="auto">
            <a:xfrm>
              <a:off x="180" y="48"/>
              <a:ext cx="1755"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热电偶分度表的应用</a:t>
              </a:r>
            </a:p>
          </p:txBody>
        </p:sp>
      </p:grpSp>
      <p:sp>
        <p:nvSpPr>
          <p:cNvPr id="44041" name="Rectangle 8">
            <a:extLst>
              <a:ext uri="{FF2B5EF4-FFF2-40B4-BE49-F238E27FC236}">
                <a16:creationId xmlns:a16="http://schemas.microsoft.com/office/drawing/2014/main" id="{2D9C472E-8CAF-4319-8432-F8F2978A4F5E}"/>
              </a:ext>
            </a:extLst>
          </p:cNvPr>
          <p:cNvSpPr>
            <a:spLocks noChangeArrowheads="1"/>
          </p:cNvSpPr>
          <p:nvPr/>
        </p:nvSpPr>
        <p:spPr bwMode="auto">
          <a:xfrm>
            <a:off x="1676400" y="1981200"/>
            <a:ext cx="6934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000">
                <a:solidFill>
                  <a:schemeClr val="tx2"/>
                </a:solidFill>
                <a:latin typeface="Verdana" panose="020B0604030504040204" pitchFamily="34" charset="0"/>
              </a:rPr>
              <a:t>例</a:t>
            </a:r>
            <a:r>
              <a:rPr lang="en-US" altLang="zh-CN" sz="2000">
                <a:solidFill>
                  <a:schemeClr val="tx2"/>
                </a:solidFill>
                <a:latin typeface="Verdana" panose="020B0604030504040204" pitchFamily="34" charset="0"/>
              </a:rPr>
              <a:t>2.1  </a:t>
            </a:r>
            <a:r>
              <a:rPr lang="zh-CN" altLang="en-US" sz="2000">
                <a:solidFill>
                  <a:schemeClr val="tx2"/>
                </a:solidFill>
                <a:latin typeface="Verdana" panose="020B0604030504040204" pitchFamily="34" charset="0"/>
              </a:rPr>
              <a:t>用镍铬</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镍硅</a:t>
            </a:r>
            <a:r>
              <a:rPr lang="en-US" altLang="zh-CN" sz="2000">
                <a:solidFill>
                  <a:schemeClr val="tx2"/>
                </a:solidFill>
                <a:latin typeface="Verdana" panose="020B0604030504040204" pitchFamily="34" charset="0"/>
              </a:rPr>
              <a:t>(K</a:t>
            </a:r>
            <a:r>
              <a:rPr lang="zh-CN" altLang="en-US" sz="2000">
                <a:solidFill>
                  <a:schemeClr val="tx2"/>
                </a:solidFill>
                <a:latin typeface="Verdana" panose="020B0604030504040204" pitchFamily="34" charset="0"/>
              </a:rPr>
              <a:t>型</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热电偶测量某一温度，若参比端温度</a:t>
            </a:r>
            <a:r>
              <a:rPr lang="en-US" altLang="zh-CN" sz="2000" i="1">
                <a:solidFill>
                  <a:schemeClr val="tx2"/>
                </a:solidFill>
                <a:latin typeface="Verdana" panose="020B0604030504040204" pitchFamily="34" charset="0"/>
              </a:rPr>
              <a:t>T</a:t>
            </a:r>
            <a:r>
              <a:rPr lang="en-US" altLang="zh-CN" sz="2000" i="1" baseline="-25000">
                <a:solidFill>
                  <a:schemeClr val="tx2"/>
                </a:solidFill>
                <a:latin typeface="Verdana" panose="020B0604030504040204" pitchFamily="34" charset="0"/>
              </a:rPr>
              <a:t>n</a:t>
            </a:r>
            <a:r>
              <a:rPr lang="en-US" altLang="zh-CN" sz="2000">
                <a:solidFill>
                  <a:schemeClr val="tx2"/>
                </a:solidFill>
                <a:latin typeface="Verdana" panose="020B0604030504040204" pitchFamily="34" charset="0"/>
              </a:rPr>
              <a:t>=25℃</a:t>
            </a:r>
            <a:r>
              <a:rPr lang="zh-CN" altLang="en-US" sz="2000">
                <a:solidFill>
                  <a:schemeClr val="tx2"/>
                </a:solidFill>
                <a:latin typeface="Verdana" panose="020B0604030504040204" pitchFamily="34" charset="0"/>
              </a:rPr>
              <a:t>，测得的热电势</a:t>
            </a:r>
            <a:r>
              <a:rPr lang="en-US" altLang="zh-CN" sz="2000" i="1">
                <a:solidFill>
                  <a:schemeClr val="tx2"/>
                </a:solidFill>
                <a:latin typeface="Verdana" panose="020B0604030504040204" pitchFamily="34" charset="0"/>
              </a:rPr>
              <a:t>E</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zh-CN" altLang="en-US"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i="1" baseline="-25000">
                <a:solidFill>
                  <a:schemeClr val="tx2"/>
                </a:solidFill>
                <a:latin typeface="Verdana" panose="020B0604030504040204" pitchFamily="34" charset="0"/>
              </a:rPr>
              <a:t>n</a:t>
            </a:r>
            <a:r>
              <a:rPr lang="en-US" altLang="zh-CN" sz="2000">
                <a:solidFill>
                  <a:schemeClr val="tx2"/>
                </a:solidFill>
                <a:latin typeface="Verdana" panose="020B0604030504040204" pitchFamily="34" charset="0"/>
              </a:rPr>
              <a:t>)=20.54mV</a:t>
            </a:r>
            <a:r>
              <a:rPr lang="zh-CN" altLang="en-US" sz="2000">
                <a:solidFill>
                  <a:schemeClr val="tx2"/>
                </a:solidFill>
                <a:latin typeface="Verdana" panose="020B0604030504040204" pitchFamily="34" charset="0"/>
              </a:rPr>
              <a:t>，求测量端实际温度</a:t>
            </a:r>
            <a:r>
              <a:rPr lang="en-US" altLang="zh-CN" sz="2000" i="1">
                <a:solidFill>
                  <a:schemeClr val="tx2"/>
                </a:solidFill>
                <a:latin typeface="Verdana" panose="020B0604030504040204" pitchFamily="34" charset="0"/>
              </a:rPr>
              <a:t>T</a:t>
            </a:r>
            <a:r>
              <a:rPr lang="zh-CN" altLang="en-US" sz="2000">
                <a:solidFill>
                  <a:schemeClr val="tx2"/>
                </a:solidFill>
                <a:latin typeface="Verdana" panose="020B0604030504040204" pitchFamily="34" charset="0"/>
              </a:rPr>
              <a:t>。 </a:t>
            </a:r>
            <a:r>
              <a:rPr lang="zh-CN" altLang="en-US" sz="2000">
                <a:solidFill>
                  <a:srgbClr val="FF0000"/>
                </a:solidFill>
                <a:latin typeface="Verdana" panose="020B0604030504040204" pitchFamily="34" charset="0"/>
              </a:rPr>
              <a:t>（</a:t>
            </a:r>
            <a:r>
              <a:rPr lang="en-US" altLang="zh-CN" sz="2000">
                <a:solidFill>
                  <a:srgbClr val="FF0000"/>
                </a:solidFill>
                <a:latin typeface="Verdana" panose="020B0604030504040204" pitchFamily="34" charset="0"/>
              </a:rPr>
              <a:t>K</a:t>
            </a:r>
            <a:r>
              <a:rPr lang="zh-CN" altLang="en-US" sz="2000">
                <a:solidFill>
                  <a:srgbClr val="FF0000"/>
                </a:solidFill>
                <a:latin typeface="Verdana" panose="020B0604030504040204" pitchFamily="34" charset="0"/>
              </a:rPr>
              <a:t>型热电偶分度表</a:t>
            </a:r>
            <a:r>
              <a:rPr lang="en-US" altLang="zh-CN" sz="2000">
                <a:solidFill>
                  <a:srgbClr val="FF0000"/>
                </a:solidFill>
                <a:latin typeface="Verdana" panose="020B0604030504040204" pitchFamily="34" charset="0"/>
              </a:rPr>
              <a:t>P420</a:t>
            </a:r>
            <a:r>
              <a:rPr lang="zh-CN" altLang="en-US" sz="2000">
                <a:solidFill>
                  <a:srgbClr val="FF0000"/>
                </a:solidFill>
                <a:latin typeface="Verdana" panose="020B0604030504040204" pitchFamily="34" charset="0"/>
              </a:rPr>
              <a:t>）</a:t>
            </a:r>
            <a:r>
              <a:rPr lang="zh-CN" altLang="en-US" sz="2000">
                <a:solidFill>
                  <a:schemeClr val="tx2"/>
                </a:solidFill>
                <a:latin typeface="Verdana" panose="020B0604030504040204" pitchFamily="34" charset="0"/>
              </a:rPr>
              <a:t> </a:t>
            </a:r>
          </a:p>
        </p:txBody>
      </p:sp>
      <p:grpSp>
        <p:nvGrpSpPr>
          <p:cNvPr id="41995" name="Group 13">
            <a:extLst>
              <a:ext uri="{FF2B5EF4-FFF2-40B4-BE49-F238E27FC236}">
                <a16:creationId xmlns:a16="http://schemas.microsoft.com/office/drawing/2014/main" id="{6C089A53-614B-478C-A888-D21E300F25D1}"/>
              </a:ext>
            </a:extLst>
          </p:cNvPr>
          <p:cNvGrpSpPr>
            <a:grpSpLocks/>
          </p:cNvGrpSpPr>
          <p:nvPr/>
        </p:nvGrpSpPr>
        <p:grpSpPr bwMode="auto">
          <a:xfrm>
            <a:off x="1371600" y="3352800"/>
            <a:ext cx="7467600" cy="2895600"/>
            <a:chOff x="0" y="0"/>
            <a:chExt cx="4752" cy="1152"/>
          </a:xfrm>
        </p:grpSpPr>
        <p:sp>
          <p:nvSpPr>
            <p:cNvPr id="44043" name="AutoShape 14">
              <a:extLst>
                <a:ext uri="{FF2B5EF4-FFF2-40B4-BE49-F238E27FC236}">
                  <a16:creationId xmlns:a16="http://schemas.microsoft.com/office/drawing/2014/main" id="{F4DB3A70-BFA3-4381-ACC1-65F89C6604EC}"/>
                </a:ext>
              </a:extLst>
            </p:cNvPr>
            <p:cNvSpPr>
              <a:spLocks noChangeArrowheads="1"/>
            </p:cNvSpPr>
            <p:nvPr/>
          </p:nvSpPr>
          <p:spPr bwMode="auto">
            <a:xfrm>
              <a:off x="0" y="0"/>
              <a:ext cx="4752" cy="1104"/>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4044" name="Rectangle 15">
              <a:extLst>
                <a:ext uri="{FF2B5EF4-FFF2-40B4-BE49-F238E27FC236}">
                  <a16:creationId xmlns:a16="http://schemas.microsoft.com/office/drawing/2014/main" id="{430B5AA5-24FC-4819-959E-A5F6DBC5C5C2}"/>
                </a:ext>
              </a:extLst>
            </p:cNvPr>
            <p:cNvSpPr>
              <a:spLocks noChangeArrowheads="1"/>
            </p:cNvSpPr>
            <p:nvPr/>
          </p:nvSpPr>
          <p:spPr bwMode="auto">
            <a:xfrm>
              <a:off x="48" y="96"/>
              <a:ext cx="4704"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None/>
              </a:pPr>
              <a:r>
                <a:rPr lang="zh-CN" altLang="en-US" sz="2000">
                  <a:solidFill>
                    <a:schemeClr val="tx2"/>
                  </a:solidFill>
                  <a:latin typeface="Verdana" panose="020B0604030504040204" pitchFamily="34" charset="0"/>
                </a:rPr>
                <a:t>解：</a:t>
              </a:r>
              <a:r>
                <a:rPr lang="en-US" altLang="zh-CN" sz="2000" i="1">
                  <a:solidFill>
                    <a:schemeClr val="tx2"/>
                  </a:solidFill>
                  <a:latin typeface="Verdana" panose="020B0604030504040204" pitchFamily="34" charset="0"/>
                </a:rPr>
                <a:t>E</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zh-CN" altLang="en-US"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zh-CN" altLang="zh-CN" sz="2000" baseline="-25000">
                  <a:solidFill>
                    <a:schemeClr val="tx2"/>
                  </a:solidFill>
                  <a:latin typeface="Verdana" panose="020B0604030504040204" pitchFamily="34" charset="0"/>
                </a:rPr>
                <a:t>℃</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E</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i="1" baseline="-25000">
                  <a:solidFill>
                    <a:schemeClr val="tx2"/>
                  </a:solidFill>
                  <a:latin typeface="Verdana" panose="020B0604030504040204" pitchFamily="34" charset="0"/>
                </a:rPr>
                <a:t>n</a:t>
              </a:r>
              <a:r>
                <a:rPr lang="zh-CN" altLang="en-US" sz="2000" i="1" baseline="-25000">
                  <a:solidFill>
                    <a:schemeClr val="tx2"/>
                  </a:solidFill>
                  <a:latin typeface="Verdana" panose="020B0604030504040204" pitchFamily="34" charset="0"/>
                </a:rPr>
                <a:t>℃</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E</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i="1" baseline="-25000">
                  <a:solidFill>
                    <a:schemeClr val="tx2"/>
                  </a:solidFill>
                  <a:latin typeface="Verdana" panose="020B0604030504040204" pitchFamily="34" charset="0"/>
                </a:rPr>
                <a:t>n</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zh-CN" altLang="en-US" sz="2000" baseline="-25000">
                  <a:solidFill>
                    <a:schemeClr val="tx2"/>
                  </a:solidFill>
                  <a:latin typeface="Verdana" panose="020B0604030504040204" pitchFamily="34" charset="0"/>
                </a:rPr>
                <a:t>℃</a:t>
              </a:r>
              <a:r>
                <a:rPr lang="en-US" altLang="zh-CN" sz="2000">
                  <a:solidFill>
                    <a:schemeClr val="tx2"/>
                  </a:solidFill>
                  <a:latin typeface="Verdana" panose="020B0604030504040204" pitchFamily="34" charset="0"/>
                </a:rPr>
                <a:t>)</a:t>
              </a:r>
            </a:p>
            <a:p>
              <a:pPr>
                <a:spcBef>
                  <a:spcPct val="20000"/>
                </a:spcBef>
                <a:buClr>
                  <a:schemeClr val="hlink"/>
                </a:buClr>
                <a:buFont typeface="Wingdings" panose="05000000000000000000" pitchFamily="2" charset="2"/>
                <a:buNone/>
              </a:pPr>
              <a:r>
                <a:rPr lang="zh-CN" altLang="en-US" sz="2000">
                  <a:solidFill>
                    <a:schemeClr val="tx2"/>
                  </a:solidFill>
                  <a:latin typeface="Verdana" panose="020B0604030504040204" pitchFamily="34" charset="0"/>
                </a:rPr>
                <a:t>在</a:t>
              </a:r>
              <a:r>
                <a:rPr lang="en-US" altLang="zh-CN" sz="2000" i="1">
                  <a:solidFill>
                    <a:schemeClr val="tx2"/>
                  </a:solidFill>
                  <a:latin typeface="Verdana" panose="020B0604030504040204" pitchFamily="34" charset="0"/>
                </a:rPr>
                <a:t>E</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i="1" baseline="-25000">
                  <a:solidFill>
                    <a:schemeClr val="tx2"/>
                  </a:solidFill>
                  <a:latin typeface="Verdana" panose="020B0604030504040204" pitchFamily="34" charset="0"/>
                </a:rPr>
                <a:t>n</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zh-CN" altLang="en-US" sz="2000" baseline="-25000">
                  <a:solidFill>
                    <a:schemeClr val="tx2"/>
                  </a:solidFill>
                  <a:latin typeface="Verdana" panose="020B0604030504040204" pitchFamily="34" charset="0"/>
                </a:rPr>
                <a:t>℃</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中</a:t>
              </a:r>
              <a:r>
                <a:rPr lang="en-US" altLang="zh-CN" sz="2000" i="1">
                  <a:solidFill>
                    <a:schemeClr val="tx2"/>
                  </a:solidFill>
                  <a:latin typeface="Verdana" panose="020B0604030504040204" pitchFamily="34" charset="0"/>
                </a:rPr>
                <a:t>T</a:t>
              </a:r>
              <a:r>
                <a:rPr lang="en-US" altLang="zh-CN" sz="2000" i="1" baseline="-25000">
                  <a:solidFill>
                    <a:schemeClr val="tx2"/>
                  </a:solidFill>
                  <a:latin typeface="Verdana" panose="020B0604030504040204" pitchFamily="34" charset="0"/>
                </a:rPr>
                <a:t>n</a:t>
              </a:r>
              <a:r>
                <a:rPr lang="en-US" altLang="zh-CN" sz="2000">
                  <a:solidFill>
                    <a:schemeClr val="tx2"/>
                  </a:solidFill>
                  <a:latin typeface="Verdana" panose="020B0604030504040204" pitchFamily="34" charset="0"/>
                </a:rPr>
                <a:t>=25℃</a:t>
              </a:r>
              <a:r>
                <a:rPr lang="zh-CN" altLang="en-US"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zh-CN" altLang="en-US" sz="2000" baseline="-25000">
                  <a:solidFill>
                    <a:schemeClr val="tx2"/>
                  </a:solidFill>
                  <a:latin typeface="Verdana" panose="020B0604030504040204" pitchFamily="34" charset="0"/>
                </a:rPr>
                <a:t>℃</a:t>
              </a:r>
              <a:r>
                <a:rPr lang="en-US" altLang="zh-CN" sz="2000">
                  <a:solidFill>
                    <a:schemeClr val="tx2"/>
                  </a:solidFill>
                  <a:latin typeface="Verdana" panose="020B0604030504040204" pitchFamily="34" charset="0"/>
                </a:rPr>
                <a:t>=0℃,</a:t>
              </a:r>
            </a:p>
            <a:p>
              <a:pPr>
                <a:spcBef>
                  <a:spcPct val="20000"/>
                </a:spcBef>
                <a:buClr>
                  <a:schemeClr val="hlink"/>
                </a:buClr>
                <a:buFont typeface="Wingdings" panose="05000000000000000000" pitchFamily="2" charset="2"/>
                <a:buNone/>
              </a:pPr>
              <a:r>
                <a:rPr lang="zh-CN" altLang="en-US" sz="2000">
                  <a:solidFill>
                    <a:schemeClr val="tx2"/>
                  </a:solidFill>
                  <a:latin typeface="Verdana" panose="020B0604030504040204" pitchFamily="34" charset="0"/>
                </a:rPr>
                <a:t>          查分度表有</a:t>
              </a:r>
              <a:r>
                <a:rPr lang="en-US" altLang="zh-CN" sz="2000" i="1">
                  <a:solidFill>
                    <a:schemeClr val="tx2"/>
                  </a:solidFill>
                  <a:latin typeface="Verdana" panose="020B0604030504040204" pitchFamily="34" charset="0"/>
                </a:rPr>
                <a:t>E</a:t>
              </a:r>
              <a:r>
                <a:rPr lang="en-US" altLang="zh-CN" sz="2000">
                  <a:solidFill>
                    <a:schemeClr val="tx2"/>
                  </a:solidFill>
                  <a:latin typeface="Verdana" panose="020B0604030504040204" pitchFamily="34" charset="0"/>
                </a:rPr>
                <a:t>(25</a:t>
              </a:r>
              <a:r>
                <a:rPr lang="zh-CN" altLang="en-US" sz="2000">
                  <a:solidFill>
                    <a:schemeClr val="tx2"/>
                  </a:solidFill>
                  <a:latin typeface="Verdana" panose="020B0604030504040204" pitchFamily="34" charset="0"/>
                </a:rPr>
                <a:t>，</a:t>
              </a:r>
              <a:r>
                <a:rPr lang="en-US" altLang="zh-CN" sz="2000">
                  <a:solidFill>
                    <a:schemeClr val="tx2"/>
                  </a:solidFill>
                  <a:latin typeface="Verdana" panose="020B0604030504040204" pitchFamily="34" charset="0"/>
                </a:rPr>
                <a:t>0)=1.00mV</a:t>
              </a:r>
              <a:endParaRPr lang="en-US" altLang="zh-CN" sz="2000" i="1">
                <a:solidFill>
                  <a:schemeClr val="tx2"/>
                </a:solidFill>
                <a:latin typeface="Verdana" panose="020B0604030504040204" pitchFamily="34" charset="0"/>
              </a:endParaRPr>
            </a:p>
            <a:p>
              <a:pPr>
                <a:spcBef>
                  <a:spcPct val="20000"/>
                </a:spcBef>
                <a:buClr>
                  <a:schemeClr val="hlink"/>
                </a:buClr>
                <a:buFont typeface="Wingdings" panose="05000000000000000000" pitchFamily="2" charset="2"/>
                <a:buNone/>
              </a:pPr>
              <a:r>
                <a:rPr lang="zh-CN" altLang="en-US" sz="2000">
                  <a:solidFill>
                    <a:schemeClr val="tx2"/>
                  </a:solidFill>
                  <a:latin typeface="Verdana" panose="020B0604030504040204" pitchFamily="34" charset="0"/>
                </a:rPr>
                <a:t>因：</a:t>
              </a:r>
              <a:r>
                <a:rPr lang="en-US" altLang="zh-CN" sz="2000" i="1">
                  <a:solidFill>
                    <a:schemeClr val="tx2"/>
                  </a:solidFill>
                  <a:latin typeface="Verdana" panose="020B0604030504040204" pitchFamily="34" charset="0"/>
                </a:rPr>
                <a:t>E(</a:t>
              </a:r>
              <a:r>
                <a:rPr lang="en-US" altLang="zh-CN" sz="2000">
                  <a:solidFill>
                    <a:schemeClr val="tx2"/>
                  </a:solidFill>
                  <a:latin typeface="Verdana" panose="020B0604030504040204" pitchFamily="34" charset="0"/>
                </a:rPr>
                <a:t>T</a:t>
              </a:r>
              <a:r>
                <a:rPr lang="zh-CN" altLang="en-US"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i="1" baseline="-25000">
                  <a:solidFill>
                    <a:schemeClr val="tx2"/>
                  </a:solidFill>
                  <a:latin typeface="Verdana" panose="020B0604030504040204" pitchFamily="34" charset="0"/>
                </a:rPr>
                <a:t>n</a:t>
              </a:r>
              <a:r>
                <a:rPr lang="en-US" altLang="zh-CN" sz="2000">
                  <a:solidFill>
                    <a:schemeClr val="tx2"/>
                  </a:solidFill>
                  <a:latin typeface="Verdana" panose="020B0604030504040204" pitchFamily="34" charset="0"/>
                </a:rPr>
                <a:t>)=20.54mV</a:t>
              </a:r>
              <a:endParaRPr lang="en-US" altLang="zh-CN" sz="2000" i="1">
                <a:solidFill>
                  <a:schemeClr val="tx2"/>
                </a:solidFill>
                <a:latin typeface="Verdana" panose="020B0604030504040204" pitchFamily="34" charset="0"/>
              </a:endParaRPr>
            </a:p>
            <a:p>
              <a:pPr>
                <a:spcBef>
                  <a:spcPct val="20000"/>
                </a:spcBef>
                <a:buClr>
                  <a:schemeClr val="hlink"/>
                </a:buClr>
                <a:buFont typeface="Wingdings" panose="05000000000000000000" pitchFamily="2" charset="2"/>
                <a:buNone/>
              </a:pPr>
              <a:r>
                <a:rPr lang="zh-CN" altLang="en-US" sz="2000">
                  <a:solidFill>
                    <a:schemeClr val="tx2"/>
                  </a:solidFill>
                  <a:latin typeface="Verdana" panose="020B0604030504040204" pitchFamily="34" charset="0"/>
                </a:rPr>
                <a:t>则有：</a:t>
              </a:r>
              <a:r>
                <a:rPr lang="en-US" altLang="zh-CN" sz="2000" i="1">
                  <a:solidFill>
                    <a:schemeClr val="tx2"/>
                  </a:solidFill>
                  <a:latin typeface="Verdana" panose="020B0604030504040204" pitchFamily="34" charset="0"/>
                </a:rPr>
                <a:t>E</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zh-CN" altLang="en-US" sz="2000" baseline="-25000">
                  <a:solidFill>
                    <a:schemeClr val="tx2"/>
                  </a:solidFill>
                  <a:latin typeface="Verdana" panose="020B0604030504040204" pitchFamily="34" charset="0"/>
                </a:rPr>
                <a:t>℃</a:t>
              </a:r>
              <a:r>
                <a:rPr lang="en-US" altLang="zh-CN" sz="2000">
                  <a:solidFill>
                    <a:schemeClr val="tx2"/>
                  </a:solidFill>
                  <a:latin typeface="Verdana" panose="020B0604030504040204" pitchFamily="34" charset="0"/>
                </a:rPr>
                <a:t>)=20.54mV+1.00mV=21.54mV</a:t>
              </a:r>
            </a:p>
            <a:p>
              <a:pPr>
                <a:spcBef>
                  <a:spcPct val="20000"/>
                </a:spcBef>
                <a:buClr>
                  <a:schemeClr val="hlink"/>
                </a:buClr>
                <a:buFont typeface="Wingdings" panose="05000000000000000000" pitchFamily="2" charset="2"/>
                <a:buNone/>
              </a:pPr>
              <a:r>
                <a:rPr lang="zh-CN" altLang="en-US" sz="2000">
                  <a:solidFill>
                    <a:schemeClr val="tx2"/>
                  </a:solidFill>
                  <a:latin typeface="Verdana" panose="020B0604030504040204" pitchFamily="34" charset="0"/>
                </a:rPr>
                <a:t>反查分度表有</a:t>
              </a:r>
              <a:r>
                <a:rPr lang="en-US" altLang="zh-CN" sz="2000" i="1">
                  <a:solidFill>
                    <a:schemeClr val="tx2"/>
                  </a:solidFill>
                  <a:latin typeface="Verdana" panose="020B0604030504040204" pitchFamily="34" charset="0"/>
                </a:rPr>
                <a:t>T</a:t>
              </a:r>
              <a:r>
                <a:rPr lang="en-US" altLang="zh-CN" sz="2000">
                  <a:solidFill>
                    <a:schemeClr val="tx2"/>
                  </a:solidFill>
                  <a:latin typeface="Verdana" panose="020B0604030504040204" pitchFamily="34" charset="0"/>
                </a:rPr>
                <a:t>=521℃</a:t>
              </a:r>
              <a:r>
                <a:rPr lang="zh-CN" altLang="en-US" sz="2000">
                  <a:solidFill>
                    <a:schemeClr val="tx2"/>
                  </a:solidFill>
                  <a:latin typeface="Verdana" panose="020B0604030504040204" pitchFamily="34" charset="0"/>
                </a:rPr>
                <a:t>，所以测量端实际温度为</a:t>
              </a:r>
              <a:r>
                <a:rPr lang="en-US" altLang="zh-CN" sz="2000">
                  <a:solidFill>
                    <a:schemeClr val="tx2"/>
                  </a:solidFill>
                  <a:latin typeface="Verdana" panose="020B0604030504040204" pitchFamily="34" charset="0"/>
                </a:rPr>
                <a:t>521℃</a:t>
              </a:r>
              <a:r>
                <a:rPr lang="zh-CN" altLang="en-US" sz="2000">
                  <a:solidFill>
                    <a:schemeClr val="tx2"/>
                  </a:solidFill>
                  <a:latin typeface="Verdana" panose="020B0604030504040204" pitchFamily="34"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1995"/>
                                        </p:tgtEl>
                                        <p:attrNameLst>
                                          <p:attrName>style.visibility</p:attrName>
                                        </p:attrNameLst>
                                      </p:cBhvr>
                                      <p:to>
                                        <p:strVal val="visible"/>
                                      </p:to>
                                    </p:set>
                                    <p:anim calcmode="lin" valueType="num">
                                      <p:cBhvr additive="base">
                                        <p:cTn id="7" dur="500" fill="hold"/>
                                        <p:tgtEl>
                                          <p:spTgt spid="41995"/>
                                        </p:tgtEl>
                                        <p:attrNameLst>
                                          <p:attrName>ppt_x</p:attrName>
                                        </p:attrNameLst>
                                      </p:cBhvr>
                                      <p:tavLst>
                                        <p:tav tm="0">
                                          <p:val>
                                            <p:strVal val="#ppt_x"/>
                                          </p:val>
                                        </p:tav>
                                        <p:tav tm="100000">
                                          <p:val>
                                            <p:strVal val="#ppt_x"/>
                                          </p:val>
                                        </p:tav>
                                      </p:tavLst>
                                    </p:anim>
                                    <p:anim calcmode="lin" valueType="num">
                                      <p:cBhvr additive="base">
                                        <p:cTn id="8" dur="500" fill="hold"/>
                                        <p:tgtEl>
                                          <p:spTgt spid="419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日期占位符 4">
            <a:extLst>
              <a:ext uri="{FF2B5EF4-FFF2-40B4-BE49-F238E27FC236}">
                <a16:creationId xmlns:a16="http://schemas.microsoft.com/office/drawing/2014/main" id="{6817B3B1-1032-45E3-AE36-12572608EFE8}"/>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1DE45197-7FF1-42B3-82E0-221C91F248F9}" type="datetime10">
              <a:rPr lang="zh-CN" altLang="en-US" sz="1200"/>
              <a:pPr/>
              <a:t>19:06</a:t>
            </a:fld>
            <a:r>
              <a:rPr lang="zh-CN" altLang="en-US" sz="1200"/>
              <a:t>华中科技大学控制系测控所</a:t>
            </a:r>
          </a:p>
        </p:txBody>
      </p:sp>
      <p:sp>
        <p:nvSpPr>
          <p:cNvPr id="45058" name="页脚占位符 5">
            <a:extLst>
              <a:ext uri="{FF2B5EF4-FFF2-40B4-BE49-F238E27FC236}">
                <a16:creationId xmlns:a16="http://schemas.microsoft.com/office/drawing/2014/main" id="{4F28646F-655F-4277-8067-55D9B368D0E7}"/>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45059" name="AutoShape 2">
            <a:extLst>
              <a:ext uri="{FF2B5EF4-FFF2-40B4-BE49-F238E27FC236}">
                <a16:creationId xmlns:a16="http://schemas.microsoft.com/office/drawing/2014/main" id="{6353225A-55B4-4A04-A1F1-D47AD38651C4}"/>
              </a:ext>
            </a:extLst>
          </p:cNvPr>
          <p:cNvSpPr>
            <a:spLocks noChangeArrowheads="1"/>
          </p:cNvSpPr>
          <p:nvPr/>
        </p:nvSpPr>
        <p:spPr bwMode="auto">
          <a:xfrm>
            <a:off x="1295400" y="1676400"/>
            <a:ext cx="7391400" cy="14478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5060" name="Rectangle 3">
            <a:extLst>
              <a:ext uri="{FF2B5EF4-FFF2-40B4-BE49-F238E27FC236}">
                <a16:creationId xmlns:a16="http://schemas.microsoft.com/office/drawing/2014/main" id="{95343F9C-86B4-47FF-BE62-ED48280FDCEF}"/>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基本原理</a:t>
            </a:r>
          </a:p>
        </p:txBody>
      </p:sp>
      <p:grpSp>
        <p:nvGrpSpPr>
          <p:cNvPr id="45061" name="Group 4">
            <a:extLst>
              <a:ext uri="{FF2B5EF4-FFF2-40B4-BE49-F238E27FC236}">
                <a16:creationId xmlns:a16="http://schemas.microsoft.com/office/drawing/2014/main" id="{236ED6E6-E836-4E99-992E-C38093B1EC29}"/>
              </a:ext>
            </a:extLst>
          </p:cNvPr>
          <p:cNvGrpSpPr>
            <a:grpSpLocks/>
          </p:cNvGrpSpPr>
          <p:nvPr/>
        </p:nvGrpSpPr>
        <p:grpSpPr bwMode="auto">
          <a:xfrm>
            <a:off x="152400" y="2743200"/>
            <a:ext cx="990600" cy="2352675"/>
            <a:chOff x="0" y="0"/>
            <a:chExt cx="2160" cy="499"/>
          </a:xfrm>
        </p:grpSpPr>
        <p:sp>
          <p:nvSpPr>
            <p:cNvPr id="45062" name="AutoShape 5">
              <a:extLst>
                <a:ext uri="{FF2B5EF4-FFF2-40B4-BE49-F238E27FC236}">
                  <a16:creationId xmlns:a16="http://schemas.microsoft.com/office/drawing/2014/main" id="{6A6496B2-E434-48C5-AA50-462ABCDEFD64}"/>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5063" name="Freeform 6">
              <a:extLst>
                <a:ext uri="{FF2B5EF4-FFF2-40B4-BE49-F238E27FC236}">
                  <a16:creationId xmlns:a16="http://schemas.microsoft.com/office/drawing/2014/main" id="{3C6B50D2-2387-48D3-A8EE-0EDAA86D41FD}"/>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5064" name="Text Box 7">
              <a:extLst>
                <a:ext uri="{FF2B5EF4-FFF2-40B4-BE49-F238E27FC236}">
                  <a16:creationId xmlns:a16="http://schemas.microsoft.com/office/drawing/2014/main" id="{198E5181-CC52-4455-9450-2F4973544960}"/>
                </a:ext>
              </a:extLst>
            </p:cNvPr>
            <p:cNvSpPr txBox="1">
              <a:spLocks noChangeArrowheads="1"/>
            </p:cNvSpPr>
            <p:nvPr/>
          </p:nvSpPr>
          <p:spPr bwMode="auto">
            <a:xfrm>
              <a:off x="180" y="48"/>
              <a:ext cx="1755"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热电偶分度表的应用</a:t>
              </a:r>
            </a:p>
          </p:txBody>
        </p:sp>
      </p:grpSp>
      <p:sp>
        <p:nvSpPr>
          <p:cNvPr id="45065" name="Rectangle 8">
            <a:extLst>
              <a:ext uri="{FF2B5EF4-FFF2-40B4-BE49-F238E27FC236}">
                <a16:creationId xmlns:a16="http://schemas.microsoft.com/office/drawing/2014/main" id="{853DEA7E-FDD6-43EF-9F6B-A646D6EF5C33}"/>
              </a:ext>
            </a:extLst>
          </p:cNvPr>
          <p:cNvSpPr>
            <a:spLocks noChangeArrowheads="1"/>
          </p:cNvSpPr>
          <p:nvPr/>
        </p:nvSpPr>
        <p:spPr bwMode="auto">
          <a:xfrm>
            <a:off x="1676400" y="1981200"/>
            <a:ext cx="6934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000">
                <a:solidFill>
                  <a:schemeClr val="tx2"/>
                </a:solidFill>
                <a:latin typeface="Verdana" panose="020B0604030504040204" pitchFamily="34" charset="0"/>
              </a:rPr>
              <a:t>例</a:t>
            </a:r>
            <a:r>
              <a:rPr lang="en-US" altLang="zh-CN" sz="2000">
                <a:solidFill>
                  <a:schemeClr val="tx2"/>
                </a:solidFill>
                <a:latin typeface="Verdana" panose="020B0604030504040204" pitchFamily="34" charset="0"/>
              </a:rPr>
              <a:t>2.2 </a:t>
            </a:r>
            <a:r>
              <a:rPr lang="zh-CN" altLang="en-US" sz="2000">
                <a:solidFill>
                  <a:schemeClr val="tx2"/>
                </a:solidFill>
                <a:latin typeface="Verdana" panose="020B0604030504040204" pitchFamily="34" charset="0"/>
              </a:rPr>
              <a:t>条件同例</a:t>
            </a:r>
            <a:r>
              <a:rPr lang="en-US" altLang="zh-CN" sz="2000">
                <a:solidFill>
                  <a:schemeClr val="tx2"/>
                </a:solidFill>
                <a:latin typeface="Verdana" panose="020B0604030504040204" pitchFamily="34" charset="0"/>
              </a:rPr>
              <a:t>2.1</a:t>
            </a:r>
            <a:r>
              <a:rPr lang="zh-CN" altLang="en-US" sz="2000">
                <a:solidFill>
                  <a:schemeClr val="tx2"/>
                </a:solidFill>
                <a:latin typeface="Verdana" panose="020B0604030504040204" pitchFamily="34" charset="0"/>
              </a:rPr>
              <a:t>，已知测量端实际温度</a:t>
            </a:r>
            <a:r>
              <a:rPr lang="en-US" altLang="zh-CN" sz="2000" i="1">
                <a:solidFill>
                  <a:schemeClr val="tx2"/>
                </a:solidFill>
                <a:latin typeface="Verdana" panose="020B0604030504040204" pitchFamily="34" charset="0"/>
              </a:rPr>
              <a:t>T</a:t>
            </a:r>
            <a:r>
              <a:rPr lang="en-US" altLang="zh-CN" sz="2000">
                <a:solidFill>
                  <a:schemeClr val="tx2"/>
                </a:solidFill>
                <a:latin typeface="Verdana" panose="020B0604030504040204" pitchFamily="34" charset="0"/>
              </a:rPr>
              <a:t>=800℃</a:t>
            </a:r>
            <a:r>
              <a:rPr lang="zh-CN" altLang="en-US" sz="2000">
                <a:solidFill>
                  <a:schemeClr val="tx2"/>
                </a:solidFill>
                <a:latin typeface="Verdana" panose="020B0604030504040204" pitchFamily="34" charset="0"/>
              </a:rPr>
              <a:t>，参比端温度</a:t>
            </a:r>
            <a:r>
              <a:rPr lang="en-US" altLang="zh-CN" sz="2000" i="1">
                <a:solidFill>
                  <a:schemeClr val="tx2"/>
                </a:solidFill>
                <a:latin typeface="Verdana" panose="020B0604030504040204" pitchFamily="34" charset="0"/>
              </a:rPr>
              <a:t>T</a:t>
            </a:r>
            <a:r>
              <a:rPr lang="en-US" altLang="zh-CN" sz="2000" i="1" baseline="-25000">
                <a:solidFill>
                  <a:schemeClr val="tx2"/>
                </a:solidFill>
                <a:latin typeface="Verdana" panose="020B0604030504040204" pitchFamily="34" charset="0"/>
              </a:rPr>
              <a:t>n</a:t>
            </a:r>
            <a:r>
              <a:rPr lang="en-US" altLang="zh-CN" sz="2000">
                <a:solidFill>
                  <a:schemeClr val="tx2"/>
                </a:solidFill>
                <a:latin typeface="Verdana" panose="020B0604030504040204" pitchFamily="34" charset="0"/>
              </a:rPr>
              <a:t>=20℃</a:t>
            </a:r>
            <a:r>
              <a:rPr lang="zh-CN" altLang="en-US" sz="2000">
                <a:solidFill>
                  <a:schemeClr val="tx2"/>
                </a:solidFill>
                <a:latin typeface="Verdana" panose="020B0604030504040204" pitchFamily="34" charset="0"/>
              </a:rPr>
              <a:t>，求用直流电位差计所测得的热电势值。  （</a:t>
            </a:r>
            <a:r>
              <a:rPr lang="zh-CN" altLang="en-US" sz="2000">
                <a:solidFill>
                  <a:srgbClr val="FF0000"/>
                </a:solidFill>
                <a:latin typeface="Verdana" panose="020B0604030504040204" pitchFamily="34" charset="0"/>
              </a:rPr>
              <a:t>课题作业</a:t>
            </a:r>
            <a:r>
              <a:rPr lang="zh-CN" altLang="en-US" sz="2000">
                <a:solidFill>
                  <a:schemeClr val="tx2"/>
                </a:solidFill>
                <a:latin typeface="Verdana" panose="020B0604030504040204" pitchFamily="34" charset="0"/>
              </a:rPr>
              <a:t>）</a:t>
            </a:r>
          </a:p>
        </p:txBody>
      </p:sp>
      <p:grpSp>
        <p:nvGrpSpPr>
          <p:cNvPr id="43019" name="Group 9">
            <a:extLst>
              <a:ext uri="{FF2B5EF4-FFF2-40B4-BE49-F238E27FC236}">
                <a16:creationId xmlns:a16="http://schemas.microsoft.com/office/drawing/2014/main" id="{6227EB19-CF6A-4562-8714-D4E0C592DC9B}"/>
              </a:ext>
            </a:extLst>
          </p:cNvPr>
          <p:cNvGrpSpPr>
            <a:grpSpLocks/>
          </p:cNvGrpSpPr>
          <p:nvPr/>
        </p:nvGrpSpPr>
        <p:grpSpPr bwMode="auto">
          <a:xfrm>
            <a:off x="1371600" y="3352800"/>
            <a:ext cx="7467600" cy="2438400"/>
            <a:chOff x="0" y="0"/>
            <a:chExt cx="4752" cy="1152"/>
          </a:xfrm>
        </p:grpSpPr>
        <p:sp>
          <p:nvSpPr>
            <p:cNvPr id="45067" name="AutoShape 10">
              <a:extLst>
                <a:ext uri="{FF2B5EF4-FFF2-40B4-BE49-F238E27FC236}">
                  <a16:creationId xmlns:a16="http://schemas.microsoft.com/office/drawing/2014/main" id="{A53A4B5F-C4C0-40DB-AE65-4E69609E9720}"/>
                </a:ext>
              </a:extLst>
            </p:cNvPr>
            <p:cNvSpPr>
              <a:spLocks noChangeArrowheads="1"/>
            </p:cNvSpPr>
            <p:nvPr/>
          </p:nvSpPr>
          <p:spPr bwMode="auto">
            <a:xfrm>
              <a:off x="0" y="0"/>
              <a:ext cx="4752" cy="1104"/>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5068" name="Rectangle 11">
              <a:extLst>
                <a:ext uri="{FF2B5EF4-FFF2-40B4-BE49-F238E27FC236}">
                  <a16:creationId xmlns:a16="http://schemas.microsoft.com/office/drawing/2014/main" id="{F8A31BA0-5A34-48C3-A0E5-9A29F9C52F69}"/>
                </a:ext>
              </a:extLst>
            </p:cNvPr>
            <p:cNvSpPr>
              <a:spLocks noChangeArrowheads="1"/>
            </p:cNvSpPr>
            <p:nvPr/>
          </p:nvSpPr>
          <p:spPr bwMode="auto">
            <a:xfrm>
              <a:off x="48" y="96"/>
              <a:ext cx="4704"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None/>
              </a:pPr>
              <a:r>
                <a:rPr lang="zh-CN" altLang="en-US" sz="2000">
                  <a:solidFill>
                    <a:schemeClr val="tx2"/>
                  </a:solidFill>
                  <a:latin typeface="Verdana" panose="020B0604030504040204" pitchFamily="34" charset="0"/>
                </a:rPr>
                <a:t>解：	  </a:t>
              </a:r>
              <a:r>
                <a:rPr lang="en-US" altLang="zh-CN" sz="2000" i="1">
                  <a:solidFill>
                    <a:schemeClr val="tx2"/>
                  </a:solidFill>
                  <a:latin typeface="Verdana" panose="020B0604030504040204" pitchFamily="34" charset="0"/>
                </a:rPr>
                <a:t>E</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i="1" baseline="-25000">
                  <a:solidFill>
                    <a:schemeClr val="tx2"/>
                  </a:solidFill>
                  <a:latin typeface="Verdana" panose="020B0604030504040204" pitchFamily="34" charset="0"/>
                </a:rPr>
                <a:t>n</a:t>
              </a:r>
              <a:r>
                <a:rPr lang="en-US" altLang="zh-CN" sz="2000">
                  <a:solidFill>
                    <a:schemeClr val="tx2"/>
                  </a:solidFill>
                  <a:latin typeface="Verdana" panose="020B0604030504040204" pitchFamily="34" charset="0"/>
                </a:rPr>
                <a:t>)=E(</a:t>
              </a:r>
              <a:r>
                <a:rPr lang="en-US" altLang="zh-CN" sz="2000" i="1">
                  <a:solidFill>
                    <a:schemeClr val="tx2"/>
                  </a:solidFill>
                  <a:latin typeface="Verdana" panose="020B0604030504040204" pitchFamily="34" charset="0"/>
                </a:rPr>
                <a:t>T</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E</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i="1" baseline="-25000">
                  <a:solidFill>
                    <a:schemeClr val="tx2"/>
                  </a:solidFill>
                  <a:latin typeface="Verdana" panose="020B0604030504040204" pitchFamily="34" charset="0"/>
                </a:rPr>
                <a:t>n</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en-US" altLang="zh-CN" sz="2000">
                  <a:solidFill>
                    <a:schemeClr val="tx2"/>
                  </a:solidFill>
                  <a:latin typeface="Verdana" panose="020B0604030504040204" pitchFamily="34" charset="0"/>
                </a:rPr>
                <a:t>)</a:t>
              </a:r>
            </a:p>
            <a:p>
              <a:pPr>
                <a:spcBef>
                  <a:spcPct val="20000"/>
                </a:spcBef>
                <a:buClr>
                  <a:schemeClr val="hlink"/>
                </a:buClr>
                <a:buFont typeface="Wingdings" panose="05000000000000000000" pitchFamily="2" charset="2"/>
                <a:buNone/>
              </a:pPr>
              <a:r>
                <a:rPr lang="zh-CN" altLang="en-US" sz="2000">
                  <a:solidFill>
                    <a:schemeClr val="tx2"/>
                  </a:solidFill>
                  <a:latin typeface="Verdana" panose="020B0604030504040204" pitchFamily="34" charset="0"/>
                </a:rPr>
                <a:t>其中	  </a:t>
              </a:r>
              <a:r>
                <a:rPr lang="en-US" altLang="zh-CN" sz="2000" i="1">
                  <a:solidFill>
                    <a:schemeClr val="tx2"/>
                  </a:solidFill>
                  <a:latin typeface="Verdana" panose="020B0604030504040204" pitchFamily="34" charset="0"/>
                </a:rPr>
                <a:t>E</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E</a:t>
              </a:r>
              <a:r>
                <a:rPr lang="en-US" altLang="zh-CN" sz="2000">
                  <a:solidFill>
                    <a:schemeClr val="tx2"/>
                  </a:solidFill>
                  <a:latin typeface="Verdana" panose="020B0604030504040204" pitchFamily="34" charset="0"/>
                </a:rPr>
                <a:t>(800,0)=33.275mV  (</a:t>
              </a:r>
              <a:r>
                <a:rPr lang="zh-CN" altLang="en-US" sz="2000">
                  <a:solidFill>
                    <a:schemeClr val="tx2"/>
                  </a:solidFill>
                  <a:latin typeface="Verdana" panose="020B0604030504040204" pitchFamily="34" charset="0"/>
                </a:rPr>
                <a:t>查表</a:t>
              </a:r>
              <a:r>
                <a:rPr lang="en-US" altLang="zh-CN" sz="2000">
                  <a:solidFill>
                    <a:schemeClr val="tx2"/>
                  </a:solidFill>
                  <a:latin typeface="Verdana" panose="020B0604030504040204" pitchFamily="34" charset="0"/>
                </a:rPr>
                <a:t>)</a:t>
              </a:r>
              <a:endParaRPr lang="en-US" altLang="zh-CN" sz="2000" i="1">
                <a:solidFill>
                  <a:schemeClr val="tx2"/>
                </a:solidFill>
                <a:latin typeface="Verdana" panose="020B0604030504040204" pitchFamily="34" charset="0"/>
              </a:endParaRPr>
            </a:p>
            <a:p>
              <a:pPr>
                <a:spcBef>
                  <a:spcPct val="20000"/>
                </a:spcBef>
                <a:buClr>
                  <a:schemeClr val="hlink"/>
                </a:buClr>
                <a:buFont typeface="Wingdings" panose="05000000000000000000" pitchFamily="2" charset="2"/>
                <a:buNone/>
              </a:pPr>
              <a:r>
                <a:rPr lang="en-US" altLang="zh-CN" sz="2000" i="1">
                  <a:solidFill>
                    <a:schemeClr val="tx2"/>
                  </a:solidFill>
                  <a:latin typeface="Verdana" panose="020B0604030504040204" pitchFamily="34" charset="0"/>
                </a:rPr>
                <a:t>            E</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i="1" baseline="-25000">
                  <a:solidFill>
                    <a:schemeClr val="tx2"/>
                  </a:solidFill>
                  <a:latin typeface="Verdana" panose="020B0604030504040204" pitchFamily="34" charset="0"/>
                </a:rPr>
                <a:t>n</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baseline="-25000">
                  <a:solidFill>
                    <a:schemeClr val="tx2"/>
                  </a:solidFill>
                  <a:latin typeface="Verdana" panose="020B0604030504040204" pitchFamily="34" charset="0"/>
                </a:rPr>
                <a:t>0</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E</a:t>
              </a:r>
              <a:r>
                <a:rPr lang="en-US" altLang="zh-CN" sz="2000">
                  <a:solidFill>
                    <a:schemeClr val="tx2"/>
                  </a:solidFill>
                  <a:latin typeface="Verdana" panose="020B0604030504040204" pitchFamily="34" charset="0"/>
                </a:rPr>
                <a:t>(20,0)=0.798mV(</a:t>
              </a:r>
              <a:r>
                <a:rPr lang="zh-CN" altLang="en-US" sz="2000">
                  <a:solidFill>
                    <a:schemeClr val="tx2"/>
                  </a:solidFill>
                  <a:latin typeface="Verdana" panose="020B0604030504040204" pitchFamily="34" charset="0"/>
                </a:rPr>
                <a:t>查表</a:t>
              </a:r>
              <a:r>
                <a:rPr lang="en-US" altLang="zh-CN" sz="2000">
                  <a:solidFill>
                    <a:schemeClr val="tx2"/>
                  </a:solidFill>
                  <a:latin typeface="Verdana" panose="020B0604030504040204" pitchFamily="34" charset="0"/>
                </a:rPr>
                <a:t>)</a:t>
              </a:r>
              <a:endParaRPr lang="en-US" altLang="zh-CN" sz="2000" i="1">
                <a:solidFill>
                  <a:schemeClr val="tx2"/>
                </a:solidFill>
                <a:latin typeface="Verdana" panose="020B0604030504040204" pitchFamily="34" charset="0"/>
              </a:endParaRPr>
            </a:p>
            <a:p>
              <a:pPr>
                <a:spcBef>
                  <a:spcPct val="20000"/>
                </a:spcBef>
                <a:buClr>
                  <a:schemeClr val="hlink"/>
                </a:buClr>
                <a:buFont typeface="Wingdings" panose="05000000000000000000" pitchFamily="2" charset="2"/>
                <a:buNone/>
              </a:pPr>
              <a:r>
                <a:rPr lang="en-US" altLang="zh-CN" sz="2000" i="1">
                  <a:solidFill>
                    <a:schemeClr val="tx2"/>
                  </a:solidFill>
                  <a:latin typeface="Verdana" panose="020B0604030504040204" pitchFamily="34" charset="0"/>
                </a:rPr>
                <a:t>            E</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T</a:t>
              </a:r>
              <a:r>
                <a:rPr lang="en-US" altLang="zh-CN" sz="2000" i="1" baseline="-25000">
                  <a:solidFill>
                    <a:schemeClr val="tx2"/>
                  </a:solidFill>
                  <a:latin typeface="Verdana" panose="020B0604030504040204" pitchFamily="34" charset="0"/>
                </a:rPr>
                <a:t>n</a:t>
              </a:r>
              <a:r>
                <a:rPr lang="en-US" altLang="zh-CN" sz="2000">
                  <a:solidFill>
                    <a:schemeClr val="tx2"/>
                  </a:solidFill>
                  <a:latin typeface="Verdana" panose="020B0604030504040204" pitchFamily="34" charset="0"/>
                </a:rPr>
                <a:t>)=33.275mV-0.798mV=32.477mV(</a:t>
              </a:r>
              <a:r>
                <a:rPr lang="zh-CN" altLang="en-US" sz="2000">
                  <a:solidFill>
                    <a:schemeClr val="tx2"/>
                  </a:solidFill>
                  <a:latin typeface="Verdana" panose="020B0604030504040204" pitchFamily="34" charset="0"/>
                </a:rPr>
                <a:t>计算</a:t>
              </a:r>
              <a:r>
                <a:rPr lang="en-US" altLang="zh-CN" sz="2000">
                  <a:solidFill>
                    <a:schemeClr val="tx2"/>
                  </a:solidFill>
                  <a:latin typeface="Verdana" panose="020B0604030504040204" pitchFamily="34" charset="0"/>
                </a:rPr>
                <a:t>)</a:t>
              </a:r>
            </a:p>
            <a:p>
              <a:pPr>
                <a:spcBef>
                  <a:spcPct val="20000"/>
                </a:spcBef>
                <a:buClr>
                  <a:schemeClr val="hlink"/>
                </a:buClr>
                <a:buFont typeface="Wingdings" panose="05000000000000000000" pitchFamily="2" charset="2"/>
                <a:buNone/>
              </a:pPr>
              <a:r>
                <a:rPr lang="zh-CN" altLang="en-US" sz="2000">
                  <a:solidFill>
                    <a:schemeClr val="tx2"/>
                  </a:solidFill>
                  <a:latin typeface="Verdana" panose="020B0604030504040204" pitchFamily="34" charset="0"/>
                </a:rPr>
                <a:t>所以：用直流电位差计测得的热电势为</a:t>
              </a:r>
              <a:r>
                <a:rPr lang="en-US" altLang="zh-CN" sz="2000">
                  <a:solidFill>
                    <a:schemeClr val="tx2"/>
                  </a:solidFill>
                  <a:latin typeface="Verdana" panose="020B0604030504040204" pitchFamily="34" charset="0"/>
                </a:rPr>
                <a:t>32.477mV</a:t>
              </a:r>
              <a:r>
                <a:rPr lang="zh-CN" altLang="en-US" sz="2000">
                  <a:solidFill>
                    <a:schemeClr val="tx2"/>
                  </a:solidFill>
                  <a:latin typeface="Verdana" panose="020B0604030504040204" pitchFamily="34"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3019"/>
                                        </p:tgtEl>
                                        <p:attrNameLst>
                                          <p:attrName>style.visibility</p:attrName>
                                        </p:attrNameLst>
                                      </p:cBhvr>
                                      <p:to>
                                        <p:strVal val="visible"/>
                                      </p:to>
                                    </p:set>
                                    <p:anim calcmode="lin" valueType="num">
                                      <p:cBhvr additive="base">
                                        <p:cTn id="7" dur="500" fill="hold"/>
                                        <p:tgtEl>
                                          <p:spTgt spid="43019"/>
                                        </p:tgtEl>
                                        <p:attrNameLst>
                                          <p:attrName>ppt_x</p:attrName>
                                        </p:attrNameLst>
                                      </p:cBhvr>
                                      <p:tavLst>
                                        <p:tav tm="0">
                                          <p:val>
                                            <p:strVal val="#ppt_x"/>
                                          </p:val>
                                        </p:tav>
                                        <p:tav tm="100000">
                                          <p:val>
                                            <p:strVal val="#ppt_x"/>
                                          </p:val>
                                        </p:tav>
                                      </p:tavLst>
                                    </p:anim>
                                    <p:anim calcmode="lin" valueType="num">
                                      <p:cBhvr additive="base">
                                        <p:cTn id="8" dur="500" fill="hold"/>
                                        <p:tgtEl>
                                          <p:spTgt spid="430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日期占位符 4">
            <a:extLst>
              <a:ext uri="{FF2B5EF4-FFF2-40B4-BE49-F238E27FC236}">
                <a16:creationId xmlns:a16="http://schemas.microsoft.com/office/drawing/2014/main" id="{CD35E595-3878-431E-A756-51BABF80AA75}"/>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C642C86D-3774-4EC3-9651-CE1363121DFC}" type="datetime10">
              <a:rPr lang="zh-CN" altLang="en-US" sz="1200"/>
              <a:pPr/>
              <a:t>19:06</a:t>
            </a:fld>
            <a:r>
              <a:rPr lang="zh-CN" altLang="en-US" sz="1200"/>
              <a:t>华中科技大学控制系测控所</a:t>
            </a:r>
          </a:p>
        </p:txBody>
      </p:sp>
      <p:sp>
        <p:nvSpPr>
          <p:cNvPr id="46082" name="页脚占位符 5">
            <a:extLst>
              <a:ext uri="{FF2B5EF4-FFF2-40B4-BE49-F238E27FC236}">
                <a16:creationId xmlns:a16="http://schemas.microsoft.com/office/drawing/2014/main" id="{CE971B16-AF4E-45EE-923B-606C1045B24C}"/>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46083" name="AutoShape 2">
            <a:extLst>
              <a:ext uri="{FF2B5EF4-FFF2-40B4-BE49-F238E27FC236}">
                <a16:creationId xmlns:a16="http://schemas.microsoft.com/office/drawing/2014/main" id="{780679F4-D142-4178-8E1B-83B24F496B37}"/>
              </a:ext>
            </a:extLst>
          </p:cNvPr>
          <p:cNvSpPr>
            <a:spLocks noChangeArrowheads="1"/>
          </p:cNvSpPr>
          <p:nvPr/>
        </p:nvSpPr>
        <p:spPr bwMode="auto">
          <a:xfrm>
            <a:off x="1295400" y="2895600"/>
            <a:ext cx="7543800" cy="17526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6084" name="Rectangle 3">
            <a:extLst>
              <a:ext uri="{FF2B5EF4-FFF2-40B4-BE49-F238E27FC236}">
                <a16:creationId xmlns:a16="http://schemas.microsoft.com/office/drawing/2014/main" id="{5E4A851A-D9EB-42EA-80A5-454C76AF09FF}"/>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基本原理</a:t>
            </a:r>
          </a:p>
        </p:txBody>
      </p:sp>
      <p:grpSp>
        <p:nvGrpSpPr>
          <p:cNvPr id="46085" name="Group 4">
            <a:extLst>
              <a:ext uri="{FF2B5EF4-FFF2-40B4-BE49-F238E27FC236}">
                <a16:creationId xmlns:a16="http://schemas.microsoft.com/office/drawing/2014/main" id="{EE0093D5-9295-459A-937A-6AF1D3A315E5}"/>
              </a:ext>
            </a:extLst>
          </p:cNvPr>
          <p:cNvGrpSpPr>
            <a:grpSpLocks/>
          </p:cNvGrpSpPr>
          <p:nvPr/>
        </p:nvGrpSpPr>
        <p:grpSpPr bwMode="auto">
          <a:xfrm>
            <a:off x="152400" y="2743200"/>
            <a:ext cx="990600" cy="2352675"/>
            <a:chOff x="0" y="0"/>
            <a:chExt cx="2160" cy="499"/>
          </a:xfrm>
        </p:grpSpPr>
        <p:sp>
          <p:nvSpPr>
            <p:cNvPr id="46086" name="AutoShape 5">
              <a:extLst>
                <a:ext uri="{FF2B5EF4-FFF2-40B4-BE49-F238E27FC236}">
                  <a16:creationId xmlns:a16="http://schemas.microsoft.com/office/drawing/2014/main" id="{4EE6C8DF-DC7F-4554-A257-A9B6498D1BC8}"/>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6087" name="Freeform 6">
              <a:extLst>
                <a:ext uri="{FF2B5EF4-FFF2-40B4-BE49-F238E27FC236}">
                  <a16:creationId xmlns:a16="http://schemas.microsoft.com/office/drawing/2014/main" id="{B9880081-68BC-4420-913E-8CD820B3AAC9}"/>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6088" name="Text Box 7">
              <a:extLst>
                <a:ext uri="{FF2B5EF4-FFF2-40B4-BE49-F238E27FC236}">
                  <a16:creationId xmlns:a16="http://schemas.microsoft.com/office/drawing/2014/main" id="{02F88063-D092-464D-B920-6B6F1C9A2A40}"/>
                </a:ext>
              </a:extLst>
            </p:cNvPr>
            <p:cNvSpPr txBox="1">
              <a:spLocks noChangeArrowheads="1"/>
            </p:cNvSpPr>
            <p:nvPr/>
          </p:nvSpPr>
          <p:spPr bwMode="auto">
            <a:xfrm>
              <a:off x="180" y="48"/>
              <a:ext cx="1755"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热电偶分度表的应用</a:t>
              </a:r>
            </a:p>
          </p:txBody>
        </p:sp>
      </p:grpSp>
      <p:sp>
        <p:nvSpPr>
          <p:cNvPr id="46089" name="Rectangle 8">
            <a:extLst>
              <a:ext uri="{FF2B5EF4-FFF2-40B4-BE49-F238E27FC236}">
                <a16:creationId xmlns:a16="http://schemas.microsoft.com/office/drawing/2014/main" id="{E754640D-88BC-4496-98F2-5D5211128B5A}"/>
              </a:ext>
            </a:extLst>
          </p:cNvPr>
          <p:cNvSpPr>
            <a:spLocks noChangeArrowheads="1"/>
          </p:cNvSpPr>
          <p:nvPr/>
        </p:nvSpPr>
        <p:spPr bwMode="auto">
          <a:xfrm>
            <a:off x="1676400" y="3276600"/>
            <a:ext cx="6934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914400" indent="-45720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1">
              <a:spcBef>
                <a:spcPct val="20000"/>
              </a:spcBef>
              <a:buClr>
                <a:schemeClr val="accent1"/>
              </a:buClr>
              <a:buFont typeface="Wingdings" panose="05000000000000000000" pitchFamily="2" charset="2"/>
              <a:buNone/>
            </a:pPr>
            <a:r>
              <a:rPr lang="zh-CN" altLang="en-US" sz="2400">
                <a:solidFill>
                  <a:srgbClr val="FF0000"/>
                </a:solidFill>
              </a:rPr>
              <a:t>作业</a:t>
            </a:r>
            <a:r>
              <a:rPr lang="en-US" altLang="zh-CN" sz="2400">
                <a:solidFill>
                  <a:srgbClr val="FF0000"/>
                </a:solidFill>
              </a:rPr>
              <a:t>2</a:t>
            </a:r>
            <a:r>
              <a:rPr lang="zh-CN" altLang="en-US" sz="2400"/>
              <a:t>：用镍铬</a:t>
            </a:r>
            <a:r>
              <a:rPr lang="en-US" altLang="zh-CN" sz="2400"/>
              <a:t>-</a:t>
            </a:r>
            <a:r>
              <a:rPr lang="zh-CN" altLang="en-US" sz="2400"/>
              <a:t>镍硅（</a:t>
            </a:r>
            <a:r>
              <a:rPr lang="en-US" altLang="zh-CN" sz="2400"/>
              <a:t>K</a:t>
            </a:r>
            <a:r>
              <a:rPr lang="zh-CN" altLang="en-US" sz="2400"/>
              <a:t>型）热电偶测量某一温度，若冷端温度</a:t>
            </a:r>
            <a:r>
              <a:rPr lang="en-US" altLang="zh-CN" sz="2400" i="1"/>
              <a:t>Tn</a:t>
            </a:r>
            <a:r>
              <a:rPr lang="en-US" altLang="zh-CN" sz="2400"/>
              <a:t>=20℃</a:t>
            </a:r>
            <a:r>
              <a:rPr lang="zh-CN" altLang="en-US" sz="2400"/>
              <a:t>，测得热电势</a:t>
            </a:r>
            <a:r>
              <a:rPr lang="en-US" altLang="zh-CN" sz="2400" i="1"/>
              <a:t>E(T,Tn)</a:t>
            </a:r>
            <a:r>
              <a:rPr lang="en-US" altLang="zh-CN" sz="2400"/>
              <a:t>= 21.04mV</a:t>
            </a:r>
            <a:r>
              <a:rPr lang="zh-CN" altLang="en-US" sz="2400"/>
              <a:t>，求测量端实际温度。</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日期占位符 4">
            <a:extLst>
              <a:ext uri="{FF2B5EF4-FFF2-40B4-BE49-F238E27FC236}">
                <a16:creationId xmlns:a16="http://schemas.microsoft.com/office/drawing/2014/main" id="{96F66C81-87D3-4A93-9828-5B37CB8D3AE3}"/>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6F1830DA-906E-4214-8888-1182D5C2EA3B}" type="datetime10">
              <a:rPr lang="zh-CN" altLang="en-US" sz="1200"/>
              <a:pPr/>
              <a:t>19:06</a:t>
            </a:fld>
            <a:r>
              <a:rPr lang="zh-CN" altLang="en-US" sz="1200"/>
              <a:t>华中科技大学控制系测控所</a:t>
            </a:r>
          </a:p>
        </p:txBody>
      </p:sp>
      <p:sp>
        <p:nvSpPr>
          <p:cNvPr id="47106" name="页脚占位符 5">
            <a:extLst>
              <a:ext uri="{FF2B5EF4-FFF2-40B4-BE49-F238E27FC236}">
                <a16:creationId xmlns:a16="http://schemas.microsoft.com/office/drawing/2014/main" id="{B57D232A-A3DF-4E33-BA40-A43D67C51CCD}"/>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47107" name="Rectangle 3">
            <a:extLst>
              <a:ext uri="{FF2B5EF4-FFF2-40B4-BE49-F238E27FC236}">
                <a16:creationId xmlns:a16="http://schemas.microsoft.com/office/drawing/2014/main" id="{D873D59C-7EAB-47AF-9BDE-D5B55B68D31E}"/>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标准化</a:t>
            </a:r>
          </a:p>
        </p:txBody>
      </p:sp>
      <p:grpSp>
        <p:nvGrpSpPr>
          <p:cNvPr id="47108" name="Group 4">
            <a:extLst>
              <a:ext uri="{FF2B5EF4-FFF2-40B4-BE49-F238E27FC236}">
                <a16:creationId xmlns:a16="http://schemas.microsoft.com/office/drawing/2014/main" id="{F9D25016-D401-4902-8FBB-EC7640DB7020}"/>
              </a:ext>
            </a:extLst>
          </p:cNvPr>
          <p:cNvGrpSpPr>
            <a:grpSpLocks/>
          </p:cNvGrpSpPr>
          <p:nvPr/>
        </p:nvGrpSpPr>
        <p:grpSpPr bwMode="auto">
          <a:xfrm>
            <a:off x="152400" y="2743200"/>
            <a:ext cx="990600" cy="1600200"/>
            <a:chOff x="0" y="0"/>
            <a:chExt cx="2160" cy="499"/>
          </a:xfrm>
        </p:grpSpPr>
        <p:sp>
          <p:nvSpPr>
            <p:cNvPr id="47109" name="AutoShape 5">
              <a:extLst>
                <a:ext uri="{FF2B5EF4-FFF2-40B4-BE49-F238E27FC236}">
                  <a16:creationId xmlns:a16="http://schemas.microsoft.com/office/drawing/2014/main" id="{335F51D2-CD1F-4EC3-8C4D-5BBC979FD4F4}"/>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7110" name="Freeform 6">
              <a:extLst>
                <a:ext uri="{FF2B5EF4-FFF2-40B4-BE49-F238E27FC236}">
                  <a16:creationId xmlns:a16="http://schemas.microsoft.com/office/drawing/2014/main" id="{19E2A5BA-4AF9-478A-9A89-344B47951DFA}"/>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7111" name="Text Box 7">
              <a:extLst>
                <a:ext uri="{FF2B5EF4-FFF2-40B4-BE49-F238E27FC236}">
                  <a16:creationId xmlns:a16="http://schemas.microsoft.com/office/drawing/2014/main" id="{FAAC7718-8432-47FB-8C52-F50BFA03176D}"/>
                </a:ext>
              </a:extLst>
            </p:cNvPr>
            <p:cNvSpPr txBox="1">
              <a:spLocks noChangeArrowheads="1"/>
            </p:cNvSpPr>
            <p:nvPr/>
          </p:nvSpPr>
          <p:spPr bwMode="auto">
            <a:xfrm>
              <a:off x="180" y="48"/>
              <a:ext cx="1755"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热电偶的标准化</a:t>
              </a:r>
              <a:endParaRPr lang="en-US" altLang="zh-CN" sz="2000">
                <a:solidFill>
                  <a:schemeClr val="bg1"/>
                </a:solidFill>
              </a:endParaRPr>
            </a:p>
          </p:txBody>
        </p:sp>
      </p:grpSp>
      <p:sp>
        <p:nvSpPr>
          <p:cNvPr id="47112" name="AutoShape 10">
            <a:extLst>
              <a:ext uri="{FF2B5EF4-FFF2-40B4-BE49-F238E27FC236}">
                <a16:creationId xmlns:a16="http://schemas.microsoft.com/office/drawing/2014/main" id="{92BDF585-58DF-4606-9F60-EE42A0C68643}"/>
              </a:ext>
            </a:extLst>
          </p:cNvPr>
          <p:cNvSpPr>
            <a:spLocks noChangeArrowheads="1"/>
          </p:cNvSpPr>
          <p:nvPr/>
        </p:nvSpPr>
        <p:spPr bwMode="auto">
          <a:xfrm>
            <a:off x="1371600" y="1276350"/>
            <a:ext cx="7467600" cy="497205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7113" name="Rectangle 11">
            <a:extLst>
              <a:ext uri="{FF2B5EF4-FFF2-40B4-BE49-F238E27FC236}">
                <a16:creationId xmlns:a16="http://schemas.microsoft.com/office/drawing/2014/main" id="{6D5CBE70-42D6-441F-A60E-285F4E32230F}"/>
              </a:ext>
            </a:extLst>
          </p:cNvPr>
          <p:cNvSpPr>
            <a:spLocks noChangeArrowheads="1"/>
          </p:cNvSpPr>
          <p:nvPr/>
        </p:nvSpPr>
        <p:spPr bwMode="auto">
          <a:xfrm>
            <a:off x="1524000" y="1371600"/>
            <a:ext cx="73914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000">
                <a:solidFill>
                  <a:schemeClr val="tx2"/>
                </a:solidFill>
                <a:latin typeface="Verdana" panose="020B0604030504040204" pitchFamily="34" charset="0"/>
              </a:rPr>
              <a:t>按照工业标准化的要求，可分为</a:t>
            </a:r>
            <a:r>
              <a:rPr lang="zh-CN" altLang="en-US" sz="2000">
                <a:solidFill>
                  <a:srgbClr val="0000CC"/>
                </a:solidFill>
                <a:latin typeface="Verdana" panose="020B0604030504040204" pitchFamily="34" charset="0"/>
              </a:rPr>
              <a:t>标准化热电偶</a:t>
            </a:r>
            <a:r>
              <a:rPr lang="zh-CN" altLang="en-US" sz="2000">
                <a:solidFill>
                  <a:schemeClr val="tx2"/>
                </a:solidFill>
                <a:latin typeface="Verdana" panose="020B0604030504040204" pitchFamily="34" charset="0"/>
              </a:rPr>
              <a:t>和</a:t>
            </a:r>
            <a:r>
              <a:rPr lang="zh-CN" altLang="en-US" sz="2000">
                <a:solidFill>
                  <a:srgbClr val="0000CC"/>
                </a:solidFill>
                <a:latin typeface="Verdana" panose="020B0604030504040204" pitchFamily="34" charset="0"/>
              </a:rPr>
              <a:t>非标准化热电偶</a:t>
            </a:r>
            <a:r>
              <a:rPr lang="zh-CN" altLang="en-US" sz="2000">
                <a:solidFill>
                  <a:schemeClr val="tx2"/>
                </a:solidFill>
                <a:latin typeface="Verdana" panose="020B0604030504040204" pitchFamily="34" charset="0"/>
              </a:rPr>
              <a:t>两种。所谓标准化热电偶是指工艺上比较成熟，能批量生产、性能稳定、应用广泛，具有统一分度表并已列入国际和国家标准文件中的热电偶。标准化热电偶</a:t>
            </a:r>
            <a:r>
              <a:rPr lang="zh-CN" altLang="en-US" sz="2000">
                <a:solidFill>
                  <a:srgbClr val="FF0000"/>
                </a:solidFill>
                <a:latin typeface="Verdana" panose="020B0604030504040204" pitchFamily="34" charset="0"/>
              </a:rPr>
              <a:t>可以互换</a:t>
            </a:r>
            <a:r>
              <a:rPr lang="zh-CN" altLang="en-US" sz="2000">
                <a:solidFill>
                  <a:schemeClr val="tx2"/>
                </a:solidFill>
                <a:latin typeface="Verdana" panose="020B0604030504040204" pitchFamily="34" charset="0"/>
              </a:rPr>
              <a:t>，精度有一定的保证，并有配套的显示、记录仪表可供选用。</a:t>
            </a:r>
          </a:p>
          <a:p>
            <a:pPr>
              <a:spcBef>
                <a:spcPct val="20000"/>
              </a:spcBef>
              <a:buClr>
                <a:schemeClr val="hlink"/>
              </a:buClr>
              <a:buFont typeface="Wingdings" panose="05000000000000000000" pitchFamily="2" charset="2"/>
              <a:buChar char="v"/>
            </a:pPr>
            <a:r>
              <a:rPr lang="zh-CN" altLang="en-US" sz="2000">
                <a:solidFill>
                  <a:schemeClr val="tx2"/>
                </a:solidFill>
                <a:latin typeface="Verdana" panose="020B0604030504040204" pitchFamily="34" charset="0"/>
              </a:rPr>
              <a:t>到目前为止，国际电工委员会</a:t>
            </a:r>
            <a:r>
              <a:rPr lang="en-US" altLang="zh-CN" sz="2000">
                <a:solidFill>
                  <a:schemeClr val="tx2"/>
                </a:solidFill>
                <a:latin typeface="Verdana" panose="020B0604030504040204" pitchFamily="34" charset="0"/>
              </a:rPr>
              <a:t>(IEC)</a:t>
            </a:r>
            <a:r>
              <a:rPr lang="zh-CN" altLang="en-US" sz="2000">
                <a:solidFill>
                  <a:schemeClr val="tx2"/>
                </a:solidFill>
                <a:latin typeface="Verdana" panose="020B0604030504040204" pitchFamily="34" charset="0"/>
              </a:rPr>
              <a:t>共推荐了</a:t>
            </a:r>
            <a:r>
              <a:rPr lang="en-US" altLang="zh-CN" sz="2000">
                <a:solidFill>
                  <a:srgbClr val="0000CC"/>
                </a:solidFill>
                <a:latin typeface="Verdana" panose="020B0604030504040204" pitchFamily="34" charset="0"/>
              </a:rPr>
              <a:t>8</a:t>
            </a:r>
            <a:r>
              <a:rPr lang="zh-CN" altLang="en-US" sz="2000">
                <a:solidFill>
                  <a:srgbClr val="0000CC"/>
                </a:solidFill>
                <a:latin typeface="Verdana" panose="020B0604030504040204" pitchFamily="34" charset="0"/>
              </a:rPr>
              <a:t>种标准化热电偶</a:t>
            </a:r>
            <a:r>
              <a:rPr lang="zh-CN" altLang="en-US" sz="2000">
                <a:solidFill>
                  <a:schemeClr val="tx2"/>
                </a:solidFill>
                <a:latin typeface="Verdana" panose="020B0604030504040204" pitchFamily="34" charset="0"/>
              </a:rPr>
              <a:t>，它的型号和热电极用英文字母表示，第一个字母表示热电偶的类型，也称为分度号。第二个字母是</a:t>
            </a:r>
            <a:r>
              <a:rPr lang="en-US" altLang="zh-CN" sz="2000">
                <a:solidFill>
                  <a:schemeClr val="tx2"/>
                </a:solidFill>
                <a:latin typeface="Verdana" panose="020B0604030504040204" pitchFamily="34" charset="0"/>
              </a:rPr>
              <a:t>P</a:t>
            </a:r>
            <a:r>
              <a:rPr lang="zh-CN" altLang="en-US" sz="2000">
                <a:solidFill>
                  <a:schemeClr val="tx2"/>
                </a:solidFill>
                <a:latin typeface="Verdana" panose="020B0604030504040204" pitchFamily="34" charset="0"/>
              </a:rPr>
              <a:t>或</a:t>
            </a:r>
            <a:r>
              <a:rPr lang="en-US" altLang="zh-CN" sz="2000">
                <a:solidFill>
                  <a:schemeClr val="tx2"/>
                </a:solidFill>
                <a:latin typeface="Verdana" panose="020B0604030504040204" pitchFamily="34" charset="0"/>
              </a:rPr>
              <a:t>N</a:t>
            </a:r>
            <a:r>
              <a:rPr lang="zh-CN" altLang="en-US" sz="2000">
                <a:solidFill>
                  <a:schemeClr val="tx2"/>
                </a:solidFill>
                <a:latin typeface="Verdana" panose="020B0604030504040204" pitchFamily="34" charset="0"/>
              </a:rPr>
              <a:t>，分别表示热电偶的正极或负极。</a:t>
            </a:r>
          </a:p>
          <a:p>
            <a:pPr>
              <a:spcBef>
                <a:spcPct val="20000"/>
              </a:spcBef>
              <a:buClr>
                <a:schemeClr val="hlink"/>
              </a:buClr>
              <a:buFont typeface="Wingdings" panose="05000000000000000000" pitchFamily="2" charset="2"/>
              <a:buChar char="v"/>
            </a:pPr>
            <a:r>
              <a:rPr lang="zh-CN" altLang="en-US" sz="2000">
                <a:solidFill>
                  <a:schemeClr val="tx2"/>
                </a:solidFill>
                <a:latin typeface="Verdana" panose="020B0604030504040204" pitchFamily="34" charset="0"/>
              </a:rPr>
              <a:t>我国目前完全采用国际标准并制定了我国热电偶的系列型谱。在执行</a:t>
            </a:r>
            <a:r>
              <a:rPr lang="en-US" altLang="zh-CN" sz="2000">
                <a:solidFill>
                  <a:schemeClr val="tx2"/>
                </a:solidFill>
                <a:latin typeface="Verdana" panose="020B0604030504040204" pitchFamily="34" charset="0"/>
              </a:rPr>
              <a:t>90</a:t>
            </a:r>
            <a:r>
              <a:rPr lang="zh-CN" altLang="en-US" sz="2000">
                <a:solidFill>
                  <a:schemeClr val="tx2"/>
                </a:solidFill>
                <a:latin typeface="Verdana" panose="020B0604030504040204" pitchFamily="34" charset="0"/>
              </a:rPr>
              <a:t>国际温标</a:t>
            </a:r>
            <a:r>
              <a:rPr lang="en-US" altLang="zh-CN" sz="2000">
                <a:solidFill>
                  <a:schemeClr val="tx2"/>
                </a:solidFill>
                <a:latin typeface="Verdana" panose="020B0604030504040204" pitchFamily="34" charset="0"/>
              </a:rPr>
              <a:t>(ITS—90)</a:t>
            </a:r>
            <a:r>
              <a:rPr lang="zh-CN" altLang="en-US" sz="2000">
                <a:solidFill>
                  <a:schemeClr val="tx2"/>
                </a:solidFill>
                <a:latin typeface="Verdana" panose="020B0604030504040204" pitchFamily="34" charset="0"/>
              </a:rPr>
              <a:t>后，我国的热电偶分度表国家标准代号为</a:t>
            </a:r>
            <a:r>
              <a:rPr lang="en-US" altLang="zh-CN" sz="2000">
                <a:solidFill>
                  <a:schemeClr val="tx2"/>
                </a:solidFill>
                <a:latin typeface="Verdana" panose="020B0604030504040204" pitchFamily="34" charset="0"/>
              </a:rPr>
              <a:t>GB/T 16839.1—1997</a:t>
            </a:r>
            <a:r>
              <a:rPr lang="zh-CN" altLang="en-US" sz="2000">
                <a:solidFill>
                  <a:schemeClr val="tx2"/>
                </a:solidFill>
                <a:latin typeface="Verdana" panose="020B0604030504040204" pitchFamily="34" charset="0"/>
              </a:rPr>
              <a:t>，热电偶允差国家标准代号为</a:t>
            </a:r>
            <a:r>
              <a:rPr lang="en-US" altLang="zh-CN" sz="2000">
                <a:solidFill>
                  <a:schemeClr val="tx2"/>
                </a:solidFill>
                <a:latin typeface="Verdana" panose="020B0604030504040204" pitchFamily="34" charset="0"/>
              </a:rPr>
              <a:t>GB/T 16839.2—1997</a:t>
            </a:r>
            <a:r>
              <a:rPr lang="zh-CN" altLang="en-US" sz="2000">
                <a:solidFill>
                  <a:schemeClr val="tx2"/>
                </a:solidFill>
                <a:latin typeface="Verdana" panose="020B0604030504040204" pitchFamily="34" charset="0"/>
              </a:rPr>
              <a:t>。标准化热电偶的名称、分度号、测量范围、精确度等级及允差见表</a:t>
            </a:r>
            <a:r>
              <a:rPr lang="en-US" altLang="zh-CN" sz="2000">
                <a:solidFill>
                  <a:schemeClr val="tx2"/>
                </a:solidFill>
                <a:latin typeface="Verdana" panose="020B0604030504040204" pitchFamily="34" charset="0"/>
              </a:rPr>
              <a:t>2.4</a:t>
            </a:r>
            <a:r>
              <a:rPr lang="zh-CN" altLang="en-US" sz="2000">
                <a:solidFill>
                  <a:schemeClr val="tx2"/>
                </a:solidFill>
                <a:latin typeface="Verdana" panose="020B0604030504040204" pitchFamily="34" charset="0"/>
              </a:rPr>
              <a:t>所示。几种典型标准热电偶的分度表见附录。</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日期占位符 4">
            <a:extLst>
              <a:ext uri="{FF2B5EF4-FFF2-40B4-BE49-F238E27FC236}">
                <a16:creationId xmlns:a16="http://schemas.microsoft.com/office/drawing/2014/main" id="{94A1300D-4EF7-4452-9800-320B65141CB7}"/>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A9FE84B0-6B28-41F1-96EB-5CA5694786E1}" type="datetime10">
              <a:rPr lang="zh-CN" altLang="en-US" sz="1200"/>
              <a:pPr/>
              <a:t>19:06</a:t>
            </a:fld>
            <a:r>
              <a:rPr lang="zh-CN" altLang="en-US" sz="1200"/>
              <a:t>华中科技大学控制系测控所</a:t>
            </a:r>
          </a:p>
        </p:txBody>
      </p:sp>
      <p:sp>
        <p:nvSpPr>
          <p:cNvPr id="48130" name="页脚占位符 5">
            <a:extLst>
              <a:ext uri="{FF2B5EF4-FFF2-40B4-BE49-F238E27FC236}">
                <a16:creationId xmlns:a16="http://schemas.microsoft.com/office/drawing/2014/main" id="{743665FE-E70E-4166-9336-25C89C7C67D2}"/>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48131" name="Rectangle 2">
            <a:extLst>
              <a:ext uri="{FF2B5EF4-FFF2-40B4-BE49-F238E27FC236}">
                <a16:creationId xmlns:a16="http://schemas.microsoft.com/office/drawing/2014/main" id="{AB7AF819-7F61-477F-8CF9-DC1E0903F342}"/>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标准化</a:t>
            </a:r>
          </a:p>
        </p:txBody>
      </p:sp>
      <p:pic>
        <p:nvPicPr>
          <p:cNvPr id="48132" name="Picture 9">
            <a:extLst>
              <a:ext uri="{FF2B5EF4-FFF2-40B4-BE49-F238E27FC236}">
                <a16:creationId xmlns:a16="http://schemas.microsoft.com/office/drawing/2014/main" id="{B864BDB5-B4AB-4B82-8188-D787D1763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28775"/>
            <a:ext cx="7772400" cy="4772025"/>
          </a:xfrm>
          <a:prstGeom prst="rect">
            <a:avLst/>
          </a:prstGeom>
          <a:solidFill>
            <a:schemeClr val="tx1"/>
          </a:solidFill>
          <a:ln w="9525">
            <a:solidFill>
              <a:schemeClr val="accent2"/>
            </a:solidFill>
            <a:miter lim="800000"/>
            <a:headEnd/>
            <a:tailEnd/>
          </a:ln>
        </p:spPr>
      </p:pic>
      <p:sp>
        <p:nvSpPr>
          <p:cNvPr id="48133" name="Rectangle 11">
            <a:extLst>
              <a:ext uri="{FF2B5EF4-FFF2-40B4-BE49-F238E27FC236}">
                <a16:creationId xmlns:a16="http://schemas.microsoft.com/office/drawing/2014/main" id="{3DBBD1E8-9328-4A5A-ADE1-95F193D4DE1B}"/>
              </a:ext>
            </a:extLst>
          </p:cNvPr>
          <p:cNvSpPr>
            <a:spLocks noChangeArrowheads="1"/>
          </p:cNvSpPr>
          <p:nvPr/>
        </p:nvSpPr>
        <p:spPr bwMode="auto">
          <a:xfrm>
            <a:off x="3276600" y="1233488"/>
            <a:ext cx="324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a:solidFill>
                  <a:schemeClr val="tx2"/>
                </a:solidFill>
              </a:rPr>
              <a:t>表</a:t>
            </a:r>
            <a:r>
              <a:rPr lang="en-US" altLang="zh-CN">
                <a:solidFill>
                  <a:schemeClr val="tx2"/>
                </a:solidFill>
              </a:rPr>
              <a:t>2.4</a:t>
            </a:r>
            <a:r>
              <a:rPr lang="zh-CN" altLang="en-US">
                <a:solidFill>
                  <a:schemeClr val="tx2"/>
                </a:solidFill>
              </a:rPr>
              <a:t>　标准化热电偶技术数据</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日期占位符 3">
            <a:extLst>
              <a:ext uri="{FF2B5EF4-FFF2-40B4-BE49-F238E27FC236}">
                <a16:creationId xmlns:a16="http://schemas.microsoft.com/office/drawing/2014/main" id="{98680F3B-870E-43D0-8DE6-1092ECCB4104}"/>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A79E489F-055C-47AC-B663-CC268580E859}" type="datetime10">
              <a:rPr lang="zh-CN" altLang="en-US" sz="1200"/>
              <a:pPr/>
              <a:t>19:06</a:t>
            </a:fld>
            <a:r>
              <a:rPr lang="zh-CN" altLang="en-US" sz="1200"/>
              <a:t>华中科技大学控制系测控所</a:t>
            </a:r>
          </a:p>
        </p:txBody>
      </p:sp>
      <p:sp>
        <p:nvSpPr>
          <p:cNvPr id="8194" name="页脚占位符 4">
            <a:extLst>
              <a:ext uri="{FF2B5EF4-FFF2-40B4-BE49-F238E27FC236}">
                <a16:creationId xmlns:a16="http://schemas.microsoft.com/office/drawing/2014/main" id="{060A5E53-0024-4851-852E-357EB45FB52F}"/>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8195" name="Rectangle 2">
            <a:extLst>
              <a:ext uri="{FF2B5EF4-FFF2-40B4-BE49-F238E27FC236}">
                <a16:creationId xmlns:a16="http://schemas.microsoft.com/office/drawing/2014/main" id="{DA361599-47F8-4598-AA0C-95A0EAA36A41}"/>
              </a:ext>
            </a:extLst>
          </p:cNvPr>
          <p:cNvSpPr>
            <a:spLocks noGrp="1" noChangeArrowheads="1"/>
          </p:cNvSpPr>
          <p:nvPr>
            <p:ph type="title" idx="4294967295"/>
          </p:nvPr>
        </p:nvSpPr>
        <p:spPr/>
        <p:txBody>
          <a:bodyPr/>
          <a:lstStyle/>
          <a:p>
            <a:pPr eaLnBrk="1" hangingPunct="1"/>
            <a:r>
              <a:rPr lang="en-US" altLang="zh-CN" dirty="0"/>
              <a:t>0</a:t>
            </a:r>
            <a:r>
              <a:rPr lang="zh-CN" altLang="en-US" dirty="0"/>
              <a:t>、测温原理</a:t>
            </a:r>
          </a:p>
        </p:txBody>
      </p:sp>
      <p:sp>
        <p:nvSpPr>
          <p:cNvPr id="8196" name="AutoShape 5">
            <a:extLst>
              <a:ext uri="{FF2B5EF4-FFF2-40B4-BE49-F238E27FC236}">
                <a16:creationId xmlns:a16="http://schemas.microsoft.com/office/drawing/2014/main" id="{3CB63940-0BDD-4A40-BA10-37221A6B864A}"/>
              </a:ext>
            </a:extLst>
          </p:cNvPr>
          <p:cNvSpPr>
            <a:spLocks noChangeArrowheads="1"/>
          </p:cNvSpPr>
          <p:nvPr/>
        </p:nvSpPr>
        <p:spPr bwMode="auto">
          <a:xfrm>
            <a:off x="1676400" y="1600200"/>
            <a:ext cx="5715000" cy="1247775"/>
          </a:xfrm>
          <a:prstGeom prst="roundRect">
            <a:avLst>
              <a:gd name="adj" fmla="val 10889"/>
            </a:avLst>
          </a:prstGeom>
          <a:gradFill rotWithShape="1">
            <a:gsLst>
              <a:gs pos="0">
                <a:srgbClr val="F3F3F3"/>
              </a:gs>
              <a:gs pos="50000">
                <a:srgbClr val="DDDDDD"/>
              </a:gs>
              <a:gs pos="100000">
                <a:srgbClr val="F3F3F3"/>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8197" name="Group 6">
            <a:extLst>
              <a:ext uri="{FF2B5EF4-FFF2-40B4-BE49-F238E27FC236}">
                <a16:creationId xmlns:a16="http://schemas.microsoft.com/office/drawing/2014/main" id="{C375192F-BF19-4681-9835-AD2B0E134E6D}"/>
              </a:ext>
            </a:extLst>
          </p:cNvPr>
          <p:cNvGrpSpPr>
            <a:grpSpLocks/>
          </p:cNvGrpSpPr>
          <p:nvPr/>
        </p:nvGrpSpPr>
        <p:grpSpPr bwMode="auto">
          <a:xfrm>
            <a:off x="1801813" y="1714500"/>
            <a:ext cx="1101725" cy="1020763"/>
            <a:chOff x="0" y="0"/>
            <a:chExt cx="768" cy="746"/>
          </a:xfrm>
        </p:grpSpPr>
        <p:sp>
          <p:nvSpPr>
            <p:cNvPr id="8198" name="AutoShape 7">
              <a:extLst>
                <a:ext uri="{FF2B5EF4-FFF2-40B4-BE49-F238E27FC236}">
                  <a16:creationId xmlns:a16="http://schemas.microsoft.com/office/drawing/2014/main" id="{FDC63E07-D24F-4049-89DD-6FC98E47D47A}"/>
                </a:ext>
              </a:extLst>
            </p:cNvPr>
            <p:cNvSpPr>
              <a:spLocks noChangeArrowheads="1"/>
            </p:cNvSpPr>
            <p:nvPr/>
          </p:nvSpPr>
          <p:spPr bwMode="auto">
            <a:xfrm>
              <a:off x="0" y="0"/>
              <a:ext cx="768" cy="746"/>
            </a:xfrm>
            <a:prstGeom prst="roundRect">
              <a:avLst>
                <a:gd name="adj" fmla="val 11921"/>
              </a:avLst>
            </a:prstGeom>
            <a:gradFill rotWithShape="1">
              <a:gsLst>
                <a:gs pos="0">
                  <a:schemeClr val="accent1"/>
                </a:gs>
                <a:gs pos="100000">
                  <a:srgbClr val="9AA877"/>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199" name="Freeform 8">
              <a:extLst>
                <a:ext uri="{FF2B5EF4-FFF2-40B4-BE49-F238E27FC236}">
                  <a16:creationId xmlns:a16="http://schemas.microsoft.com/office/drawing/2014/main" id="{4414DE6B-F5C1-4DFA-89C7-02952BCDDB14}"/>
                </a:ext>
              </a:extLst>
            </p:cNvPr>
            <p:cNvSpPr>
              <a:spLocks noChangeArrowheads="1"/>
            </p:cNvSpPr>
            <p:nvPr/>
          </p:nvSpPr>
          <p:spPr bwMode="auto">
            <a:xfrm>
              <a:off x="48" y="48"/>
              <a:ext cx="383" cy="37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alpha val="0"/>
                  </a:schemeClr>
                </a:gs>
                <a:gs pos="50000">
                  <a:srgbClr val="ECF7D1"/>
                </a:gs>
                <a:gs pos="100000">
                  <a:schemeClr val="accent1">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7" name="Text Box 9">
              <a:extLst>
                <a:ext uri="{FF2B5EF4-FFF2-40B4-BE49-F238E27FC236}">
                  <a16:creationId xmlns:a16="http://schemas.microsoft.com/office/drawing/2014/main" id="{FF1C8C51-EE64-4164-AE3F-6288E80F2210}"/>
                </a:ext>
              </a:extLst>
            </p:cNvPr>
            <p:cNvSpPr txBox="1"/>
            <p:nvPr/>
          </p:nvSpPr>
          <p:spPr>
            <a:xfrm>
              <a:off x="64" y="188"/>
              <a:ext cx="624" cy="379"/>
            </a:xfrm>
            <a:prstGeom prst="rect">
              <a:avLst/>
            </a:prstGeom>
            <a:noFill/>
            <a:ln w="9525">
              <a:noFill/>
              <a:miter/>
            </a:ln>
          </p:spPr>
          <p:txBody>
            <a:bodyPr wrap="none">
              <a:spAutoFit/>
            </a:bodyPr>
            <a:lstStyle/>
            <a:p>
              <a:pPr algn="ctr" eaLnBrk="0" hangingPunct="0"/>
              <a:r>
                <a:rPr lang="zh-CN" altLang="en-US" sz="2800" noProof="1">
                  <a:solidFill>
                    <a:srgbClr val="FFFFFF"/>
                  </a:solidFill>
                  <a:effectLst>
                    <a:outerShdw blurRad="38100" dist="38100" dir="2700000">
                      <a:srgbClr val="C0C0C0"/>
                    </a:outerShdw>
                  </a:effectLst>
                  <a:cs typeface="+mn-ea"/>
                </a:rPr>
                <a:t>温度</a:t>
              </a:r>
              <a:endParaRPr lang="zh-CN" altLang="en-US" sz="2800" noProof="1">
                <a:solidFill>
                  <a:srgbClr val="FFFFFF"/>
                </a:solidFill>
                <a:effectLst>
                  <a:outerShdw blurRad="38100" dist="38100" dir="2700000">
                    <a:srgbClr val="C0C0C0"/>
                  </a:outerShdw>
                </a:effectLst>
              </a:endParaRPr>
            </a:p>
          </p:txBody>
        </p:sp>
      </p:grpSp>
      <p:sp>
        <p:nvSpPr>
          <p:cNvPr id="8201" name="Text Box 10">
            <a:extLst>
              <a:ext uri="{FF2B5EF4-FFF2-40B4-BE49-F238E27FC236}">
                <a16:creationId xmlns:a16="http://schemas.microsoft.com/office/drawing/2014/main" id="{5D514848-96EB-42F1-91FB-DF6CAD90F992}"/>
              </a:ext>
            </a:extLst>
          </p:cNvPr>
          <p:cNvSpPr txBox="1">
            <a:spLocks noChangeArrowheads="1"/>
          </p:cNvSpPr>
          <p:nvPr/>
        </p:nvSpPr>
        <p:spPr bwMode="auto">
          <a:xfrm>
            <a:off x="3052763" y="1905000"/>
            <a:ext cx="42005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b="1">
                <a:solidFill>
                  <a:srgbClr val="000000"/>
                </a:solidFill>
              </a:rPr>
              <a:t>表示物体冷热程度的一个物理量。是国际单位制规定的七个基本单位量之一。</a:t>
            </a:r>
            <a:endParaRPr lang="zh-CN" altLang="en-US">
              <a:solidFill>
                <a:srgbClr val="000000"/>
              </a:solidFill>
            </a:endParaRPr>
          </a:p>
        </p:txBody>
      </p:sp>
      <p:sp>
        <p:nvSpPr>
          <p:cNvPr id="8202" name="AutoShape 19">
            <a:extLst>
              <a:ext uri="{FF2B5EF4-FFF2-40B4-BE49-F238E27FC236}">
                <a16:creationId xmlns:a16="http://schemas.microsoft.com/office/drawing/2014/main" id="{E55C2F24-50B1-4892-BAED-76D10C749FD0}"/>
              </a:ext>
            </a:extLst>
          </p:cNvPr>
          <p:cNvSpPr>
            <a:spLocks noChangeArrowheads="1"/>
          </p:cNvSpPr>
          <p:nvPr/>
        </p:nvSpPr>
        <p:spPr bwMode="auto">
          <a:xfrm>
            <a:off x="1219200" y="3200400"/>
            <a:ext cx="7010400" cy="1247775"/>
          </a:xfrm>
          <a:prstGeom prst="roundRect">
            <a:avLst>
              <a:gd name="adj" fmla="val 10889"/>
            </a:avLst>
          </a:prstGeom>
          <a:gradFill rotWithShape="1">
            <a:gsLst>
              <a:gs pos="0">
                <a:srgbClr val="EEEEEE"/>
              </a:gs>
              <a:gs pos="50000">
                <a:srgbClr val="DDDDDD"/>
              </a:gs>
              <a:gs pos="100000">
                <a:srgbClr val="EEEEEE"/>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203" name="AutoShape 21">
            <a:extLst>
              <a:ext uri="{FF2B5EF4-FFF2-40B4-BE49-F238E27FC236}">
                <a16:creationId xmlns:a16="http://schemas.microsoft.com/office/drawing/2014/main" id="{0FFC19C1-7DF4-49F9-B655-F396758BD8DD}"/>
              </a:ext>
            </a:extLst>
          </p:cNvPr>
          <p:cNvSpPr>
            <a:spLocks noChangeArrowheads="1"/>
          </p:cNvSpPr>
          <p:nvPr/>
        </p:nvSpPr>
        <p:spPr bwMode="auto">
          <a:xfrm>
            <a:off x="1371600" y="3365500"/>
            <a:ext cx="2514600" cy="1022350"/>
          </a:xfrm>
          <a:prstGeom prst="roundRect">
            <a:avLst>
              <a:gd name="adj" fmla="val 11921"/>
            </a:avLst>
          </a:prstGeom>
          <a:gradFill rotWithShape="1">
            <a:gsLst>
              <a:gs pos="0">
                <a:srgbClr val="A0D768"/>
              </a:gs>
              <a:gs pos="100000">
                <a:schemeClr val="accent2"/>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204" name="Freeform 22">
            <a:extLst>
              <a:ext uri="{FF2B5EF4-FFF2-40B4-BE49-F238E27FC236}">
                <a16:creationId xmlns:a16="http://schemas.microsoft.com/office/drawing/2014/main" id="{4B793238-1532-4E48-9C79-227A1958799E}"/>
              </a:ext>
            </a:extLst>
          </p:cNvPr>
          <p:cNvSpPr>
            <a:spLocks noChangeArrowheads="1"/>
          </p:cNvSpPr>
          <p:nvPr/>
        </p:nvSpPr>
        <p:spPr bwMode="auto">
          <a:xfrm>
            <a:off x="1870075" y="3430588"/>
            <a:ext cx="549275" cy="511175"/>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B6E08C"/>
              </a:gs>
              <a:gs pos="100000">
                <a:schemeClr val="accent2">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2" name="Text Box 23">
            <a:extLst>
              <a:ext uri="{FF2B5EF4-FFF2-40B4-BE49-F238E27FC236}">
                <a16:creationId xmlns:a16="http://schemas.microsoft.com/office/drawing/2014/main" id="{6F5AE885-91B4-44F5-B741-4D679F4348AE}"/>
              </a:ext>
            </a:extLst>
          </p:cNvPr>
          <p:cNvSpPr txBox="1"/>
          <p:nvPr/>
        </p:nvSpPr>
        <p:spPr>
          <a:xfrm>
            <a:off x="1447800" y="3429000"/>
            <a:ext cx="2438400" cy="946150"/>
          </a:xfrm>
          <a:prstGeom prst="rect">
            <a:avLst/>
          </a:prstGeom>
          <a:noFill/>
          <a:ln w="9525">
            <a:noFill/>
            <a:miter/>
          </a:ln>
        </p:spPr>
        <p:txBody>
          <a:bodyPr>
            <a:spAutoFit/>
          </a:bodyPr>
          <a:lstStyle/>
          <a:p>
            <a:pPr eaLnBrk="0" hangingPunct="0"/>
            <a:r>
              <a:rPr lang="zh-CN" altLang="en-US" sz="2800" noProof="1">
                <a:solidFill>
                  <a:srgbClr val="FFFFFF"/>
                </a:solidFill>
                <a:effectLst>
                  <a:outerShdw blurRad="38100" dist="38100" dir="2700000">
                    <a:srgbClr val="C0C0C0"/>
                  </a:outerShdw>
                </a:effectLst>
                <a:cs typeface="+mn-ea"/>
              </a:rPr>
              <a:t>热平衡：温度的宏观概念</a:t>
            </a:r>
            <a:endParaRPr lang="zh-CN" altLang="en-US" sz="2800" noProof="1">
              <a:solidFill>
                <a:srgbClr val="FFFFFF"/>
              </a:solidFill>
              <a:effectLst>
                <a:outerShdw blurRad="38100" dist="38100" dir="2700000">
                  <a:srgbClr val="C0C0C0"/>
                </a:outerShdw>
              </a:effectLst>
            </a:endParaRPr>
          </a:p>
        </p:txBody>
      </p:sp>
      <p:sp>
        <p:nvSpPr>
          <p:cNvPr id="8206" name="Text Box 24">
            <a:extLst>
              <a:ext uri="{FF2B5EF4-FFF2-40B4-BE49-F238E27FC236}">
                <a16:creationId xmlns:a16="http://schemas.microsoft.com/office/drawing/2014/main" id="{8F8C06D0-1D45-450C-A177-37EA650C5F5C}"/>
              </a:ext>
            </a:extLst>
          </p:cNvPr>
          <p:cNvSpPr txBox="1">
            <a:spLocks noChangeArrowheads="1"/>
          </p:cNvSpPr>
          <p:nvPr/>
        </p:nvSpPr>
        <p:spPr bwMode="auto">
          <a:xfrm>
            <a:off x="3886200" y="3276600"/>
            <a:ext cx="42005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a:t>当两个冷热程度不同的物体接触后就会产生导热换热，换热结束后两物体处于热平衡状态，则它们具有相同的温度，这是温度最基本的性质。</a:t>
            </a:r>
            <a:endParaRPr lang="en-US" altLang="zh-CN"/>
          </a:p>
        </p:txBody>
      </p:sp>
      <p:sp>
        <p:nvSpPr>
          <p:cNvPr id="8207" name="AutoShape 29">
            <a:extLst>
              <a:ext uri="{FF2B5EF4-FFF2-40B4-BE49-F238E27FC236}">
                <a16:creationId xmlns:a16="http://schemas.microsoft.com/office/drawing/2014/main" id="{8BB22E29-CA67-486E-BBCF-6390BBC57CD9}"/>
              </a:ext>
            </a:extLst>
          </p:cNvPr>
          <p:cNvSpPr>
            <a:spLocks noChangeArrowheads="1"/>
          </p:cNvSpPr>
          <p:nvPr/>
        </p:nvSpPr>
        <p:spPr bwMode="auto">
          <a:xfrm>
            <a:off x="1219200" y="4829175"/>
            <a:ext cx="7010400" cy="1247775"/>
          </a:xfrm>
          <a:prstGeom prst="roundRect">
            <a:avLst>
              <a:gd name="adj" fmla="val 10889"/>
            </a:avLst>
          </a:prstGeom>
          <a:gradFill rotWithShape="1">
            <a:gsLst>
              <a:gs pos="0">
                <a:srgbClr val="EEEEEE"/>
              </a:gs>
              <a:gs pos="50000">
                <a:srgbClr val="DDDDDD"/>
              </a:gs>
              <a:gs pos="100000">
                <a:srgbClr val="EEEEEE"/>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208" name="AutoShape 30">
            <a:extLst>
              <a:ext uri="{FF2B5EF4-FFF2-40B4-BE49-F238E27FC236}">
                <a16:creationId xmlns:a16="http://schemas.microsoft.com/office/drawing/2014/main" id="{B752865F-4C34-4D55-AF6E-424C44BB25BD}"/>
              </a:ext>
            </a:extLst>
          </p:cNvPr>
          <p:cNvSpPr>
            <a:spLocks noChangeArrowheads="1"/>
          </p:cNvSpPr>
          <p:nvPr/>
        </p:nvSpPr>
        <p:spPr bwMode="auto">
          <a:xfrm>
            <a:off x="1371600" y="4994275"/>
            <a:ext cx="2514600" cy="1022350"/>
          </a:xfrm>
          <a:prstGeom prst="roundRect">
            <a:avLst>
              <a:gd name="adj" fmla="val 11921"/>
            </a:avLst>
          </a:prstGeom>
          <a:gradFill rotWithShape="1">
            <a:gsLst>
              <a:gs pos="0">
                <a:srgbClr val="A0D768"/>
              </a:gs>
              <a:gs pos="100000">
                <a:schemeClr val="accent2"/>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209" name="Freeform 31">
            <a:extLst>
              <a:ext uri="{FF2B5EF4-FFF2-40B4-BE49-F238E27FC236}">
                <a16:creationId xmlns:a16="http://schemas.microsoft.com/office/drawing/2014/main" id="{F9DB4B67-80C4-4DA6-953F-A105C2F6E30F}"/>
              </a:ext>
            </a:extLst>
          </p:cNvPr>
          <p:cNvSpPr>
            <a:spLocks noChangeArrowheads="1"/>
          </p:cNvSpPr>
          <p:nvPr/>
        </p:nvSpPr>
        <p:spPr bwMode="auto">
          <a:xfrm>
            <a:off x="1870075" y="5059363"/>
            <a:ext cx="549275" cy="511175"/>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B6E08C"/>
              </a:gs>
              <a:gs pos="100000">
                <a:schemeClr val="accent2">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87" name="Text Box 32">
            <a:extLst>
              <a:ext uri="{FF2B5EF4-FFF2-40B4-BE49-F238E27FC236}">
                <a16:creationId xmlns:a16="http://schemas.microsoft.com/office/drawing/2014/main" id="{D8CFE1C7-A9E1-4178-9BEC-02CFE0C128D7}"/>
              </a:ext>
            </a:extLst>
          </p:cNvPr>
          <p:cNvSpPr txBox="1"/>
          <p:nvPr/>
        </p:nvSpPr>
        <p:spPr>
          <a:xfrm>
            <a:off x="1447800" y="5057775"/>
            <a:ext cx="2438400" cy="946150"/>
          </a:xfrm>
          <a:prstGeom prst="rect">
            <a:avLst/>
          </a:prstGeom>
          <a:noFill/>
          <a:ln w="9525">
            <a:noFill/>
            <a:miter/>
          </a:ln>
        </p:spPr>
        <p:txBody>
          <a:bodyPr>
            <a:spAutoFit/>
          </a:bodyPr>
          <a:lstStyle/>
          <a:p>
            <a:pPr eaLnBrk="0" hangingPunct="0"/>
            <a:r>
              <a:rPr lang="zh-CN" altLang="en-US" sz="2800" noProof="1">
                <a:solidFill>
                  <a:srgbClr val="FFFFFF"/>
                </a:solidFill>
                <a:effectLst>
                  <a:outerShdw blurRad="38100" dist="38100" dir="2700000">
                    <a:srgbClr val="C0C0C0"/>
                  </a:outerShdw>
                </a:effectLst>
                <a:cs typeface="+mn-ea"/>
              </a:rPr>
              <a:t>分子运动：温度的微观概念</a:t>
            </a:r>
            <a:endParaRPr lang="zh-CN" altLang="en-US" sz="2800" noProof="1">
              <a:solidFill>
                <a:srgbClr val="FFFFFF"/>
              </a:solidFill>
              <a:effectLst>
                <a:outerShdw blurRad="38100" dist="38100" dir="2700000">
                  <a:srgbClr val="C0C0C0"/>
                </a:outerShdw>
              </a:effectLst>
            </a:endParaRPr>
          </a:p>
        </p:txBody>
      </p:sp>
      <p:sp>
        <p:nvSpPr>
          <p:cNvPr id="8211" name="Text Box 33">
            <a:extLst>
              <a:ext uri="{FF2B5EF4-FFF2-40B4-BE49-F238E27FC236}">
                <a16:creationId xmlns:a16="http://schemas.microsoft.com/office/drawing/2014/main" id="{29150F03-433E-43F7-AC7C-2DF0A7C310C9}"/>
              </a:ext>
            </a:extLst>
          </p:cNvPr>
          <p:cNvSpPr txBox="1">
            <a:spLocks noChangeArrowheads="1"/>
          </p:cNvSpPr>
          <p:nvPr/>
        </p:nvSpPr>
        <p:spPr bwMode="auto">
          <a:xfrm>
            <a:off x="3886200" y="5029200"/>
            <a:ext cx="42005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a:t>温度标志着物体内部分子无序运动的剧烈程度（用分子运动的平均动能或者平均速度的平方表示）。</a:t>
            </a:r>
            <a:endParaRPr lang="en-US" altLang="zh-CN"/>
          </a:p>
        </p:txBody>
      </p:sp>
      <p:sp>
        <p:nvSpPr>
          <p:cNvPr id="7189" name="AutoShape 34">
            <a:extLst>
              <a:ext uri="{FF2B5EF4-FFF2-40B4-BE49-F238E27FC236}">
                <a16:creationId xmlns:a16="http://schemas.microsoft.com/office/drawing/2014/main" id="{DC50D307-EA4F-4045-ADBD-2129C71636DC}"/>
              </a:ext>
            </a:extLst>
          </p:cNvPr>
          <p:cNvSpPr>
            <a:spLocks noChangeArrowheads="1"/>
          </p:cNvSpPr>
          <p:nvPr/>
        </p:nvSpPr>
        <p:spPr bwMode="auto">
          <a:xfrm>
            <a:off x="228600" y="2514600"/>
            <a:ext cx="1066800" cy="990600"/>
          </a:xfrm>
          <a:prstGeom prst="wedgeRoundRectCallout">
            <a:avLst>
              <a:gd name="adj1" fmla="val 78125"/>
              <a:gd name="adj2" fmla="val 50319"/>
              <a:gd name="adj3" fmla="val 16667"/>
            </a:avLst>
          </a:prstGeom>
          <a:solidFill>
            <a:schemeClr val="accent1"/>
          </a:solidFill>
          <a:ln w="9525">
            <a:solidFill>
              <a:schemeClr val="tx1"/>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a:t>接触式测温的基础</a:t>
            </a:r>
            <a:endParaRPr lang="en-US" altLang="zh-CN"/>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89"/>
                                        </p:tgtEl>
                                        <p:attrNameLst>
                                          <p:attrName>style.visibility</p:attrName>
                                        </p:attrNameLst>
                                      </p:cBhvr>
                                      <p:to>
                                        <p:strVal val="visible"/>
                                      </p:to>
                                    </p:set>
                                    <p:anim calcmode="lin" valueType="num">
                                      <p:cBhvr additive="base">
                                        <p:cTn id="7" dur="500" fill="hold"/>
                                        <p:tgtEl>
                                          <p:spTgt spid="7189"/>
                                        </p:tgtEl>
                                        <p:attrNameLst>
                                          <p:attrName>ppt_x</p:attrName>
                                        </p:attrNameLst>
                                      </p:cBhvr>
                                      <p:tavLst>
                                        <p:tav tm="0">
                                          <p:val>
                                            <p:strVal val="#ppt_x"/>
                                          </p:val>
                                        </p:tav>
                                        <p:tav tm="100000">
                                          <p:val>
                                            <p:strVal val="#ppt_x"/>
                                          </p:val>
                                        </p:tav>
                                      </p:tavLst>
                                    </p:anim>
                                    <p:anim calcmode="lin" valueType="num">
                                      <p:cBhvr additive="base">
                                        <p:cTn id="8" dur="500" fill="hold"/>
                                        <p:tgtEl>
                                          <p:spTgt spid="71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日期占位符 4">
            <a:extLst>
              <a:ext uri="{FF2B5EF4-FFF2-40B4-BE49-F238E27FC236}">
                <a16:creationId xmlns:a16="http://schemas.microsoft.com/office/drawing/2014/main" id="{4B7D08BB-67F5-42D5-9C77-CBECF4838AE9}"/>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F319141-2A6A-4A57-A97E-B101A2C92A19}" type="datetime10">
              <a:rPr lang="zh-CN" altLang="en-US" sz="1200"/>
              <a:pPr/>
              <a:t>19:06</a:t>
            </a:fld>
            <a:r>
              <a:rPr lang="zh-CN" altLang="en-US" sz="1200"/>
              <a:t>华中科技大学控制系测控所</a:t>
            </a:r>
          </a:p>
        </p:txBody>
      </p:sp>
      <p:sp>
        <p:nvSpPr>
          <p:cNvPr id="49154" name="页脚占位符 5">
            <a:extLst>
              <a:ext uri="{FF2B5EF4-FFF2-40B4-BE49-F238E27FC236}">
                <a16:creationId xmlns:a16="http://schemas.microsoft.com/office/drawing/2014/main" id="{3CC7EFC4-9C1C-4ABD-B75A-12B249BE217E}"/>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49155" name="Rectangle 2">
            <a:extLst>
              <a:ext uri="{FF2B5EF4-FFF2-40B4-BE49-F238E27FC236}">
                <a16:creationId xmlns:a16="http://schemas.microsoft.com/office/drawing/2014/main" id="{EBD4B908-D6D5-44B7-B25C-7DAF0A306EFD}"/>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标准化</a:t>
            </a:r>
          </a:p>
        </p:txBody>
      </p:sp>
      <p:grpSp>
        <p:nvGrpSpPr>
          <p:cNvPr id="49156" name="Group 3">
            <a:extLst>
              <a:ext uri="{FF2B5EF4-FFF2-40B4-BE49-F238E27FC236}">
                <a16:creationId xmlns:a16="http://schemas.microsoft.com/office/drawing/2014/main" id="{37C1998B-08FD-4FF2-95C1-4DB8E496312D}"/>
              </a:ext>
            </a:extLst>
          </p:cNvPr>
          <p:cNvGrpSpPr>
            <a:grpSpLocks/>
          </p:cNvGrpSpPr>
          <p:nvPr/>
        </p:nvGrpSpPr>
        <p:grpSpPr bwMode="auto">
          <a:xfrm>
            <a:off x="152400" y="2743200"/>
            <a:ext cx="990600" cy="1295400"/>
            <a:chOff x="0" y="0"/>
            <a:chExt cx="2160" cy="499"/>
          </a:xfrm>
        </p:grpSpPr>
        <p:sp>
          <p:nvSpPr>
            <p:cNvPr id="49157" name="AutoShape 4">
              <a:extLst>
                <a:ext uri="{FF2B5EF4-FFF2-40B4-BE49-F238E27FC236}">
                  <a16:creationId xmlns:a16="http://schemas.microsoft.com/office/drawing/2014/main" id="{4C4447BB-9AD0-42AA-BB3C-C18EAE37C18F}"/>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9158" name="Freeform 5">
              <a:extLst>
                <a:ext uri="{FF2B5EF4-FFF2-40B4-BE49-F238E27FC236}">
                  <a16:creationId xmlns:a16="http://schemas.microsoft.com/office/drawing/2014/main" id="{7D971C4E-5801-40CF-8430-5CCE17A7DF0F}"/>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9159" name="Text Box 6">
              <a:extLst>
                <a:ext uri="{FF2B5EF4-FFF2-40B4-BE49-F238E27FC236}">
                  <a16:creationId xmlns:a16="http://schemas.microsoft.com/office/drawing/2014/main" id="{68FD1584-2776-4209-8D35-EAF77C6F94FE}"/>
                </a:ext>
              </a:extLst>
            </p:cNvPr>
            <p:cNvSpPr txBox="1">
              <a:spLocks noChangeArrowheads="1"/>
            </p:cNvSpPr>
            <p:nvPr/>
          </p:nvSpPr>
          <p:spPr bwMode="auto">
            <a:xfrm>
              <a:off x="180" y="48"/>
              <a:ext cx="1755"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a:solidFill>
                    <a:schemeClr val="bg1"/>
                  </a:solidFill>
                </a:rPr>
                <a:t>标准化</a:t>
              </a:r>
              <a:r>
                <a:rPr lang="zh-CN" altLang="en-US" sz="2000">
                  <a:solidFill>
                    <a:schemeClr val="bg1"/>
                  </a:solidFill>
                </a:rPr>
                <a:t>热电偶</a:t>
              </a:r>
              <a:endParaRPr lang="en-US" altLang="zh-CN" sz="2000">
                <a:solidFill>
                  <a:schemeClr val="bg1"/>
                </a:solidFill>
              </a:endParaRPr>
            </a:p>
          </p:txBody>
        </p:sp>
      </p:grpSp>
      <p:sp>
        <p:nvSpPr>
          <p:cNvPr id="49160" name="AutoShape 7">
            <a:extLst>
              <a:ext uri="{FF2B5EF4-FFF2-40B4-BE49-F238E27FC236}">
                <a16:creationId xmlns:a16="http://schemas.microsoft.com/office/drawing/2014/main" id="{9DFB999C-A47E-4C36-92D6-E7BCBBD3F39A}"/>
              </a:ext>
            </a:extLst>
          </p:cNvPr>
          <p:cNvSpPr>
            <a:spLocks noChangeArrowheads="1"/>
          </p:cNvSpPr>
          <p:nvPr/>
        </p:nvSpPr>
        <p:spPr bwMode="auto">
          <a:xfrm>
            <a:off x="1371600" y="1276350"/>
            <a:ext cx="7467600" cy="497205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9161" name="Rectangle 8">
            <a:extLst>
              <a:ext uri="{FF2B5EF4-FFF2-40B4-BE49-F238E27FC236}">
                <a16:creationId xmlns:a16="http://schemas.microsoft.com/office/drawing/2014/main" id="{048E35FE-C2FF-4C39-8C55-E84667647001}"/>
              </a:ext>
            </a:extLst>
          </p:cNvPr>
          <p:cNvSpPr>
            <a:spLocks noChangeArrowheads="1"/>
          </p:cNvSpPr>
          <p:nvPr/>
        </p:nvSpPr>
        <p:spPr bwMode="auto">
          <a:xfrm>
            <a:off x="1524000" y="1371600"/>
            <a:ext cx="73914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en-US" altLang="zh-CN" sz="2800" b="1">
                <a:solidFill>
                  <a:schemeClr val="tx2"/>
                </a:solidFill>
                <a:latin typeface="Verdana" panose="020B0604030504040204" pitchFamily="34" charset="0"/>
              </a:rPr>
              <a:t>S</a:t>
            </a:r>
            <a:r>
              <a:rPr lang="zh-CN" altLang="en-US" sz="2800" b="1">
                <a:solidFill>
                  <a:schemeClr val="tx2"/>
                </a:solidFill>
                <a:latin typeface="Verdana" panose="020B0604030504040204" pitchFamily="34" charset="0"/>
              </a:rPr>
              <a:t>型热电偶</a:t>
            </a:r>
            <a:r>
              <a:rPr lang="zh-CN" altLang="en-US" sz="2800">
                <a:solidFill>
                  <a:schemeClr val="tx2"/>
                </a:solidFill>
                <a:latin typeface="Verdana" panose="020B0604030504040204" pitchFamily="34" charset="0"/>
              </a:rPr>
              <a:t>　</a:t>
            </a:r>
            <a:r>
              <a:rPr lang="zh-CN" altLang="en-US" sz="2000">
                <a:solidFill>
                  <a:schemeClr val="tx2"/>
                </a:solidFill>
                <a:latin typeface="Verdana" panose="020B0604030504040204" pitchFamily="34" charset="0"/>
              </a:rPr>
              <a:t>铂铑</a:t>
            </a:r>
            <a:r>
              <a:rPr lang="en-US" altLang="zh-CN" sz="2000" baseline="-25000">
                <a:solidFill>
                  <a:schemeClr val="tx2"/>
                </a:solidFill>
                <a:latin typeface="Verdana" panose="020B0604030504040204" pitchFamily="34" charset="0"/>
              </a:rPr>
              <a:t>10</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铂热电偶为贵金属热电偶。 </a:t>
            </a:r>
            <a:r>
              <a:rPr lang="en-US" altLang="zh-CN" sz="2000">
                <a:solidFill>
                  <a:schemeClr val="tx2"/>
                </a:solidFill>
                <a:latin typeface="Verdana" panose="020B0604030504040204" pitchFamily="34" charset="0"/>
              </a:rPr>
              <a:t>S</a:t>
            </a:r>
            <a:r>
              <a:rPr lang="zh-CN" altLang="en-US" sz="2000">
                <a:solidFill>
                  <a:schemeClr val="tx2"/>
                </a:solidFill>
                <a:latin typeface="Verdana" panose="020B0604030504040204" pitchFamily="34" charset="0"/>
              </a:rPr>
              <a:t>型热电偶具有准确度最高，稳定性最好，测温温区宽和使用寿命长等优点。不足之处是热电势率较小，灵敏度低，高温下机械强度下降，对污染敏感，贵金属材料昂贵，一次性投资较大。</a:t>
            </a:r>
          </a:p>
          <a:p>
            <a:pPr>
              <a:spcBef>
                <a:spcPct val="20000"/>
              </a:spcBef>
              <a:buClr>
                <a:schemeClr val="hlink"/>
              </a:buClr>
              <a:buFont typeface="Wingdings" panose="05000000000000000000" pitchFamily="2" charset="2"/>
              <a:buChar char="v"/>
            </a:pPr>
            <a:r>
              <a:rPr lang="en-US" altLang="zh-CN" sz="2800" b="1">
                <a:solidFill>
                  <a:schemeClr val="tx2"/>
                </a:solidFill>
                <a:latin typeface="Verdana" panose="020B0604030504040204" pitchFamily="34" charset="0"/>
              </a:rPr>
              <a:t>R</a:t>
            </a:r>
            <a:r>
              <a:rPr lang="zh-CN" altLang="en-US" sz="2800" b="1">
                <a:solidFill>
                  <a:schemeClr val="tx2"/>
                </a:solidFill>
                <a:latin typeface="Verdana" panose="020B0604030504040204" pitchFamily="34" charset="0"/>
              </a:rPr>
              <a:t>型热电偶</a:t>
            </a:r>
            <a:r>
              <a:rPr lang="zh-CN" altLang="en-US" sz="2800">
                <a:solidFill>
                  <a:schemeClr val="tx2"/>
                </a:solidFill>
                <a:latin typeface="Verdana" panose="020B0604030504040204" pitchFamily="34" charset="0"/>
              </a:rPr>
              <a:t>　</a:t>
            </a:r>
            <a:r>
              <a:rPr lang="zh-CN" altLang="en-US" sz="2000">
                <a:solidFill>
                  <a:schemeClr val="tx2"/>
                </a:solidFill>
                <a:latin typeface="Verdana" panose="020B0604030504040204" pitchFamily="34" charset="0"/>
              </a:rPr>
              <a:t>铂铑</a:t>
            </a:r>
            <a:r>
              <a:rPr lang="en-US" altLang="zh-CN" sz="2000" baseline="-25000">
                <a:solidFill>
                  <a:schemeClr val="tx2"/>
                </a:solidFill>
                <a:latin typeface="Verdana" panose="020B0604030504040204" pitchFamily="34" charset="0"/>
              </a:rPr>
              <a:t>13</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铂热电偶的综合性能与</a:t>
            </a:r>
            <a:r>
              <a:rPr lang="en-US" altLang="zh-CN" sz="2000">
                <a:solidFill>
                  <a:schemeClr val="tx2"/>
                </a:solidFill>
                <a:latin typeface="Verdana" panose="020B0604030504040204" pitchFamily="34" charset="0"/>
              </a:rPr>
              <a:t>S</a:t>
            </a:r>
            <a:r>
              <a:rPr lang="zh-CN" altLang="en-US" sz="2000">
                <a:solidFill>
                  <a:schemeClr val="tx2"/>
                </a:solidFill>
                <a:latin typeface="Verdana" panose="020B0604030504040204" pitchFamily="34" charset="0"/>
              </a:rPr>
              <a:t>型热电偶相当，在我国一直难于推广。但根据国外有关研究表明，</a:t>
            </a:r>
            <a:r>
              <a:rPr lang="en-US" altLang="zh-CN" sz="2000">
                <a:solidFill>
                  <a:schemeClr val="tx2"/>
                </a:solidFill>
                <a:latin typeface="Verdana" panose="020B0604030504040204" pitchFamily="34" charset="0"/>
              </a:rPr>
              <a:t>R</a:t>
            </a:r>
            <a:r>
              <a:rPr lang="zh-CN" altLang="en-US" sz="2000">
                <a:solidFill>
                  <a:schemeClr val="tx2"/>
                </a:solidFill>
                <a:latin typeface="Verdana" panose="020B0604030504040204" pitchFamily="34" charset="0"/>
              </a:rPr>
              <a:t>型热电偶在稳定性和复现性方面均好于</a:t>
            </a:r>
            <a:r>
              <a:rPr lang="en-US" altLang="zh-CN" sz="2000">
                <a:solidFill>
                  <a:schemeClr val="tx2"/>
                </a:solidFill>
                <a:latin typeface="Verdana" panose="020B0604030504040204" pitchFamily="34" charset="0"/>
              </a:rPr>
              <a:t>S</a:t>
            </a:r>
            <a:r>
              <a:rPr lang="zh-CN" altLang="en-US" sz="2000">
                <a:solidFill>
                  <a:schemeClr val="tx2"/>
                </a:solidFill>
                <a:latin typeface="Verdana" panose="020B0604030504040204" pitchFamily="34" charset="0"/>
              </a:rPr>
              <a:t>型热电偶，而我国尚未开展这方面的研究。 </a:t>
            </a:r>
          </a:p>
          <a:p>
            <a:pPr>
              <a:spcBef>
                <a:spcPct val="20000"/>
              </a:spcBef>
              <a:buClr>
                <a:schemeClr val="hlink"/>
              </a:buClr>
              <a:buFont typeface="Wingdings" panose="05000000000000000000" pitchFamily="2" charset="2"/>
              <a:buChar char="v"/>
            </a:pPr>
            <a:r>
              <a:rPr lang="en-US" altLang="zh-CN" sz="2800" b="1">
                <a:solidFill>
                  <a:schemeClr val="tx2"/>
                </a:solidFill>
                <a:latin typeface="Verdana" panose="020B0604030504040204" pitchFamily="34" charset="0"/>
              </a:rPr>
              <a:t>B</a:t>
            </a:r>
            <a:r>
              <a:rPr lang="zh-CN" altLang="en-US" sz="2800" b="1">
                <a:solidFill>
                  <a:schemeClr val="tx2"/>
                </a:solidFill>
                <a:latin typeface="Verdana" panose="020B0604030504040204" pitchFamily="34" charset="0"/>
              </a:rPr>
              <a:t>型热电偶</a:t>
            </a:r>
            <a:r>
              <a:rPr lang="zh-CN" altLang="en-US" sz="2800">
                <a:solidFill>
                  <a:schemeClr val="tx2"/>
                </a:solidFill>
                <a:latin typeface="Verdana" panose="020B0604030504040204" pitchFamily="34" charset="0"/>
              </a:rPr>
              <a:t>　</a:t>
            </a:r>
            <a:r>
              <a:rPr lang="zh-CN" altLang="en-US" sz="2000">
                <a:solidFill>
                  <a:schemeClr val="tx2"/>
                </a:solidFill>
                <a:latin typeface="Verdana" panose="020B0604030504040204" pitchFamily="34" charset="0"/>
              </a:rPr>
              <a:t>铂铑</a:t>
            </a:r>
            <a:r>
              <a:rPr lang="en-US" altLang="zh-CN" sz="2000" baseline="-25000">
                <a:solidFill>
                  <a:schemeClr val="tx2"/>
                </a:solidFill>
                <a:latin typeface="Verdana" panose="020B0604030504040204" pitchFamily="34" charset="0"/>
              </a:rPr>
              <a:t>30</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铂铑</a:t>
            </a:r>
            <a:r>
              <a:rPr lang="en-US" altLang="zh-CN" sz="2000" baseline="-25000">
                <a:solidFill>
                  <a:schemeClr val="tx2"/>
                </a:solidFill>
                <a:latin typeface="Verdana" panose="020B0604030504040204" pitchFamily="34" charset="0"/>
              </a:rPr>
              <a:t>6</a:t>
            </a:r>
            <a:r>
              <a:rPr lang="zh-CN" altLang="en-US" sz="2000">
                <a:solidFill>
                  <a:schemeClr val="tx2"/>
                </a:solidFill>
                <a:latin typeface="Verdana" panose="020B0604030504040204" pitchFamily="34" charset="0"/>
              </a:rPr>
              <a:t>热电偶为贵金属热电偶。具有</a:t>
            </a:r>
            <a:r>
              <a:rPr lang="zh-CN" altLang="en-US" sz="2000">
                <a:solidFill>
                  <a:srgbClr val="0000CC"/>
                </a:solidFill>
                <a:latin typeface="Verdana" panose="020B0604030504040204" pitchFamily="34" charset="0"/>
              </a:rPr>
              <a:t>准确度高，稳定性好，测温温区宽，使用寿命长</a:t>
            </a:r>
            <a:r>
              <a:rPr lang="zh-CN" altLang="en-US" sz="2000">
                <a:solidFill>
                  <a:schemeClr val="tx2"/>
                </a:solidFill>
                <a:latin typeface="Verdana" panose="020B0604030504040204" pitchFamily="34" charset="0"/>
              </a:rPr>
              <a:t>等优点它还有一个明显的优点是参比端不需进行冷端补偿，因为在</a:t>
            </a:r>
            <a:r>
              <a:rPr lang="en-US" altLang="zh-CN" sz="2000">
                <a:solidFill>
                  <a:schemeClr val="tx2"/>
                </a:solidFill>
                <a:latin typeface="Verdana" panose="020B0604030504040204" pitchFamily="34" charset="0"/>
              </a:rPr>
              <a:t>0</a:t>
            </a:r>
            <a:r>
              <a:rPr lang="zh-CN" altLang="en-US" sz="2000">
                <a:solidFill>
                  <a:schemeClr val="tx2"/>
                </a:solidFill>
                <a:latin typeface="Verdana" panose="020B0604030504040204" pitchFamily="34" charset="0"/>
              </a:rPr>
              <a:t>～</a:t>
            </a:r>
            <a:r>
              <a:rPr lang="en-US" altLang="zh-CN" sz="2000">
                <a:solidFill>
                  <a:schemeClr val="tx2"/>
                </a:solidFill>
                <a:latin typeface="Verdana" panose="020B0604030504040204" pitchFamily="34" charset="0"/>
              </a:rPr>
              <a:t>50℃</a:t>
            </a:r>
            <a:r>
              <a:rPr lang="zh-CN" altLang="en-US" sz="2000">
                <a:solidFill>
                  <a:schemeClr val="tx2"/>
                </a:solidFill>
                <a:latin typeface="Verdana" panose="020B0604030504040204" pitchFamily="34" charset="0"/>
              </a:rPr>
              <a:t>范围内热电势小于</a:t>
            </a:r>
            <a:r>
              <a:rPr lang="en-US" altLang="zh-CN" sz="2000">
                <a:solidFill>
                  <a:schemeClr val="tx2"/>
                </a:solidFill>
                <a:latin typeface="Verdana" panose="020B0604030504040204" pitchFamily="34" charset="0"/>
              </a:rPr>
              <a:t>3μV</a:t>
            </a:r>
            <a:r>
              <a:rPr lang="zh-CN" altLang="en-US" sz="2000">
                <a:solidFill>
                  <a:schemeClr val="tx2"/>
                </a:solidFill>
                <a:latin typeface="Verdana" panose="020B0604030504040204" pitchFamily="34" charset="0"/>
              </a:rPr>
              <a:t>。不足之处是热电势率较小，灵敏度低，高温下机械强度下降，抗污染能力差，价格昂贵。</a:t>
            </a:r>
            <a:r>
              <a:rPr lang="zh-CN" altLang="en-US" sz="2800">
                <a:solidFill>
                  <a:schemeClr val="tx2"/>
                </a:solidFill>
                <a:latin typeface="Verdana" panose="020B0604030504040204" pitchFamily="34" charset="0"/>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日期占位符 4">
            <a:extLst>
              <a:ext uri="{FF2B5EF4-FFF2-40B4-BE49-F238E27FC236}">
                <a16:creationId xmlns:a16="http://schemas.microsoft.com/office/drawing/2014/main" id="{EC14AC4B-AC03-4E8B-BE73-707BA456AF81}"/>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4A63A063-414C-4619-B7F2-59806B4FD71C}" type="datetime10">
              <a:rPr lang="zh-CN" altLang="en-US" sz="1200"/>
              <a:pPr/>
              <a:t>19:06</a:t>
            </a:fld>
            <a:r>
              <a:rPr lang="zh-CN" altLang="en-US" sz="1200"/>
              <a:t>华中科技大学控制系测控所</a:t>
            </a:r>
          </a:p>
        </p:txBody>
      </p:sp>
      <p:sp>
        <p:nvSpPr>
          <p:cNvPr id="50178" name="页脚占位符 5">
            <a:extLst>
              <a:ext uri="{FF2B5EF4-FFF2-40B4-BE49-F238E27FC236}">
                <a16:creationId xmlns:a16="http://schemas.microsoft.com/office/drawing/2014/main" id="{2507D65B-6090-4EDC-9A72-E1BD99D95C2B}"/>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50179" name="Rectangle 2">
            <a:extLst>
              <a:ext uri="{FF2B5EF4-FFF2-40B4-BE49-F238E27FC236}">
                <a16:creationId xmlns:a16="http://schemas.microsoft.com/office/drawing/2014/main" id="{00AB390C-0E94-4AC1-B884-33232BB350EF}"/>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标准化</a:t>
            </a:r>
          </a:p>
        </p:txBody>
      </p:sp>
      <p:grpSp>
        <p:nvGrpSpPr>
          <p:cNvPr id="50180" name="Group 3">
            <a:extLst>
              <a:ext uri="{FF2B5EF4-FFF2-40B4-BE49-F238E27FC236}">
                <a16:creationId xmlns:a16="http://schemas.microsoft.com/office/drawing/2014/main" id="{65CD96A2-3919-4A53-B46A-DAE741ECBA0D}"/>
              </a:ext>
            </a:extLst>
          </p:cNvPr>
          <p:cNvGrpSpPr>
            <a:grpSpLocks/>
          </p:cNvGrpSpPr>
          <p:nvPr/>
        </p:nvGrpSpPr>
        <p:grpSpPr bwMode="auto">
          <a:xfrm>
            <a:off x="152400" y="2743200"/>
            <a:ext cx="990600" cy="1295400"/>
            <a:chOff x="0" y="0"/>
            <a:chExt cx="2160" cy="499"/>
          </a:xfrm>
        </p:grpSpPr>
        <p:sp>
          <p:nvSpPr>
            <p:cNvPr id="50181" name="AutoShape 4">
              <a:extLst>
                <a:ext uri="{FF2B5EF4-FFF2-40B4-BE49-F238E27FC236}">
                  <a16:creationId xmlns:a16="http://schemas.microsoft.com/office/drawing/2014/main" id="{F6B8EB11-4094-4D18-9279-78BC48DA0BED}"/>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0182" name="Freeform 5">
              <a:extLst>
                <a:ext uri="{FF2B5EF4-FFF2-40B4-BE49-F238E27FC236}">
                  <a16:creationId xmlns:a16="http://schemas.microsoft.com/office/drawing/2014/main" id="{EDA210FA-46C7-4B01-8DDA-99AE102B062B}"/>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0183" name="Text Box 6">
              <a:extLst>
                <a:ext uri="{FF2B5EF4-FFF2-40B4-BE49-F238E27FC236}">
                  <a16:creationId xmlns:a16="http://schemas.microsoft.com/office/drawing/2014/main" id="{8C154C0A-8E28-49CA-8495-830DEB4DD40F}"/>
                </a:ext>
              </a:extLst>
            </p:cNvPr>
            <p:cNvSpPr txBox="1">
              <a:spLocks noChangeArrowheads="1"/>
            </p:cNvSpPr>
            <p:nvPr/>
          </p:nvSpPr>
          <p:spPr bwMode="auto">
            <a:xfrm>
              <a:off x="180" y="48"/>
              <a:ext cx="1755"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a:solidFill>
                    <a:schemeClr val="bg1"/>
                  </a:solidFill>
                </a:rPr>
                <a:t>标准化</a:t>
              </a:r>
              <a:r>
                <a:rPr lang="zh-CN" altLang="en-US" sz="2000">
                  <a:solidFill>
                    <a:schemeClr val="bg1"/>
                  </a:solidFill>
                </a:rPr>
                <a:t>热电偶</a:t>
              </a:r>
              <a:endParaRPr lang="en-US" altLang="zh-CN" sz="2000">
                <a:solidFill>
                  <a:schemeClr val="bg1"/>
                </a:solidFill>
              </a:endParaRPr>
            </a:p>
          </p:txBody>
        </p:sp>
      </p:grpSp>
      <p:sp>
        <p:nvSpPr>
          <p:cNvPr id="50184" name="AutoShape 7">
            <a:extLst>
              <a:ext uri="{FF2B5EF4-FFF2-40B4-BE49-F238E27FC236}">
                <a16:creationId xmlns:a16="http://schemas.microsoft.com/office/drawing/2014/main" id="{7964FAB6-4494-4D2B-89F6-EFEF01EAF9D8}"/>
              </a:ext>
            </a:extLst>
          </p:cNvPr>
          <p:cNvSpPr>
            <a:spLocks noChangeArrowheads="1"/>
          </p:cNvSpPr>
          <p:nvPr/>
        </p:nvSpPr>
        <p:spPr bwMode="auto">
          <a:xfrm>
            <a:off x="1371600" y="1276350"/>
            <a:ext cx="7467600" cy="497205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0185" name="Rectangle 8">
            <a:extLst>
              <a:ext uri="{FF2B5EF4-FFF2-40B4-BE49-F238E27FC236}">
                <a16:creationId xmlns:a16="http://schemas.microsoft.com/office/drawing/2014/main" id="{C29F14EC-0D38-41ED-9656-BE7F14024B58}"/>
              </a:ext>
            </a:extLst>
          </p:cNvPr>
          <p:cNvSpPr>
            <a:spLocks noChangeArrowheads="1"/>
          </p:cNvSpPr>
          <p:nvPr/>
        </p:nvSpPr>
        <p:spPr bwMode="auto">
          <a:xfrm>
            <a:off x="1524000" y="1371600"/>
            <a:ext cx="73914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en-US" altLang="zh-CN" sz="2800" b="1">
                <a:solidFill>
                  <a:schemeClr val="tx2"/>
                </a:solidFill>
                <a:latin typeface="Verdana" panose="020B0604030504040204" pitchFamily="34" charset="0"/>
              </a:rPr>
              <a:t>K</a:t>
            </a:r>
            <a:r>
              <a:rPr lang="zh-CN" altLang="en-US" sz="2800" b="1">
                <a:solidFill>
                  <a:schemeClr val="tx2"/>
                </a:solidFill>
                <a:latin typeface="Verdana" panose="020B0604030504040204" pitchFamily="34" charset="0"/>
              </a:rPr>
              <a:t>型热电偶</a:t>
            </a:r>
            <a:r>
              <a:rPr lang="zh-CN" altLang="en-US" sz="2800">
                <a:solidFill>
                  <a:schemeClr val="tx2"/>
                </a:solidFill>
                <a:latin typeface="Verdana" panose="020B0604030504040204" pitchFamily="34" charset="0"/>
              </a:rPr>
              <a:t>　</a:t>
            </a:r>
            <a:r>
              <a:rPr lang="zh-CN" altLang="en-US" sz="2000">
                <a:solidFill>
                  <a:schemeClr val="tx2"/>
                </a:solidFill>
                <a:latin typeface="Verdana" panose="020B0604030504040204" pitchFamily="34" charset="0"/>
              </a:rPr>
              <a:t>镍铬</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镍硅热电偶是目前用量最大的廉金属热电偶，其用量为其它热电偶的总和。 </a:t>
            </a:r>
            <a:r>
              <a:rPr lang="en-US" altLang="zh-CN" sz="2000">
                <a:solidFill>
                  <a:schemeClr val="tx2"/>
                </a:solidFill>
                <a:latin typeface="Verdana" panose="020B0604030504040204" pitchFamily="34" charset="0"/>
              </a:rPr>
              <a:t>K</a:t>
            </a:r>
            <a:r>
              <a:rPr lang="zh-CN" altLang="en-US" sz="2000">
                <a:solidFill>
                  <a:schemeClr val="tx2"/>
                </a:solidFill>
                <a:latin typeface="Verdana" panose="020B0604030504040204" pitchFamily="34" charset="0"/>
              </a:rPr>
              <a:t>型热电偶具有</a:t>
            </a:r>
            <a:r>
              <a:rPr lang="zh-CN" altLang="en-US" sz="2000">
                <a:solidFill>
                  <a:srgbClr val="0000CC"/>
                </a:solidFill>
                <a:latin typeface="Verdana" panose="020B0604030504040204" pitchFamily="34" charset="0"/>
              </a:rPr>
              <a:t>线性度好，热电势较大，灵敏度较高，稳定性和复现性均好，抗氧化性强，价格便宜</a:t>
            </a:r>
            <a:r>
              <a:rPr lang="zh-CN" altLang="en-US" sz="2000">
                <a:latin typeface="Verdana" panose="020B0604030504040204" pitchFamily="34" charset="0"/>
              </a:rPr>
              <a:t>的优点</a:t>
            </a:r>
            <a:r>
              <a:rPr lang="zh-CN" altLang="en-US" sz="2000">
                <a:solidFill>
                  <a:schemeClr val="tx2"/>
                </a:solidFill>
                <a:latin typeface="Verdana" panose="020B0604030504040204" pitchFamily="34" charset="0"/>
              </a:rPr>
              <a:t>。</a:t>
            </a:r>
          </a:p>
          <a:p>
            <a:pPr>
              <a:spcBef>
                <a:spcPct val="20000"/>
              </a:spcBef>
              <a:buClr>
                <a:schemeClr val="hlink"/>
              </a:buClr>
              <a:buFont typeface="Wingdings" panose="05000000000000000000" pitchFamily="2" charset="2"/>
              <a:buChar char="v"/>
            </a:pPr>
            <a:r>
              <a:rPr lang="en-US" altLang="zh-CN" sz="2800" b="1">
                <a:solidFill>
                  <a:schemeClr val="tx2"/>
                </a:solidFill>
                <a:latin typeface="Verdana" panose="020B0604030504040204" pitchFamily="34" charset="0"/>
              </a:rPr>
              <a:t>N</a:t>
            </a:r>
            <a:r>
              <a:rPr lang="zh-CN" altLang="en-US" sz="2800" b="1">
                <a:solidFill>
                  <a:schemeClr val="tx2"/>
                </a:solidFill>
                <a:latin typeface="Verdana" panose="020B0604030504040204" pitchFamily="34" charset="0"/>
              </a:rPr>
              <a:t>型热电偶</a:t>
            </a:r>
            <a:r>
              <a:rPr lang="zh-CN" altLang="en-US" sz="2800">
                <a:solidFill>
                  <a:schemeClr val="tx2"/>
                </a:solidFill>
                <a:latin typeface="Verdana" panose="020B0604030504040204" pitchFamily="34" charset="0"/>
              </a:rPr>
              <a:t>　</a:t>
            </a:r>
            <a:r>
              <a:rPr lang="zh-CN" altLang="en-US" sz="2000">
                <a:solidFill>
                  <a:schemeClr val="tx2"/>
                </a:solidFill>
                <a:latin typeface="Verdana" panose="020B0604030504040204" pitchFamily="34" charset="0"/>
              </a:rPr>
              <a:t>镍铬硅</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镍硅热电偶为廉金属热电偶，它是一种最新国际标准化的热电偶。 </a:t>
            </a:r>
            <a:r>
              <a:rPr lang="en-US" altLang="zh-CN" sz="2000">
                <a:solidFill>
                  <a:schemeClr val="tx2"/>
                </a:solidFill>
                <a:latin typeface="Verdana" panose="020B0604030504040204" pitchFamily="34" charset="0"/>
              </a:rPr>
              <a:t>N</a:t>
            </a:r>
            <a:r>
              <a:rPr lang="zh-CN" altLang="en-US" sz="2000">
                <a:solidFill>
                  <a:schemeClr val="tx2"/>
                </a:solidFill>
                <a:latin typeface="Verdana" panose="020B0604030504040204" pitchFamily="34" charset="0"/>
              </a:rPr>
              <a:t>型热电偶具有</a:t>
            </a:r>
            <a:r>
              <a:rPr lang="zh-CN" altLang="en-US" sz="2000">
                <a:solidFill>
                  <a:srgbClr val="0000CC"/>
                </a:solidFill>
                <a:latin typeface="Verdana" panose="020B0604030504040204" pitchFamily="34" charset="0"/>
              </a:rPr>
              <a:t>线性度好，热电势较大，灵敏度较高、稳定性和复现性好，抗氧化性强、价格便宜</a:t>
            </a:r>
            <a:r>
              <a:rPr lang="zh-CN" altLang="en-US" sz="2000">
                <a:solidFill>
                  <a:schemeClr val="tx2"/>
                </a:solidFill>
                <a:latin typeface="Verdana" panose="020B0604030504040204" pitchFamily="34" charset="0"/>
              </a:rPr>
              <a:t>等优点，其综合性能优于</a:t>
            </a:r>
            <a:r>
              <a:rPr lang="en-US" altLang="zh-CN" sz="2000">
                <a:solidFill>
                  <a:schemeClr val="tx2"/>
                </a:solidFill>
                <a:latin typeface="Verdana" panose="020B0604030504040204" pitchFamily="34" charset="0"/>
              </a:rPr>
              <a:t>K</a:t>
            </a:r>
            <a:r>
              <a:rPr lang="zh-CN" altLang="en-US" sz="2000">
                <a:solidFill>
                  <a:schemeClr val="tx2"/>
                </a:solidFill>
                <a:latin typeface="Verdana" panose="020B0604030504040204" pitchFamily="34" charset="0"/>
              </a:rPr>
              <a:t>型热电偶，具有很大的发展前途。</a:t>
            </a:r>
          </a:p>
          <a:p>
            <a:pPr>
              <a:spcBef>
                <a:spcPct val="20000"/>
              </a:spcBef>
              <a:buClr>
                <a:schemeClr val="hlink"/>
              </a:buClr>
              <a:buFont typeface="Wingdings" panose="05000000000000000000" pitchFamily="2" charset="2"/>
              <a:buChar char="v"/>
            </a:pPr>
            <a:r>
              <a:rPr lang="en-US" altLang="zh-CN" sz="2800" b="1">
                <a:solidFill>
                  <a:schemeClr val="tx2"/>
                </a:solidFill>
                <a:latin typeface="Verdana" panose="020B0604030504040204" pitchFamily="34" charset="0"/>
              </a:rPr>
              <a:t>E</a:t>
            </a:r>
            <a:r>
              <a:rPr lang="zh-CN" altLang="en-US" sz="2800" b="1">
                <a:solidFill>
                  <a:schemeClr val="tx2"/>
                </a:solidFill>
                <a:latin typeface="Verdana" panose="020B0604030504040204" pitchFamily="34" charset="0"/>
              </a:rPr>
              <a:t>型热电偶</a:t>
            </a:r>
            <a:r>
              <a:rPr lang="zh-CN" altLang="en-US" sz="2800">
                <a:solidFill>
                  <a:schemeClr val="tx2"/>
                </a:solidFill>
                <a:latin typeface="Verdana" panose="020B0604030504040204" pitchFamily="34" charset="0"/>
              </a:rPr>
              <a:t>　</a:t>
            </a:r>
            <a:r>
              <a:rPr lang="zh-CN" altLang="en-US" sz="2000">
                <a:solidFill>
                  <a:schemeClr val="tx2"/>
                </a:solidFill>
                <a:latin typeface="Verdana" panose="020B0604030504040204" pitchFamily="34" charset="0"/>
              </a:rPr>
              <a:t>镍铬</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铜镍热电偶，又称为镍铬</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康铜热电偶，也是一种廉价金属热电偶。 </a:t>
            </a:r>
            <a:r>
              <a:rPr lang="en-US" altLang="zh-CN" sz="2000">
                <a:solidFill>
                  <a:srgbClr val="0000CC"/>
                </a:solidFill>
                <a:latin typeface="Verdana" panose="020B0604030504040204" pitchFamily="34" charset="0"/>
              </a:rPr>
              <a:t>E</a:t>
            </a:r>
            <a:r>
              <a:rPr lang="zh-CN" altLang="en-US" sz="2000">
                <a:solidFill>
                  <a:srgbClr val="0000CC"/>
                </a:solidFill>
                <a:latin typeface="Verdana" panose="020B0604030504040204" pitchFamily="34" charset="0"/>
              </a:rPr>
              <a:t>型热电偶电动势之大，灵敏度之高属所有标准热电偶之最</a:t>
            </a:r>
            <a:r>
              <a:rPr lang="zh-CN" altLang="en-US" sz="2000">
                <a:solidFill>
                  <a:schemeClr val="tx2"/>
                </a:solidFill>
                <a:latin typeface="Verdana" panose="020B0604030504040204" pitchFamily="34" charset="0"/>
              </a:rPr>
              <a:t>，宜制成</a:t>
            </a:r>
            <a:r>
              <a:rPr lang="zh-CN" altLang="en-US" sz="2000" b="1">
                <a:solidFill>
                  <a:srgbClr val="FF0000"/>
                </a:solidFill>
                <a:latin typeface="Verdana" panose="020B0604030504040204" pitchFamily="34" charset="0"/>
              </a:rPr>
              <a:t>热电堆</a:t>
            </a:r>
            <a:r>
              <a:rPr lang="zh-CN" altLang="en-US" sz="2000">
                <a:solidFill>
                  <a:schemeClr val="tx2"/>
                </a:solidFill>
                <a:latin typeface="Verdana" panose="020B0604030504040204" pitchFamily="34" charset="0"/>
              </a:rPr>
              <a:t>来测量微小的温度变化。</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日期占位符 4">
            <a:extLst>
              <a:ext uri="{FF2B5EF4-FFF2-40B4-BE49-F238E27FC236}">
                <a16:creationId xmlns:a16="http://schemas.microsoft.com/office/drawing/2014/main" id="{221A4BC9-B3DD-4008-8D86-7A0EB24E8287}"/>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BF0C09BE-3E5B-4953-BBD2-9BF4EE4578B4}" type="datetime10">
              <a:rPr lang="zh-CN" altLang="en-US" sz="1200"/>
              <a:pPr/>
              <a:t>19:06</a:t>
            </a:fld>
            <a:r>
              <a:rPr lang="zh-CN" altLang="en-US" sz="1200"/>
              <a:t>华中科技大学控制系测控所</a:t>
            </a:r>
          </a:p>
        </p:txBody>
      </p:sp>
      <p:sp>
        <p:nvSpPr>
          <p:cNvPr id="51202" name="页脚占位符 5">
            <a:extLst>
              <a:ext uri="{FF2B5EF4-FFF2-40B4-BE49-F238E27FC236}">
                <a16:creationId xmlns:a16="http://schemas.microsoft.com/office/drawing/2014/main" id="{643B42A9-4C66-4C5F-976F-DFAC34EE0198}"/>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51203" name="Rectangle 2">
            <a:extLst>
              <a:ext uri="{FF2B5EF4-FFF2-40B4-BE49-F238E27FC236}">
                <a16:creationId xmlns:a16="http://schemas.microsoft.com/office/drawing/2014/main" id="{97B0424B-0243-4E61-A615-5EB5E9F6E441}"/>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标准化</a:t>
            </a:r>
          </a:p>
        </p:txBody>
      </p:sp>
      <p:grpSp>
        <p:nvGrpSpPr>
          <p:cNvPr id="51204" name="Group 3">
            <a:extLst>
              <a:ext uri="{FF2B5EF4-FFF2-40B4-BE49-F238E27FC236}">
                <a16:creationId xmlns:a16="http://schemas.microsoft.com/office/drawing/2014/main" id="{64CB3607-D82F-4461-BD34-F5FC668E95D2}"/>
              </a:ext>
            </a:extLst>
          </p:cNvPr>
          <p:cNvGrpSpPr>
            <a:grpSpLocks/>
          </p:cNvGrpSpPr>
          <p:nvPr/>
        </p:nvGrpSpPr>
        <p:grpSpPr bwMode="auto">
          <a:xfrm>
            <a:off x="152400" y="2743200"/>
            <a:ext cx="990600" cy="1295400"/>
            <a:chOff x="0" y="0"/>
            <a:chExt cx="2160" cy="499"/>
          </a:xfrm>
        </p:grpSpPr>
        <p:sp>
          <p:nvSpPr>
            <p:cNvPr id="51205" name="AutoShape 4">
              <a:extLst>
                <a:ext uri="{FF2B5EF4-FFF2-40B4-BE49-F238E27FC236}">
                  <a16:creationId xmlns:a16="http://schemas.microsoft.com/office/drawing/2014/main" id="{66CE2855-F133-4F3A-9409-01262B6CB147}"/>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06" name="Freeform 5">
              <a:extLst>
                <a:ext uri="{FF2B5EF4-FFF2-40B4-BE49-F238E27FC236}">
                  <a16:creationId xmlns:a16="http://schemas.microsoft.com/office/drawing/2014/main" id="{022D378E-9A5E-4EDC-9306-DFEE4C138B53}"/>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07" name="Text Box 6">
              <a:extLst>
                <a:ext uri="{FF2B5EF4-FFF2-40B4-BE49-F238E27FC236}">
                  <a16:creationId xmlns:a16="http://schemas.microsoft.com/office/drawing/2014/main" id="{BD0AB87F-5FED-4E70-9EB8-CC5968407CD4}"/>
                </a:ext>
              </a:extLst>
            </p:cNvPr>
            <p:cNvSpPr txBox="1">
              <a:spLocks noChangeArrowheads="1"/>
            </p:cNvSpPr>
            <p:nvPr/>
          </p:nvSpPr>
          <p:spPr bwMode="auto">
            <a:xfrm>
              <a:off x="180" y="48"/>
              <a:ext cx="1755"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a:solidFill>
                    <a:schemeClr val="bg1"/>
                  </a:solidFill>
                </a:rPr>
                <a:t>标准化</a:t>
              </a:r>
              <a:r>
                <a:rPr lang="zh-CN" altLang="en-US" sz="2000">
                  <a:solidFill>
                    <a:schemeClr val="bg1"/>
                  </a:solidFill>
                </a:rPr>
                <a:t>热电偶</a:t>
              </a:r>
              <a:endParaRPr lang="en-US" altLang="zh-CN" sz="2000">
                <a:solidFill>
                  <a:schemeClr val="bg1"/>
                </a:solidFill>
              </a:endParaRPr>
            </a:p>
          </p:txBody>
        </p:sp>
      </p:grpSp>
      <p:sp>
        <p:nvSpPr>
          <p:cNvPr id="51208" name="AutoShape 7">
            <a:extLst>
              <a:ext uri="{FF2B5EF4-FFF2-40B4-BE49-F238E27FC236}">
                <a16:creationId xmlns:a16="http://schemas.microsoft.com/office/drawing/2014/main" id="{FDD0139D-6C69-490E-9837-6943A78CF028}"/>
              </a:ext>
            </a:extLst>
          </p:cNvPr>
          <p:cNvSpPr>
            <a:spLocks noChangeArrowheads="1"/>
          </p:cNvSpPr>
          <p:nvPr/>
        </p:nvSpPr>
        <p:spPr bwMode="auto">
          <a:xfrm>
            <a:off x="1371600" y="1276350"/>
            <a:ext cx="7467600" cy="405765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209" name="Rectangle 8">
            <a:extLst>
              <a:ext uri="{FF2B5EF4-FFF2-40B4-BE49-F238E27FC236}">
                <a16:creationId xmlns:a16="http://schemas.microsoft.com/office/drawing/2014/main" id="{2CE226C9-D700-4E6E-A733-54DE322C8575}"/>
              </a:ext>
            </a:extLst>
          </p:cNvPr>
          <p:cNvSpPr>
            <a:spLocks noChangeArrowheads="1"/>
          </p:cNvSpPr>
          <p:nvPr/>
        </p:nvSpPr>
        <p:spPr bwMode="auto">
          <a:xfrm>
            <a:off x="1524000" y="1371600"/>
            <a:ext cx="7391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en-US" altLang="zh-CN" sz="2800" b="1">
                <a:solidFill>
                  <a:schemeClr val="tx2"/>
                </a:solidFill>
                <a:latin typeface="Verdana" panose="020B0604030504040204" pitchFamily="34" charset="0"/>
              </a:rPr>
              <a:t>J</a:t>
            </a:r>
            <a:r>
              <a:rPr lang="zh-CN" altLang="en-US" sz="2800" b="1">
                <a:solidFill>
                  <a:schemeClr val="tx2"/>
                </a:solidFill>
                <a:latin typeface="Verdana" panose="020B0604030504040204" pitchFamily="34" charset="0"/>
              </a:rPr>
              <a:t>型热电偶</a:t>
            </a:r>
            <a:r>
              <a:rPr lang="zh-CN" altLang="en-US" sz="2800">
                <a:solidFill>
                  <a:schemeClr val="tx2"/>
                </a:solidFill>
                <a:latin typeface="Verdana" panose="020B0604030504040204" pitchFamily="34" charset="0"/>
              </a:rPr>
              <a:t>　</a:t>
            </a:r>
            <a:r>
              <a:rPr lang="zh-CN" altLang="en-US" sz="2000">
                <a:solidFill>
                  <a:schemeClr val="tx2"/>
                </a:solidFill>
                <a:latin typeface="Verdana" panose="020B0604030504040204" pitchFamily="34" charset="0"/>
              </a:rPr>
              <a:t>铁</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铜镍热电偶又叫铁</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康铜热电偶，是一种价格低廉的热电偶。 </a:t>
            </a:r>
            <a:r>
              <a:rPr lang="en-US" altLang="zh-CN" sz="2000">
                <a:solidFill>
                  <a:schemeClr val="tx2"/>
                </a:solidFill>
                <a:latin typeface="Verdana" panose="020B0604030504040204" pitchFamily="34" charset="0"/>
              </a:rPr>
              <a:t>J</a:t>
            </a:r>
            <a:r>
              <a:rPr lang="zh-CN" altLang="en-US" sz="2000">
                <a:solidFill>
                  <a:schemeClr val="tx2"/>
                </a:solidFill>
                <a:latin typeface="Verdana" panose="020B0604030504040204" pitchFamily="34" charset="0"/>
              </a:rPr>
              <a:t>型热电偶线性度好，热电势大，灵敏度高，稳定性和复现性都较好，价格便宜，已得到广泛的应用。</a:t>
            </a:r>
          </a:p>
          <a:p>
            <a:pPr>
              <a:spcBef>
                <a:spcPct val="20000"/>
              </a:spcBef>
              <a:buClr>
                <a:schemeClr val="hlink"/>
              </a:buClr>
              <a:buFont typeface="Wingdings" panose="05000000000000000000" pitchFamily="2" charset="2"/>
              <a:buChar char="v"/>
            </a:pPr>
            <a:endParaRPr lang="zh-CN" altLang="en-US" sz="2000">
              <a:solidFill>
                <a:schemeClr val="tx2"/>
              </a:solidFill>
              <a:latin typeface="Verdana" panose="020B0604030504040204" pitchFamily="34" charset="0"/>
            </a:endParaRPr>
          </a:p>
          <a:p>
            <a:pPr>
              <a:buClr>
                <a:schemeClr val="hlink"/>
              </a:buClr>
              <a:buFont typeface="Wingdings" panose="05000000000000000000" pitchFamily="2" charset="2"/>
              <a:buNone/>
            </a:pPr>
            <a:r>
              <a:rPr lang="en-US" altLang="zh-CN" sz="2800" b="1">
                <a:solidFill>
                  <a:schemeClr val="tx2"/>
                </a:solidFill>
                <a:latin typeface="Verdana" panose="020B0604030504040204" pitchFamily="34" charset="0"/>
              </a:rPr>
              <a:t>T</a:t>
            </a:r>
            <a:r>
              <a:rPr lang="zh-CN" altLang="en-US" sz="2800" b="1">
                <a:solidFill>
                  <a:schemeClr val="tx2"/>
                </a:solidFill>
                <a:latin typeface="Verdana" panose="020B0604030504040204" pitchFamily="34" charset="0"/>
              </a:rPr>
              <a:t>型热电偶</a:t>
            </a:r>
            <a:r>
              <a:rPr lang="zh-CN" altLang="en-US" sz="2800">
                <a:solidFill>
                  <a:schemeClr val="tx2"/>
                </a:solidFill>
                <a:latin typeface="Verdana" panose="020B0604030504040204" pitchFamily="34" charset="0"/>
              </a:rPr>
              <a:t>　</a:t>
            </a:r>
            <a:r>
              <a:rPr lang="zh-CN" altLang="en-US" sz="2000">
                <a:solidFill>
                  <a:schemeClr val="tx2"/>
                </a:solidFill>
                <a:latin typeface="Verdana" panose="020B0604030504040204" pitchFamily="34" charset="0"/>
              </a:rPr>
              <a:t>铜</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铜镍热电偶又叫铜</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康铜热电偶。它是</a:t>
            </a:r>
            <a:r>
              <a:rPr lang="zh-CN" altLang="en-US" sz="2000">
                <a:solidFill>
                  <a:srgbClr val="0000CC"/>
                </a:solidFill>
                <a:latin typeface="Verdana" panose="020B0604030504040204" pitchFamily="34" charset="0"/>
              </a:rPr>
              <a:t>一种最佳的测量低温的廉金属热电偶</a:t>
            </a:r>
            <a:r>
              <a:rPr lang="zh-CN" altLang="en-US" sz="2000">
                <a:solidFill>
                  <a:schemeClr val="tx2"/>
                </a:solidFill>
                <a:latin typeface="Verdana" panose="020B0604030504040204" pitchFamily="34" charset="0"/>
              </a:rPr>
              <a:t>。它的线性度好，热电势大，灵敏度高，稳定性和复现性好，价格便宜。特别是在低        </a:t>
            </a:r>
            <a:r>
              <a:rPr lang="en-US" altLang="zh-CN" sz="2000">
                <a:solidFill>
                  <a:schemeClr val="tx2"/>
                </a:solidFill>
                <a:latin typeface="Verdana" panose="020B0604030504040204" pitchFamily="34" charset="0"/>
              </a:rPr>
              <a:t>(-200</a:t>
            </a:r>
            <a:r>
              <a:rPr lang="zh-CN" altLang="en-US" sz="2000">
                <a:solidFill>
                  <a:schemeClr val="tx2"/>
                </a:solidFill>
                <a:latin typeface="Verdana" panose="020B0604030504040204" pitchFamily="34" charset="0"/>
              </a:rPr>
              <a:t>～</a:t>
            </a:r>
            <a:r>
              <a:rPr lang="en-US" altLang="zh-CN" sz="2000">
                <a:solidFill>
                  <a:schemeClr val="tx2"/>
                </a:solidFill>
                <a:latin typeface="Verdana" panose="020B0604030504040204" pitchFamily="34" charset="0"/>
              </a:rPr>
              <a:t>0℃)</a:t>
            </a:r>
            <a:r>
              <a:rPr lang="zh-CN" altLang="en-US" sz="2000">
                <a:solidFill>
                  <a:schemeClr val="tx2"/>
                </a:solidFill>
                <a:latin typeface="Verdana" panose="020B0604030504040204" pitchFamily="34" charset="0"/>
              </a:rPr>
              <a:t>区间使用，年热电势漂移小于</a:t>
            </a:r>
            <a:r>
              <a:rPr lang="en-US" altLang="zh-CN" sz="2000">
                <a:solidFill>
                  <a:schemeClr val="tx2"/>
                </a:solidFill>
                <a:latin typeface="Verdana" panose="020B0604030504040204" pitchFamily="34" charset="0"/>
              </a:rPr>
              <a:t>±3μV</a:t>
            </a:r>
            <a:r>
              <a:rPr lang="zh-CN" altLang="en-US" sz="2000">
                <a:solidFill>
                  <a:schemeClr val="tx2"/>
                </a:solidFill>
                <a:latin typeface="Verdana" panose="020B0604030504040204" pitchFamily="34" charset="0"/>
              </a:rPr>
              <a:t>。但</a:t>
            </a:r>
            <a:r>
              <a:rPr lang="en-US" altLang="zh-CN" sz="2000">
                <a:solidFill>
                  <a:schemeClr val="tx2"/>
                </a:solidFill>
                <a:latin typeface="Verdana" panose="020B0604030504040204" pitchFamily="34" charset="0"/>
              </a:rPr>
              <a:t>T</a:t>
            </a:r>
            <a:r>
              <a:rPr lang="zh-CN" altLang="en-US" sz="2000">
                <a:solidFill>
                  <a:schemeClr val="tx2"/>
                </a:solidFill>
                <a:latin typeface="Verdana" panose="020B0604030504040204" pitchFamily="34" charset="0"/>
              </a:rPr>
              <a:t>型热电偶的正极铜在高温下抗氧化能力差，故使用上限受到限制。</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日期占位符 4">
            <a:extLst>
              <a:ext uri="{FF2B5EF4-FFF2-40B4-BE49-F238E27FC236}">
                <a16:creationId xmlns:a16="http://schemas.microsoft.com/office/drawing/2014/main" id="{7A88BD5D-B665-4DC3-BCBB-63026091B0A1}"/>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1F5F3F0D-7660-4433-90F1-216752926DD6}" type="datetime10">
              <a:rPr lang="zh-CN" altLang="en-US" sz="1200"/>
              <a:pPr/>
              <a:t>19:06</a:t>
            </a:fld>
            <a:r>
              <a:rPr lang="zh-CN" altLang="en-US" sz="1200"/>
              <a:t>华中科技大学控制系测控所</a:t>
            </a:r>
          </a:p>
        </p:txBody>
      </p:sp>
      <p:sp>
        <p:nvSpPr>
          <p:cNvPr id="53250" name="页脚占位符 5">
            <a:extLst>
              <a:ext uri="{FF2B5EF4-FFF2-40B4-BE49-F238E27FC236}">
                <a16:creationId xmlns:a16="http://schemas.microsoft.com/office/drawing/2014/main" id="{B2C66D9A-CCC9-4508-BA47-4B2CDCEAF2C6}"/>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53251" name="Rectangle 2">
            <a:extLst>
              <a:ext uri="{FF2B5EF4-FFF2-40B4-BE49-F238E27FC236}">
                <a16:creationId xmlns:a16="http://schemas.microsoft.com/office/drawing/2014/main" id="{590D5CAF-0FD0-4EE2-B22D-98F30D64398C}"/>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冷端补偿</a:t>
            </a:r>
          </a:p>
        </p:txBody>
      </p:sp>
      <p:grpSp>
        <p:nvGrpSpPr>
          <p:cNvPr id="53252" name="Group 3">
            <a:extLst>
              <a:ext uri="{FF2B5EF4-FFF2-40B4-BE49-F238E27FC236}">
                <a16:creationId xmlns:a16="http://schemas.microsoft.com/office/drawing/2014/main" id="{4D5F1D64-0A21-4666-AD16-98D8537A9A15}"/>
              </a:ext>
            </a:extLst>
          </p:cNvPr>
          <p:cNvGrpSpPr>
            <a:grpSpLocks/>
          </p:cNvGrpSpPr>
          <p:nvPr/>
        </p:nvGrpSpPr>
        <p:grpSpPr bwMode="auto">
          <a:xfrm>
            <a:off x="152400" y="2743200"/>
            <a:ext cx="914400" cy="1506538"/>
            <a:chOff x="0" y="0"/>
            <a:chExt cx="2160" cy="499"/>
          </a:xfrm>
        </p:grpSpPr>
        <p:sp>
          <p:nvSpPr>
            <p:cNvPr id="53253" name="AutoShape 4">
              <a:extLst>
                <a:ext uri="{FF2B5EF4-FFF2-40B4-BE49-F238E27FC236}">
                  <a16:creationId xmlns:a16="http://schemas.microsoft.com/office/drawing/2014/main" id="{E04EAC35-1669-467A-B593-FB7C1B094F54}"/>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3254" name="Freeform 5">
              <a:extLst>
                <a:ext uri="{FF2B5EF4-FFF2-40B4-BE49-F238E27FC236}">
                  <a16:creationId xmlns:a16="http://schemas.microsoft.com/office/drawing/2014/main" id="{99085BA9-6818-4367-AAE5-253D32572FFA}"/>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3255" name="Text Box 6">
              <a:extLst>
                <a:ext uri="{FF2B5EF4-FFF2-40B4-BE49-F238E27FC236}">
                  <a16:creationId xmlns:a16="http://schemas.microsoft.com/office/drawing/2014/main" id="{E739BF13-473E-4297-AE26-00EC01288E2F}"/>
                </a:ext>
              </a:extLst>
            </p:cNvPr>
            <p:cNvSpPr txBox="1">
              <a:spLocks noChangeArrowheads="1"/>
            </p:cNvSpPr>
            <p:nvPr/>
          </p:nvSpPr>
          <p:spPr bwMode="auto">
            <a:xfrm>
              <a:off x="180" y="48"/>
              <a:ext cx="1755"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热电偶冷端补偿</a:t>
              </a:r>
              <a:endParaRPr lang="en-US" altLang="zh-CN" sz="2000">
                <a:solidFill>
                  <a:schemeClr val="bg1"/>
                </a:solidFill>
              </a:endParaRPr>
            </a:p>
          </p:txBody>
        </p:sp>
      </p:grpSp>
      <p:sp>
        <p:nvSpPr>
          <p:cNvPr id="53256" name="AutoShape 7">
            <a:extLst>
              <a:ext uri="{FF2B5EF4-FFF2-40B4-BE49-F238E27FC236}">
                <a16:creationId xmlns:a16="http://schemas.microsoft.com/office/drawing/2014/main" id="{1CEAE51D-3796-4400-8263-3318EF19E8C7}"/>
              </a:ext>
            </a:extLst>
          </p:cNvPr>
          <p:cNvSpPr>
            <a:spLocks noChangeArrowheads="1"/>
          </p:cNvSpPr>
          <p:nvPr/>
        </p:nvSpPr>
        <p:spPr bwMode="auto">
          <a:xfrm>
            <a:off x="1371600" y="1219200"/>
            <a:ext cx="7467600" cy="30480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3257" name="Rectangle 8">
            <a:extLst>
              <a:ext uri="{FF2B5EF4-FFF2-40B4-BE49-F238E27FC236}">
                <a16:creationId xmlns:a16="http://schemas.microsoft.com/office/drawing/2014/main" id="{2C47EF11-8A30-492E-94B8-80286828663B}"/>
              </a:ext>
            </a:extLst>
          </p:cNvPr>
          <p:cNvSpPr>
            <a:spLocks noChangeArrowheads="1"/>
          </p:cNvSpPr>
          <p:nvPr/>
        </p:nvSpPr>
        <p:spPr bwMode="auto">
          <a:xfrm>
            <a:off x="1524000" y="1447800"/>
            <a:ext cx="73914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800" b="1">
                <a:solidFill>
                  <a:schemeClr val="tx2"/>
                </a:solidFill>
                <a:latin typeface="Verdana" panose="020B0604030504040204" pitchFamily="34" charset="0"/>
              </a:rPr>
              <a:t>热电偶的冷端处理与补偿</a:t>
            </a:r>
            <a:r>
              <a:rPr lang="zh-CN" altLang="en-US" sz="2800">
                <a:solidFill>
                  <a:schemeClr val="tx2"/>
                </a:solidFill>
                <a:latin typeface="Verdana" panose="020B0604030504040204" pitchFamily="34" charset="0"/>
              </a:rPr>
              <a:t></a:t>
            </a:r>
          </a:p>
          <a:p>
            <a:pPr>
              <a:spcBef>
                <a:spcPct val="20000"/>
              </a:spcBef>
              <a:buClr>
                <a:schemeClr val="hlink"/>
              </a:buClr>
              <a:buFont typeface="Wingdings" panose="05000000000000000000" pitchFamily="2" charset="2"/>
              <a:buNone/>
            </a:pPr>
            <a:r>
              <a:rPr lang="zh-CN" altLang="en-US" sz="2400">
                <a:solidFill>
                  <a:schemeClr val="tx2"/>
                </a:solidFill>
                <a:latin typeface="Verdana" panose="020B0604030504040204" pitchFamily="34" charset="0"/>
              </a:rPr>
              <a:t>   热电势的大小与热端温度有关，也与冷端温度有关，只有当冷端温度固定不变，才能通过热电势的大小去判断热端温度的高低。当冷端温度波动较大时，必须首先使用补偿导线将冷端延长到一个温度稳定的地方，然后再考虑将冷端处理为</a:t>
            </a:r>
            <a:r>
              <a:rPr lang="en-US" altLang="zh-CN" sz="2400">
                <a:solidFill>
                  <a:schemeClr val="tx2"/>
                </a:solidFill>
                <a:latin typeface="Verdana" panose="020B0604030504040204" pitchFamily="34" charset="0"/>
              </a:rPr>
              <a:t>0℃</a:t>
            </a:r>
            <a:r>
              <a:rPr lang="zh-CN" altLang="en-US" sz="2400">
                <a:solidFill>
                  <a:schemeClr val="tx2"/>
                </a:solidFill>
                <a:latin typeface="Verdana" panose="020B0604030504040204" pitchFamily="34" charset="0"/>
              </a:rPr>
              <a:t>，这称为</a:t>
            </a:r>
            <a:r>
              <a:rPr lang="zh-CN" altLang="en-US" sz="2400">
                <a:solidFill>
                  <a:srgbClr val="0000CC"/>
                </a:solidFill>
                <a:latin typeface="Verdana" panose="020B0604030504040204" pitchFamily="34" charset="0"/>
              </a:rPr>
              <a:t>热电偶的冷端处理和补偿</a:t>
            </a:r>
            <a:r>
              <a:rPr lang="zh-CN" altLang="en-US" sz="2400">
                <a:solidFill>
                  <a:schemeClr val="tx2"/>
                </a:solidFill>
                <a:latin typeface="Verdana" panose="020B0604030504040204" pitchFamily="34" charset="0"/>
              </a:rPr>
              <a:t>。</a:t>
            </a:r>
          </a:p>
        </p:txBody>
      </p:sp>
      <p:sp>
        <p:nvSpPr>
          <p:cNvPr id="53258" name="AutoShape 9">
            <a:extLst>
              <a:ext uri="{FF2B5EF4-FFF2-40B4-BE49-F238E27FC236}">
                <a16:creationId xmlns:a16="http://schemas.microsoft.com/office/drawing/2014/main" id="{3B5B87F1-D3DA-446E-9D1B-11BF67D759E7}"/>
              </a:ext>
            </a:extLst>
          </p:cNvPr>
          <p:cNvSpPr>
            <a:spLocks noChangeArrowheads="1"/>
          </p:cNvSpPr>
          <p:nvPr/>
        </p:nvSpPr>
        <p:spPr bwMode="auto">
          <a:xfrm>
            <a:off x="1371600" y="4635500"/>
            <a:ext cx="7467600" cy="17653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3259" name="Rectangle 10">
            <a:extLst>
              <a:ext uri="{FF2B5EF4-FFF2-40B4-BE49-F238E27FC236}">
                <a16:creationId xmlns:a16="http://schemas.microsoft.com/office/drawing/2014/main" id="{7C93887B-F55C-48C5-807D-6922C8129119}"/>
              </a:ext>
            </a:extLst>
          </p:cNvPr>
          <p:cNvSpPr>
            <a:spLocks noChangeArrowheads="1"/>
          </p:cNvSpPr>
          <p:nvPr/>
        </p:nvSpPr>
        <p:spPr bwMode="auto">
          <a:xfrm>
            <a:off x="1524000" y="4800600"/>
            <a:ext cx="7391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800" b="1">
                <a:solidFill>
                  <a:schemeClr val="tx2"/>
                </a:solidFill>
                <a:latin typeface="Verdana" panose="020B0604030504040204" pitchFamily="34" charset="0"/>
              </a:rPr>
              <a:t>热电偶的冷端处理与补偿方法：</a:t>
            </a:r>
            <a:endParaRPr lang="zh-CN" altLang="en-US" sz="2800">
              <a:solidFill>
                <a:schemeClr val="tx2"/>
              </a:solidFill>
              <a:latin typeface="Verdana" panose="020B0604030504040204" pitchFamily="34" charset="0"/>
            </a:endParaRPr>
          </a:p>
          <a:p>
            <a:pPr>
              <a:spcBef>
                <a:spcPct val="20000"/>
              </a:spcBef>
              <a:buClr>
                <a:schemeClr val="hlink"/>
              </a:buClr>
              <a:buFont typeface="Wingdings" panose="05000000000000000000" pitchFamily="2" charset="2"/>
              <a:buNone/>
            </a:pPr>
            <a:r>
              <a:rPr lang="zh-CN" altLang="en-US" sz="2800" b="1">
                <a:solidFill>
                  <a:schemeClr val="tx2"/>
                </a:solidFill>
                <a:latin typeface="Verdana" panose="020B0604030504040204" pitchFamily="34" charset="0"/>
              </a:rPr>
              <a:t>   冰点槽法；</a:t>
            </a:r>
            <a:r>
              <a:rPr lang="zh-CN" altLang="en-US" sz="2800" b="1">
                <a:solidFill>
                  <a:srgbClr val="0000CC"/>
                </a:solidFill>
                <a:latin typeface="Verdana" panose="020B0604030504040204" pitchFamily="34" charset="0"/>
              </a:rPr>
              <a:t>补偿导线法（延长冷端）</a:t>
            </a:r>
            <a:r>
              <a:rPr lang="zh-CN" altLang="en-US" sz="2800" b="1">
                <a:solidFill>
                  <a:schemeClr val="tx2"/>
                </a:solidFill>
                <a:latin typeface="Verdana" panose="020B0604030504040204" pitchFamily="34" charset="0"/>
              </a:rPr>
              <a:t>；</a:t>
            </a:r>
            <a:r>
              <a:rPr lang="zh-CN" altLang="en-US" sz="2800" b="1">
                <a:solidFill>
                  <a:srgbClr val="0000CC"/>
                </a:solidFill>
                <a:latin typeface="Verdana" panose="020B0604030504040204" pitchFamily="34" charset="0"/>
              </a:rPr>
              <a:t>冷端补偿器法</a:t>
            </a:r>
            <a:r>
              <a:rPr lang="zh-CN" altLang="en-US" sz="2800" b="1">
                <a:solidFill>
                  <a:schemeClr val="tx2"/>
                </a:solidFill>
                <a:latin typeface="Verdana" panose="020B0604030504040204" pitchFamily="34" charset="0"/>
              </a:rPr>
              <a:t>；计算修正法；</a:t>
            </a:r>
            <a:r>
              <a:rPr lang="zh-CN" altLang="en-US" sz="2800" b="1">
                <a:solidFill>
                  <a:srgbClr val="0000CC"/>
                </a:solidFill>
                <a:latin typeface="Verdana" panose="020B0604030504040204" pitchFamily="34" charset="0"/>
              </a:rPr>
              <a:t>软件修正法</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日期占位符 4">
            <a:extLst>
              <a:ext uri="{FF2B5EF4-FFF2-40B4-BE49-F238E27FC236}">
                <a16:creationId xmlns:a16="http://schemas.microsoft.com/office/drawing/2014/main" id="{7A88BD5D-B665-4DC3-BCBB-63026091B0A1}"/>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1F5F3F0D-7660-4433-90F1-216752926DD6}" type="datetime10">
              <a:rPr lang="zh-CN" altLang="en-US" sz="1200"/>
              <a:pPr/>
              <a:t>19:06</a:t>
            </a:fld>
            <a:r>
              <a:rPr lang="zh-CN" altLang="en-US" sz="1200"/>
              <a:t>华中科技大学控制系测控所</a:t>
            </a:r>
          </a:p>
        </p:txBody>
      </p:sp>
      <p:sp>
        <p:nvSpPr>
          <p:cNvPr id="53250" name="页脚占位符 5">
            <a:extLst>
              <a:ext uri="{FF2B5EF4-FFF2-40B4-BE49-F238E27FC236}">
                <a16:creationId xmlns:a16="http://schemas.microsoft.com/office/drawing/2014/main" id="{B2C66D9A-CCC9-4508-BA47-4B2CDCEAF2C6}"/>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53251" name="Rectangle 2">
            <a:extLst>
              <a:ext uri="{FF2B5EF4-FFF2-40B4-BE49-F238E27FC236}">
                <a16:creationId xmlns:a16="http://schemas.microsoft.com/office/drawing/2014/main" id="{590D5CAF-0FD0-4EE2-B22D-98F30D64398C}"/>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冷端补偿</a:t>
            </a:r>
          </a:p>
        </p:txBody>
      </p:sp>
      <p:grpSp>
        <p:nvGrpSpPr>
          <p:cNvPr id="53252" name="Group 3">
            <a:extLst>
              <a:ext uri="{FF2B5EF4-FFF2-40B4-BE49-F238E27FC236}">
                <a16:creationId xmlns:a16="http://schemas.microsoft.com/office/drawing/2014/main" id="{4D5F1D64-0A21-4666-AD16-98D8537A9A15}"/>
              </a:ext>
            </a:extLst>
          </p:cNvPr>
          <p:cNvGrpSpPr>
            <a:grpSpLocks/>
          </p:cNvGrpSpPr>
          <p:nvPr/>
        </p:nvGrpSpPr>
        <p:grpSpPr bwMode="auto">
          <a:xfrm>
            <a:off x="152400" y="2743200"/>
            <a:ext cx="914400" cy="1506538"/>
            <a:chOff x="0" y="0"/>
            <a:chExt cx="2160" cy="499"/>
          </a:xfrm>
        </p:grpSpPr>
        <p:sp>
          <p:nvSpPr>
            <p:cNvPr id="53253" name="AutoShape 4">
              <a:extLst>
                <a:ext uri="{FF2B5EF4-FFF2-40B4-BE49-F238E27FC236}">
                  <a16:creationId xmlns:a16="http://schemas.microsoft.com/office/drawing/2014/main" id="{E04EAC35-1669-467A-B593-FB7C1B094F54}"/>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3254" name="Freeform 5">
              <a:extLst>
                <a:ext uri="{FF2B5EF4-FFF2-40B4-BE49-F238E27FC236}">
                  <a16:creationId xmlns:a16="http://schemas.microsoft.com/office/drawing/2014/main" id="{99085BA9-6818-4367-AAE5-253D32572FFA}"/>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3255" name="Text Box 6">
              <a:extLst>
                <a:ext uri="{FF2B5EF4-FFF2-40B4-BE49-F238E27FC236}">
                  <a16:creationId xmlns:a16="http://schemas.microsoft.com/office/drawing/2014/main" id="{E739BF13-473E-4297-AE26-00EC01288E2F}"/>
                </a:ext>
              </a:extLst>
            </p:cNvPr>
            <p:cNvSpPr txBox="1">
              <a:spLocks noChangeArrowheads="1"/>
            </p:cNvSpPr>
            <p:nvPr/>
          </p:nvSpPr>
          <p:spPr bwMode="auto">
            <a:xfrm>
              <a:off x="180" y="48"/>
              <a:ext cx="1755"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热电偶冷端补偿</a:t>
              </a:r>
              <a:endParaRPr lang="en-US" altLang="zh-CN" sz="2000">
                <a:solidFill>
                  <a:schemeClr val="bg1"/>
                </a:solidFill>
              </a:endParaRPr>
            </a:p>
          </p:txBody>
        </p:sp>
      </p:grpSp>
      <p:sp>
        <p:nvSpPr>
          <p:cNvPr id="53256" name="AutoShape 7">
            <a:extLst>
              <a:ext uri="{FF2B5EF4-FFF2-40B4-BE49-F238E27FC236}">
                <a16:creationId xmlns:a16="http://schemas.microsoft.com/office/drawing/2014/main" id="{1CEAE51D-3796-4400-8263-3318EF19E8C7}"/>
              </a:ext>
            </a:extLst>
          </p:cNvPr>
          <p:cNvSpPr>
            <a:spLocks noChangeArrowheads="1"/>
          </p:cNvSpPr>
          <p:nvPr/>
        </p:nvSpPr>
        <p:spPr bwMode="auto">
          <a:xfrm>
            <a:off x="1371600" y="1219200"/>
            <a:ext cx="7467600" cy="2278857"/>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3257" name="Rectangle 8">
            <a:extLst>
              <a:ext uri="{FF2B5EF4-FFF2-40B4-BE49-F238E27FC236}">
                <a16:creationId xmlns:a16="http://schemas.microsoft.com/office/drawing/2014/main" id="{2C47EF11-8A30-492E-94B8-80286828663B}"/>
              </a:ext>
            </a:extLst>
          </p:cNvPr>
          <p:cNvSpPr>
            <a:spLocks noChangeArrowheads="1"/>
          </p:cNvSpPr>
          <p:nvPr/>
        </p:nvSpPr>
        <p:spPr bwMode="auto">
          <a:xfrm>
            <a:off x="1524000" y="1447800"/>
            <a:ext cx="7391400"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a:spcBef>
                <a:spcPct val="20000"/>
              </a:spcBef>
              <a:buClr>
                <a:schemeClr val="hlink"/>
              </a:buClr>
            </a:pPr>
            <a:r>
              <a:rPr lang="en-US" altLang="zh-CN" sz="2800" b="1" dirty="0">
                <a:solidFill>
                  <a:srgbClr val="C00000"/>
                </a:solidFill>
                <a:latin typeface="Verdana" panose="020B0604030504040204" pitchFamily="34" charset="0"/>
              </a:rPr>
              <a:t>1</a:t>
            </a:r>
            <a:r>
              <a:rPr lang="zh-CN" altLang="en-US" sz="2800" b="1" dirty="0">
                <a:solidFill>
                  <a:srgbClr val="C00000"/>
                </a:solidFill>
                <a:latin typeface="Verdana" panose="020B0604030504040204" pitchFamily="34" charset="0"/>
              </a:rPr>
              <a:t>）冰点槽法（冰浴法）</a:t>
            </a:r>
            <a:endParaRPr lang="en-US" altLang="zh-CN" sz="2800" b="1" dirty="0">
              <a:solidFill>
                <a:srgbClr val="C00000"/>
              </a:solidFill>
              <a:latin typeface="Verdana" panose="020B0604030504040204" pitchFamily="34" charset="0"/>
            </a:endParaRPr>
          </a:p>
          <a:p>
            <a:pPr marL="0" indent="0">
              <a:spcBef>
                <a:spcPct val="20000"/>
              </a:spcBef>
              <a:buClr>
                <a:schemeClr val="hlink"/>
              </a:buClr>
            </a:pPr>
            <a:r>
              <a:rPr lang="zh-CN" altLang="en-US" sz="2400" dirty="0">
                <a:latin typeface="楷体_GB2312" pitchFamily="49" charset="-122"/>
                <a:ea typeface="楷体_GB2312" pitchFamily="49" charset="-122"/>
              </a:rPr>
              <a:t>把热电偶的参比端置于</a:t>
            </a:r>
            <a:r>
              <a:rPr lang="zh-CN" altLang="en-US" sz="2400" dirty="0">
                <a:solidFill>
                  <a:srgbClr val="FF0000"/>
                </a:solidFill>
                <a:latin typeface="楷体_GB2312" pitchFamily="49" charset="-122"/>
                <a:ea typeface="楷体_GB2312" pitchFamily="49" charset="-122"/>
              </a:rPr>
              <a:t>冰水混合物</a:t>
            </a:r>
            <a:r>
              <a:rPr lang="zh-CN" altLang="en-US" sz="2400" dirty="0">
                <a:latin typeface="楷体_GB2312" pitchFamily="49" charset="-122"/>
                <a:ea typeface="楷体_GB2312" pitchFamily="49" charset="-122"/>
              </a:rPr>
              <a:t>容器里，使</a:t>
            </a:r>
            <a:r>
              <a:rPr lang="en-US" altLang="zh-CN" sz="2400" b="1" i="1" dirty="0">
                <a:solidFill>
                  <a:srgbClr val="0000FF"/>
                </a:solidFill>
                <a:ea typeface="楷体_GB2312" pitchFamily="49" charset="-122"/>
              </a:rPr>
              <a:t>T</a:t>
            </a:r>
            <a:r>
              <a:rPr lang="en-US" altLang="zh-CN" sz="2400" b="1" baseline="-30000" dirty="0">
                <a:solidFill>
                  <a:srgbClr val="0000FF"/>
                </a:solidFill>
                <a:ea typeface="楷体_GB2312" pitchFamily="49" charset="-122"/>
              </a:rPr>
              <a:t>0</a:t>
            </a:r>
            <a:r>
              <a:rPr lang="en-US" altLang="zh-CN" sz="2400" b="1" dirty="0">
                <a:solidFill>
                  <a:srgbClr val="0000FF"/>
                </a:solidFill>
                <a:ea typeface="楷体_GB2312" pitchFamily="49" charset="-122"/>
              </a:rPr>
              <a:t>=0</a:t>
            </a:r>
            <a:r>
              <a:rPr lang="en-US" altLang="zh-CN" sz="2400" b="1" dirty="0">
                <a:solidFill>
                  <a:srgbClr val="0000FF"/>
                </a:solidFill>
                <a:latin typeface="楷体_GB2312" pitchFamily="49" charset="-122"/>
                <a:ea typeface="楷体_GB2312" pitchFamily="49" charset="-122"/>
              </a:rPr>
              <a:t>℃</a:t>
            </a:r>
            <a:r>
              <a:rPr lang="zh-CN" altLang="en-US" sz="2400" dirty="0">
                <a:latin typeface="楷体_GB2312" pitchFamily="49" charset="-122"/>
                <a:ea typeface="楷体_GB2312" pitchFamily="49" charset="-122"/>
              </a:rPr>
              <a:t>。这种办法仅限于科学实验中使用。为了避免冰水导电引起两个连接点短路，必须把连接点分别置于两个玻璃试管里，浸入同一冰点槽，使相互绝缘。</a:t>
            </a:r>
            <a:endParaRPr lang="en-US" altLang="zh-CN" sz="2400" b="1" dirty="0">
              <a:solidFill>
                <a:schemeClr val="tx2"/>
              </a:solidFill>
              <a:latin typeface="Verdana" panose="020B0604030504040204" pitchFamily="34" charset="0"/>
            </a:endParaRPr>
          </a:p>
          <a:p>
            <a:pPr>
              <a:spcBef>
                <a:spcPct val="20000"/>
              </a:spcBef>
              <a:buClr>
                <a:schemeClr val="hlink"/>
              </a:buClr>
              <a:buFont typeface="Wingdings" panose="05000000000000000000" pitchFamily="2" charset="2"/>
              <a:buChar char="v"/>
            </a:pPr>
            <a:endParaRPr lang="zh-CN" altLang="en-US" sz="2400" dirty="0">
              <a:solidFill>
                <a:schemeClr val="tx2"/>
              </a:solidFill>
              <a:latin typeface="Verdana" panose="020B0604030504040204" pitchFamily="34" charset="0"/>
            </a:endParaRPr>
          </a:p>
        </p:txBody>
      </p:sp>
      <p:grpSp>
        <p:nvGrpSpPr>
          <p:cNvPr id="14" name="Group 57">
            <a:extLst>
              <a:ext uri="{FF2B5EF4-FFF2-40B4-BE49-F238E27FC236}">
                <a16:creationId xmlns:a16="http://schemas.microsoft.com/office/drawing/2014/main" id="{A23404FA-FD34-4A52-BA4E-887FF3899F9A}"/>
              </a:ext>
            </a:extLst>
          </p:cNvPr>
          <p:cNvGrpSpPr>
            <a:grpSpLocks/>
          </p:cNvGrpSpPr>
          <p:nvPr/>
        </p:nvGrpSpPr>
        <p:grpSpPr bwMode="auto">
          <a:xfrm>
            <a:off x="2343987" y="3718299"/>
            <a:ext cx="5903826" cy="3065102"/>
            <a:chOff x="1225" y="1906"/>
            <a:chExt cx="4104" cy="2295"/>
          </a:xfrm>
        </p:grpSpPr>
        <p:sp>
          <p:nvSpPr>
            <p:cNvPr id="15" name="AutoShape 9">
              <a:extLst>
                <a:ext uri="{FF2B5EF4-FFF2-40B4-BE49-F238E27FC236}">
                  <a16:creationId xmlns:a16="http://schemas.microsoft.com/office/drawing/2014/main" id="{A0A5E9F9-2E33-4234-9838-FFA8978CBE94}"/>
                </a:ext>
              </a:extLst>
            </p:cNvPr>
            <p:cNvSpPr>
              <a:spLocks noChangeArrowheads="1"/>
            </p:cNvSpPr>
            <p:nvPr/>
          </p:nvSpPr>
          <p:spPr bwMode="auto">
            <a:xfrm rot="5400000">
              <a:off x="2729" y="3181"/>
              <a:ext cx="1294" cy="745"/>
            </a:xfrm>
            <a:prstGeom prst="flowChartDelay">
              <a:avLst/>
            </a:prstGeom>
            <a:solidFill>
              <a:srgbClr val="FFFFFF"/>
            </a:solidFill>
            <a:ln w="9525">
              <a:solidFill>
                <a:srgbClr val="000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endParaRPr kumimoji="0" lang="zh-CN" altLang="en-US" sz="2000">
                <a:latin typeface="楷体_GB2312" pitchFamily="49" charset="-122"/>
                <a:ea typeface="楷体_GB2312" pitchFamily="49" charset="-122"/>
              </a:endParaRPr>
            </a:p>
          </p:txBody>
        </p:sp>
        <p:grpSp>
          <p:nvGrpSpPr>
            <p:cNvPr id="16" name="Group 56">
              <a:extLst>
                <a:ext uri="{FF2B5EF4-FFF2-40B4-BE49-F238E27FC236}">
                  <a16:creationId xmlns:a16="http://schemas.microsoft.com/office/drawing/2014/main" id="{F1D8E4AE-A761-44F2-AF36-C80E303C06A0}"/>
                </a:ext>
              </a:extLst>
            </p:cNvPr>
            <p:cNvGrpSpPr>
              <a:grpSpLocks/>
            </p:cNvGrpSpPr>
            <p:nvPr/>
          </p:nvGrpSpPr>
          <p:grpSpPr bwMode="auto">
            <a:xfrm>
              <a:off x="1225" y="1906"/>
              <a:ext cx="4104" cy="2264"/>
              <a:chOff x="1225" y="1906"/>
              <a:chExt cx="4104" cy="2264"/>
            </a:xfrm>
          </p:grpSpPr>
          <p:sp>
            <p:nvSpPr>
              <p:cNvPr id="17" name="Line 3">
                <a:extLst>
                  <a:ext uri="{FF2B5EF4-FFF2-40B4-BE49-F238E27FC236}">
                    <a16:creationId xmlns:a16="http://schemas.microsoft.com/office/drawing/2014/main" id="{DA00021C-3735-4B34-BB15-BC177A8E3D11}"/>
                  </a:ext>
                </a:extLst>
              </p:cNvPr>
              <p:cNvSpPr>
                <a:spLocks noChangeShapeType="1"/>
              </p:cNvSpPr>
              <p:nvPr/>
            </p:nvSpPr>
            <p:spPr bwMode="auto">
              <a:xfrm rot="2734228">
                <a:off x="1606" y="2192"/>
                <a:ext cx="0" cy="268"/>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4">
                <a:extLst>
                  <a:ext uri="{FF2B5EF4-FFF2-40B4-BE49-F238E27FC236}">
                    <a16:creationId xmlns:a16="http://schemas.microsoft.com/office/drawing/2014/main" id="{A928850C-1A92-4EDF-A953-D3BD1A2ACF26}"/>
                  </a:ext>
                </a:extLst>
              </p:cNvPr>
              <p:cNvSpPr>
                <a:spLocks noChangeShapeType="1"/>
              </p:cNvSpPr>
              <p:nvPr/>
            </p:nvSpPr>
            <p:spPr bwMode="auto">
              <a:xfrm rot="-2665772">
                <a:off x="1599" y="2383"/>
                <a:ext cx="0" cy="288"/>
              </a:xfrm>
              <a:prstGeom prst="line">
                <a:avLst/>
              </a:prstGeom>
              <a:noFill/>
              <a:ln w="50800" cmpd="dbl">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5">
                <a:extLst>
                  <a:ext uri="{FF2B5EF4-FFF2-40B4-BE49-F238E27FC236}">
                    <a16:creationId xmlns:a16="http://schemas.microsoft.com/office/drawing/2014/main" id="{961E2155-5812-4060-B64B-4D7DB4359B11}"/>
                  </a:ext>
                </a:extLst>
              </p:cNvPr>
              <p:cNvSpPr>
                <a:spLocks noChangeShapeType="1"/>
              </p:cNvSpPr>
              <p:nvPr/>
            </p:nvSpPr>
            <p:spPr bwMode="auto">
              <a:xfrm rot="34228">
                <a:off x="1705" y="2240"/>
                <a:ext cx="720" cy="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6">
                <a:extLst>
                  <a:ext uri="{FF2B5EF4-FFF2-40B4-BE49-F238E27FC236}">
                    <a16:creationId xmlns:a16="http://schemas.microsoft.com/office/drawing/2014/main" id="{33A29309-AC7F-4D09-9580-9A04500AEEF7}"/>
                  </a:ext>
                </a:extLst>
              </p:cNvPr>
              <p:cNvSpPr>
                <a:spLocks noChangeShapeType="1"/>
              </p:cNvSpPr>
              <p:nvPr/>
            </p:nvSpPr>
            <p:spPr bwMode="auto">
              <a:xfrm rot="34228">
                <a:off x="1699" y="2624"/>
                <a:ext cx="720" cy="0"/>
              </a:xfrm>
              <a:prstGeom prst="line">
                <a:avLst/>
              </a:prstGeom>
              <a:noFill/>
              <a:ln w="50800" cmpd="dbl">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Oval 7">
                <a:extLst>
                  <a:ext uri="{FF2B5EF4-FFF2-40B4-BE49-F238E27FC236}">
                    <a16:creationId xmlns:a16="http://schemas.microsoft.com/office/drawing/2014/main" id="{928D1A43-9223-4108-B622-8DE4E2A43152}"/>
                  </a:ext>
                </a:extLst>
              </p:cNvPr>
              <p:cNvSpPr>
                <a:spLocks noChangeArrowheads="1"/>
              </p:cNvSpPr>
              <p:nvPr/>
            </p:nvSpPr>
            <p:spPr bwMode="auto">
              <a:xfrm>
                <a:off x="2418" y="2221"/>
                <a:ext cx="28" cy="39"/>
              </a:xfrm>
              <a:prstGeom prst="ellipse">
                <a:avLst/>
              </a:prstGeom>
              <a:solidFill>
                <a:srgbClr val="FFFFFF"/>
              </a:solidFill>
              <a:ln w="9525">
                <a:solidFill>
                  <a:srgbClr val="000000"/>
                </a:solidFill>
                <a:round/>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endParaRPr kumimoji="0" lang="zh-CN" altLang="en-US" sz="2000">
                  <a:latin typeface="楷体_GB2312" pitchFamily="49" charset="-122"/>
                  <a:ea typeface="楷体_GB2312" pitchFamily="49" charset="-122"/>
                </a:endParaRPr>
              </a:p>
            </p:txBody>
          </p:sp>
          <p:sp>
            <p:nvSpPr>
              <p:cNvPr id="22" name="Oval 8">
                <a:extLst>
                  <a:ext uri="{FF2B5EF4-FFF2-40B4-BE49-F238E27FC236}">
                    <a16:creationId xmlns:a16="http://schemas.microsoft.com/office/drawing/2014/main" id="{28BC44D5-C344-4B8E-A7FF-3195A907BCFB}"/>
                  </a:ext>
                </a:extLst>
              </p:cNvPr>
              <p:cNvSpPr>
                <a:spLocks noChangeArrowheads="1"/>
              </p:cNvSpPr>
              <p:nvPr/>
            </p:nvSpPr>
            <p:spPr bwMode="auto">
              <a:xfrm>
                <a:off x="2422" y="2605"/>
                <a:ext cx="28" cy="39"/>
              </a:xfrm>
              <a:prstGeom prst="ellipse">
                <a:avLst/>
              </a:prstGeom>
              <a:solidFill>
                <a:srgbClr val="FFFFFF"/>
              </a:solidFill>
              <a:ln w="9525">
                <a:solidFill>
                  <a:srgbClr val="000000"/>
                </a:solidFill>
                <a:round/>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endParaRPr kumimoji="0" lang="zh-CN" altLang="en-US" sz="2000">
                  <a:latin typeface="楷体_GB2312" pitchFamily="49" charset="-122"/>
                  <a:ea typeface="楷体_GB2312" pitchFamily="49" charset="-122"/>
                </a:endParaRPr>
              </a:p>
            </p:txBody>
          </p:sp>
          <p:sp>
            <p:nvSpPr>
              <p:cNvPr id="23" name="AutoShape 10" descr="横虚线">
                <a:extLst>
                  <a:ext uri="{FF2B5EF4-FFF2-40B4-BE49-F238E27FC236}">
                    <a16:creationId xmlns:a16="http://schemas.microsoft.com/office/drawing/2014/main" id="{79C66949-11DD-470A-979D-9EE195BCADC0}"/>
                  </a:ext>
                </a:extLst>
              </p:cNvPr>
              <p:cNvSpPr>
                <a:spLocks noChangeArrowheads="1"/>
              </p:cNvSpPr>
              <p:nvPr/>
            </p:nvSpPr>
            <p:spPr bwMode="auto">
              <a:xfrm rot="5400000">
                <a:off x="2745" y="3249"/>
                <a:ext cx="1262" cy="579"/>
              </a:xfrm>
              <a:prstGeom prst="flowChartDelay">
                <a:avLst/>
              </a:prstGeom>
              <a:blipFill dpi="0" rotWithShape="0">
                <a:blip r:embed="rId2"/>
                <a:srcRect/>
                <a:tile tx="0" ty="0" sx="100000" sy="100000" flip="none" algn="tl"/>
              </a:blipFill>
              <a:ln w="9525">
                <a:solidFill>
                  <a:srgbClr val="000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endParaRPr kumimoji="0" lang="zh-CN" altLang="en-US" sz="2000">
                  <a:latin typeface="楷体_GB2312" pitchFamily="49" charset="-122"/>
                  <a:ea typeface="楷体_GB2312" pitchFamily="49" charset="-122"/>
                </a:endParaRPr>
              </a:p>
            </p:txBody>
          </p:sp>
          <p:sp>
            <p:nvSpPr>
              <p:cNvPr id="24" name="Rectangle 11">
                <a:extLst>
                  <a:ext uri="{FF2B5EF4-FFF2-40B4-BE49-F238E27FC236}">
                    <a16:creationId xmlns:a16="http://schemas.microsoft.com/office/drawing/2014/main" id="{B95295CD-5736-4E47-B08C-DD956DF5BA19}"/>
                  </a:ext>
                </a:extLst>
              </p:cNvPr>
              <p:cNvSpPr>
                <a:spLocks noChangeArrowheads="1"/>
              </p:cNvSpPr>
              <p:nvPr/>
            </p:nvSpPr>
            <p:spPr bwMode="auto">
              <a:xfrm rot="5400000">
                <a:off x="3235" y="2758"/>
                <a:ext cx="282" cy="579"/>
              </a:xfrm>
              <a:prstGeom prst="rect">
                <a:avLst/>
              </a:prstGeom>
              <a:solidFill>
                <a:srgbClr val="FFFFFF"/>
              </a:solidFill>
              <a:ln w="9525">
                <a:solidFill>
                  <a:srgbClr val="000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endParaRPr kumimoji="0" lang="zh-CN" altLang="en-US" sz="2000">
                  <a:latin typeface="楷体_GB2312" pitchFamily="49" charset="-122"/>
                  <a:ea typeface="楷体_GB2312" pitchFamily="49" charset="-122"/>
                </a:endParaRPr>
              </a:p>
            </p:txBody>
          </p:sp>
          <p:sp>
            <p:nvSpPr>
              <p:cNvPr id="25" name="Rectangle 12" descr="球体">
                <a:extLst>
                  <a:ext uri="{FF2B5EF4-FFF2-40B4-BE49-F238E27FC236}">
                    <a16:creationId xmlns:a16="http://schemas.microsoft.com/office/drawing/2014/main" id="{A4245081-D7FC-4B5D-95AC-F7567F2A8C3B}"/>
                  </a:ext>
                </a:extLst>
              </p:cNvPr>
              <p:cNvSpPr>
                <a:spLocks noChangeArrowheads="1"/>
              </p:cNvSpPr>
              <p:nvPr/>
            </p:nvSpPr>
            <p:spPr bwMode="auto">
              <a:xfrm rot="5400000">
                <a:off x="3251" y="2808"/>
                <a:ext cx="249" cy="579"/>
              </a:xfrm>
              <a:prstGeom prst="rect">
                <a:avLst/>
              </a:prstGeom>
              <a:blipFill dpi="0" rotWithShape="0">
                <a:blip r:embed="rId3"/>
                <a:srcRect/>
                <a:tile tx="0" ty="0" sx="100000" sy="100000" flip="none" algn="tl"/>
              </a:blipFill>
              <a:ln w="9525">
                <a:solidFill>
                  <a:srgbClr val="000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endParaRPr kumimoji="0" lang="zh-CN" altLang="en-US" sz="2000">
                  <a:latin typeface="楷体_GB2312" pitchFamily="49" charset="-122"/>
                  <a:ea typeface="楷体_GB2312" pitchFamily="49" charset="-122"/>
                </a:endParaRPr>
              </a:p>
            </p:txBody>
          </p:sp>
          <p:sp>
            <p:nvSpPr>
              <p:cNvPr id="26" name="AutoShape 13">
                <a:extLst>
                  <a:ext uri="{FF2B5EF4-FFF2-40B4-BE49-F238E27FC236}">
                    <a16:creationId xmlns:a16="http://schemas.microsoft.com/office/drawing/2014/main" id="{51D81282-90B0-4A5E-8EFB-883794B37EBA}"/>
                  </a:ext>
                </a:extLst>
              </p:cNvPr>
              <p:cNvSpPr>
                <a:spLocks noChangeArrowheads="1"/>
              </p:cNvSpPr>
              <p:nvPr/>
            </p:nvSpPr>
            <p:spPr bwMode="auto">
              <a:xfrm rot="5400000">
                <a:off x="3221" y="3061"/>
                <a:ext cx="597" cy="124"/>
              </a:xfrm>
              <a:prstGeom prst="flowChartDelay">
                <a:avLst/>
              </a:prstGeom>
              <a:solidFill>
                <a:srgbClr val="FFFFFF"/>
              </a:solidFill>
              <a:ln w="9525">
                <a:solidFill>
                  <a:srgbClr val="000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endParaRPr kumimoji="0" lang="zh-CN" altLang="en-US" sz="2000">
                  <a:latin typeface="楷体_GB2312" pitchFamily="49" charset="-122"/>
                  <a:ea typeface="楷体_GB2312" pitchFamily="49" charset="-122"/>
                </a:endParaRPr>
              </a:p>
            </p:txBody>
          </p:sp>
          <p:sp>
            <p:nvSpPr>
              <p:cNvPr id="27" name="AutoShape 14">
                <a:extLst>
                  <a:ext uri="{FF2B5EF4-FFF2-40B4-BE49-F238E27FC236}">
                    <a16:creationId xmlns:a16="http://schemas.microsoft.com/office/drawing/2014/main" id="{F49688F9-5D28-4EFC-935D-BD87A2B8BB94}"/>
                  </a:ext>
                </a:extLst>
              </p:cNvPr>
              <p:cNvSpPr>
                <a:spLocks noChangeArrowheads="1"/>
              </p:cNvSpPr>
              <p:nvPr/>
            </p:nvSpPr>
            <p:spPr bwMode="auto">
              <a:xfrm rot="5400000">
                <a:off x="2932" y="3061"/>
                <a:ext cx="597" cy="124"/>
              </a:xfrm>
              <a:prstGeom prst="flowChartDelay">
                <a:avLst/>
              </a:prstGeom>
              <a:solidFill>
                <a:srgbClr val="FFFFFF"/>
              </a:solidFill>
              <a:ln w="9525">
                <a:solidFill>
                  <a:srgbClr val="000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endParaRPr kumimoji="0" lang="zh-CN" altLang="en-US" sz="2000">
                  <a:latin typeface="楷体_GB2312" pitchFamily="49" charset="-122"/>
                  <a:ea typeface="楷体_GB2312" pitchFamily="49" charset="-122"/>
                </a:endParaRPr>
              </a:p>
            </p:txBody>
          </p:sp>
          <p:sp>
            <p:nvSpPr>
              <p:cNvPr id="28" name="Line 15">
                <a:extLst>
                  <a:ext uri="{FF2B5EF4-FFF2-40B4-BE49-F238E27FC236}">
                    <a16:creationId xmlns:a16="http://schemas.microsoft.com/office/drawing/2014/main" id="{37560C7B-B05D-43D7-868E-5F194E5E3FE9}"/>
                  </a:ext>
                </a:extLst>
              </p:cNvPr>
              <p:cNvSpPr>
                <a:spLocks noChangeShapeType="1"/>
              </p:cNvSpPr>
              <p:nvPr/>
            </p:nvSpPr>
            <p:spPr bwMode="auto">
              <a:xfrm flipV="1">
                <a:off x="3508" y="2225"/>
                <a:ext cx="0" cy="994"/>
              </a:xfrm>
              <a:prstGeom prst="line">
                <a:avLst/>
              </a:prstGeom>
              <a:noFill/>
              <a:ln w="25400">
                <a:solidFill>
                  <a:srgbClr val="008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6">
                <a:extLst>
                  <a:ext uri="{FF2B5EF4-FFF2-40B4-BE49-F238E27FC236}">
                    <a16:creationId xmlns:a16="http://schemas.microsoft.com/office/drawing/2014/main" id="{6A559CDE-D342-4A74-A083-7ABD5303C730}"/>
                  </a:ext>
                </a:extLst>
              </p:cNvPr>
              <p:cNvSpPr>
                <a:spLocks noChangeShapeType="1"/>
              </p:cNvSpPr>
              <p:nvPr/>
            </p:nvSpPr>
            <p:spPr bwMode="auto">
              <a:xfrm>
                <a:off x="2444" y="2243"/>
                <a:ext cx="1064" cy="0"/>
              </a:xfrm>
              <a:prstGeom prst="line">
                <a:avLst/>
              </a:prstGeom>
              <a:noFill/>
              <a:ln w="25400">
                <a:solidFill>
                  <a:srgbClr val="00808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17">
                <a:extLst>
                  <a:ext uri="{FF2B5EF4-FFF2-40B4-BE49-F238E27FC236}">
                    <a16:creationId xmlns:a16="http://schemas.microsoft.com/office/drawing/2014/main" id="{37880AF4-AFEC-42D4-A3C7-3C6687B7ABCD}"/>
                  </a:ext>
                </a:extLst>
              </p:cNvPr>
              <p:cNvSpPr>
                <a:spLocks noChangeShapeType="1"/>
              </p:cNvSpPr>
              <p:nvPr/>
            </p:nvSpPr>
            <p:spPr bwMode="auto">
              <a:xfrm>
                <a:off x="2444" y="2624"/>
                <a:ext cx="756" cy="0"/>
              </a:xfrm>
              <a:prstGeom prst="line">
                <a:avLst/>
              </a:prstGeom>
              <a:noFill/>
              <a:ln w="25400" cmpd="dbl">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18">
                <a:extLst>
                  <a:ext uri="{FF2B5EF4-FFF2-40B4-BE49-F238E27FC236}">
                    <a16:creationId xmlns:a16="http://schemas.microsoft.com/office/drawing/2014/main" id="{1B7973C6-98A1-4A50-95D7-3E638432CBB7}"/>
                  </a:ext>
                </a:extLst>
              </p:cNvPr>
              <p:cNvSpPr>
                <a:spLocks noChangeShapeType="1"/>
              </p:cNvSpPr>
              <p:nvPr/>
            </p:nvSpPr>
            <p:spPr bwMode="auto">
              <a:xfrm>
                <a:off x="3210" y="2624"/>
                <a:ext cx="0" cy="574"/>
              </a:xfrm>
              <a:prstGeom prst="line">
                <a:avLst/>
              </a:prstGeom>
              <a:noFill/>
              <a:ln w="25400" cmpd="dbl">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Oval 19">
                <a:extLst>
                  <a:ext uri="{FF2B5EF4-FFF2-40B4-BE49-F238E27FC236}">
                    <a16:creationId xmlns:a16="http://schemas.microsoft.com/office/drawing/2014/main" id="{41E68754-FA31-489F-BCF0-1678C0174542}"/>
                  </a:ext>
                </a:extLst>
              </p:cNvPr>
              <p:cNvSpPr>
                <a:spLocks noChangeArrowheads="1"/>
              </p:cNvSpPr>
              <p:nvPr/>
            </p:nvSpPr>
            <p:spPr bwMode="auto">
              <a:xfrm>
                <a:off x="3508" y="3302"/>
                <a:ext cx="28" cy="38"/>
              </a:xfrm>
              <a:prstGeom prst="ellipse">
                <a:avLst/>
              </a:prstGeom>
              <a:solidFill>
                <a:srgbClr val="000000"/>
              </a:solidFill>
              <a:ln w="9525">
                <a:solidFill>
                  <a:srgbClr val="000000"/>
                </a:solidFill>
                <a:round/>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endParaRPr kumimoji="0" lang="zh-CN" altLang="en-US" sz="2000">
                  <a:latin typeface="楷体_GB2312" pitchFamily="49" charset="-122"/>
                  <a:ea typeface="楷体_GB2312" pitchFamily="49" charset="-122"/>
                </a:endParaRPr>
              </a:p>
            </p:txBody>
          </p:sp>
          <p:sp>
            <p:nvSpPr>
              <p:cNvPr id="33" name="Oval 20">
                <a:extLst>
                  <a:ext uri="{FF2B5EF4-FFF2-40B4-BE49-F238E27FC236}">
                    <a16:creationId xmlns:a16="http://schemas.microsoft.com/office/drawing/2014/main" id="{9F1AE316-F5E2-4B83-AABA-3F5136EA4A82}"/>
                  </a:ext>
                </a:extLst>
              </p:cNvPr>
              <p:cNvSpPr>
                <a:spLocks noChangeArrowheads="1"/>
              </p:cNvSpPr>
              <p:nvPr/>
            </p:nvSpPr>
            <p:spPr bwMode="auto">
              <a:xfrm>
                <a:off x="3228" y="3322"/>
                <a:ext cx="28" cy="38"/>
              </a:xfrm>
              <a:prstGeom prst="ellipse">
                <a:avLst/>
              </a:prstGeom>
              <a:solidFill>
                <a:srgbClr val="FFFFFF"/>
              </a:solidFill>
              <a:ln w="9525">
                <a:solidFill>
                  <a:srgbClr val="000000"/>
                </a:solidFill>
                <a:round/>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endParaRPr kumimoji="0" lang="zh-CN" altLang="en-US" sz="2000">
                  <a:latin typeface="楷体_GB2312" pitchFamily="49" charset="-122"/>
                  <a:ea typeface="楷体_GB2312" pitchFamily="49" charset="-122"/>
                </a:endParaRPr>
              </a:p>
            </p:txBody>
          </p:sp>
          <p:sp>
            <p:nvSpPr>
              <p:cNvPr id="34" name="Oval 21">
                <a:extLst>
                  <a:ext uri="{FF2B5EF4-FFF2-40B4-BE49-F238E27FC236}">
                    <a16:creationId xmlns:a16="http://schemas.microsoft.com/office/drawing/2014/main" id="{56D8019B-6C23-4F0F-85B8-F1F7C6947EDF}"/>
                  </a:ext>
                </a:extLst>
              </p:cNvPr>
              <p:cNvSpPr>
                <a:spLocks noChangeArrowheads="1"/>
              </p:cNvSpPr>
              <p:nvPr/>
            </p:nvSpPr>
            <p:spPr bwMode="auto">
              <a:xfrm>
                <a:off x="3516" y="3342"/>
                <a:ext cx="28" cy="38"/>
              </a:xfrm>
              <a:prstGeom prst="ellipse">
                <a:avLst/>
              </a:prstGeom>
              <a:solidFill>
                <a:srgbClr val="FFFFFF"/>
              </a:solidFill>
              <a:ln w="9525">
                <a:solidFill>
                  <a:srgbClr val="000000"/>
                </a:solidFill>
                <a:round/>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endParaRPr kumimoji="0" lang="zh-CN" altLang="en-US" sz="2000">
                  <a:latin typeface="楷体_GB2312" pitchFamily="49" charset="-122"/>
                  <a:ea typeface="楷体_GB2312" pitchFamily="49" charset="-122"/>
                </a:endParaRPr>
              </a:p>
            </p:txBody>
          </p:sp>
          <p:sp>
            <p:nvSpPr>
              <p:cNvPr id="35" name="Oval 22">
                <a:extLst>
                  <a:ext uri="{FF2B5EF4-FFF2-40B4-BE49-F238E27FC236}">
                    <a16:creationId xmlns:a16="http://schemas.microsoft.com/office/drawing/2014/main" id="{F40E8604-D501-4A48-821D-92B96253028F}"/>
                  </a:ext>
                </a:extLst>
              </p:cNvPr>
              <p:cNvSpPr>
                <a:spLocks noChangeArrowheads="1"/>
              </p:cNvSpPr>
              <p:nvPr/>
            </p:nvSpPr>
            <p:spPr bwMode="auto">
              <a:xfrm>
                <a:off x="3200" y="3320"/>
                <a:ext cx="28" cy="38"/>
              </a:xfrm>
              <a:prstGeom prst="ellipse">
                <a:avLst/>
              </a:prstGeom>
              <a:solidFill>
                <a:srgbClr val="000000"/>
              </a:solidFill>
              <a:ln w="9525">
                <a:solidFill>
                  <a:srgbClr val="000000"/>
                </a:solidFill>
                <a:round/>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endParaRPr kumimoji="0" lang="zh-CN" altLang="en-US" sz="2000">
                  <a:latin typeface="楷体_GB2312" pitchFamily="49" charset="-122"/>
                  <a:ea typeface="楷体_GB2312" pitchFamily="49" charset="-122"/>
                </a:endParaRPr>
              </a:p>
            </p:txBody>
          </p:sp>
          <p:sp>
            <p:nvSpPr>
              <p:cNvPr id="36" name="Line 23">
                <a:extLst>
                  <a:ext uri="{FF2B5EF4-FFF2-40B4-BE49-F238E27FC236}">
                    <a16:creationId xmlns:a16="http://schemas.microsoft.com/office/drawing/2014/main" id="{F6131591-99B9-4196-8AFA-3509C8523173}"/>
                  </a:ext>
                </a:extLst>
              </p:cNvPr>
              <p:cNvSpPr>
                <a:spLocks noChangeShapeType="1"/>
              </p:cNvSpPr>
              <p:nvPr/>
            </p:nvSpPr>
            <p:spPr bwMode="auto">
              <a:xfrm flipV="1">
                <a:off x="3256" y="2613"/>
                <a:ext cx="0" cy="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24">
                <a:extLst>
                  <a:ext uri="{FF2B5EF4-FFF2-40B4-BE49-F238E27FC236}">
                    <a16:creationId xmlns:a16="http://schemas.microsoft.com/office/drawing/2014/main" id="{88417A41-AD48-44FB-AD5D-CDAC67C7CA0B}"/>
                  </a:ext>
                </a:extLst>
              </p:cNvPr>
              <p:cNvSpPr>
                <a:spLocks noChangeShapeType="1"/>
              </p:cNvSpPr>
              <p:nvPr/>
            </p:nvSpPr>
            <p:spPr bwMode="auto">
              <a:xfrm>
                <a:off x="3256" y="2624"/>
                <a:ext cx="113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25">
                <a:extLst>
                  <a:ext uri="{FF2B5EF4-FFF2-40B4-BE49-F238E27FC236}">
                    <a16:creationId xmlns:a16="http://schemas.microsoft.com/office/drawing/2014/main" id="{B9AAD96B-43F7-44A4-AC38-7594C4AAEC21}"/>
                  </a:ext>
                </a:extLst>
              </p:cNvPr>
              <p:cNvSpPr>
                <a:spLocks noChangeShapeType="1"/>
              </p:cNvSpPr>
              <p:nvPr/>
            </p:nvSpPr>
            <p:spPr bwMode="auto">
              <a:xfrm>
                <a:off x="4387" y="2624"/>
                <a:ext cx="0" cy="76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26">
                <a:extLst>
                  <a:ext uri="{FF2B5EF4-FFF2-40B4-BE49-F238E27FC236}">
                    <a16:creationId xmlns:a16="http://schemas.microsoft.com/office/drawing/2014/main" id="{99244195-BF3F-4BD2-9C18-C24E75804B36}"/>
                  </a:ext>
                </a:extLst>
              </p:cNvPr>
              <p:cNvSpPr>
                <a:spLocks noChangeShapeType="1"/>
              </p:cNvSpPr>
              <p:nvPr/>
            </p:nvSpPr>
            <p:spPr bwMode="auto">
              <a:xfrm>
                <a:off x="4387" y="3389"/>
                <a:ext cx="44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27">
                <a:extLst>
                  <a:ext uri="{FF2B5EF4-FFF2-40B4-BE49-F238E27FC236}">
                    <a16:creationId xmlns:a16="http://schemas.microsoft.com/office/drawing/2014/main" id="{99F04531-A476-4AFA-827A-C49BBED8616A}"/>
                  </a:ext>
                </a:extLst>
              </p:cNvPr>
              <p:cNvSpPr>
                <a:spLocks noChangeShapeType="1"/>
              </p:cNvSpPr>
              <p:nvPr/>
            </p:nvSpPr>
            <p:spPr bwMode="auto">
              <a:xfrm flipV="1">
                <a:off x="4848" y="2976"/>
                <a:ext cx="0" cy="4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Oval 28">
                <a:extLst>
                  <a:ext uri="{FF2B5EF4-FFF2-40B4-BE49-F238E27FC236}">
                    <a16:creationId xmlns:a16="http://schemas.microsoft.com/office/drawing/2014/main" id="{D7806A12-0ADB-4721-89E4-6DC50AFA6F57}"/>
                  </a:ext>
                </a:extLst>
              </p:cNvPr>
              <p:cNvSpPr>
                <a:spLocks noChangeArrowheads="1"/>
              </p:cNvSpPr>
              <p:nvPr/>
            </p:nvSpPr>
            <p:spPr bwMode="auto">
              <a:xfrm>
                <a:off x="4675" y="2681"/>
                <a:ext cx="336" cy="329"/>
              </a:xfrm>
              <a:prstGeom prst="ellipse">
                <a:avLst/>
              </a:prstGeom>
              <a:solidFill>
                <a:srgbClr val="FFFFFF"/>
              </a:solidFill>
              <a:ln w="9525">
                <a:solidFill>
                  <a:srgbClr val="000000"/>
                </a:solidFill>
                <a:round/>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endParaRPr kumimoji="0" lang="zh-CN" altLang="en-US" sz="2000">
                  <a:latin typeface="楷体_GB2312" pitchFamily="49" charset="-122"/>
                  <a:ea typeface="楷体_GB2312" pitchFamily="49" charset="-122"/>
                </a:endParaRPr>
              </a:p>
            </p:txBody>
          </p:sp>
          <p:sp>
            <p:nvSpPr>
              <p:cNvPr id="42" name="Rectangle 29">
                <a:extLst>
                  <a:ext uri="{FF2B5EF4-FFF2-40B4-BE49-F238E27FC236}">
                    <a16:creationId xmlns:a16="http://schemas.microsoft.com/office/drawing/2014/main" id="{C079A0FA-3E76-42D3-A854-AEBB67A3AC98}"/>
                  </a:ext>
                </a:extLst>
              </p:cNvPr>
              <p:cNvSpPr>
                <a:spLocks noChangeArrowheads="1"/>
              </p:cNvSpPr>
              <p:nvPr/>
            </p:nvSpPr>
            <p:spPr bwMode="auto">
              <a:xfrm>
                <a:off x="4681" y="2674"/>
                <a:ext cx="466"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FontTx/>
                  <a:buNone/>
                </a:pPr>
                <a:r>
                  <a:rPr lang="en-US" altLang="zh-CN" sz="1800" dirty="0"/>
                  <a:t>mV</a:t>
                </a:r>
              </a:p>
            </p:txBody>
          </p:sp>
          <p:sp>
            <p:nvSpPr>
              <p:cNvPr id="43" name="Line 30">
                <a:extLst>
                  <a:ext uri="{FF2B5EF4-FFF2-40B4-BE49-F238E27FC236}">
                    <a16:creationId xmlns:a16="http://schemas.microsoft.com/office/drawing/2014/main" id="{7AD3D892-4C76-48E2-B883-AE74F348B441}"/>
                  </a:ext>
                </a:extLst>
              </p:cNvPr>
              <p:cNvSpPr>
                <a:spLocks noChangeShapeType="1"/>
              </p:cNvSpPr>
              <p:nvPr/>
            </p:nvSpPr>
            <p:spPr bwMode="auto">
              <a:xfrm flipV="1">
                <a:off x="3536" y="2212"/>
                <a:ext cx="0" cy="107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31">
                <a:extLst>
                  <a:ext uri="{FF2B5EF4-FFF2-40B4-BE49-F238E27FC236}">
                    <a16:creationId xmlns:a16="http://schemas.microsoft.com/office/drawing/2014/main" id="{A3281D01-8007-4279-9AFE-B60D7BBF2419}"/>
                  </a:ext>
                </a:extLst>
              </p:cNvPr>
              <p:cNvSpPr>
                <a:spLocks noChangeShapeType="1"/>
              </p:cNvSpPr>
              <p:nvPr/>
            </p:nvSpPr>
            <p:spPr bwMode="auto">
              <a:xfrm>
                <a:off x="3536" y="2212"/>
                <a:ext cx="1317"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32">
                <a:extLst>
                  <a:ext uri="{FF2B5EF4-FFF2-40B4-BE49-F238E27FC236}">
                    <a16:creationId xmlns:a16="http://schemas.microsoft.com/office/drawing/2014/main" id="{62DC4E64-2275-4606-BE73-3858F47F6C60}"/>
                  </a:ext>
                </a:extLst>
              </p:cNvPr>
              <p:cNvSpPr>
                <a:spLocks noChangeShapeType="1"/>
              </p:cNvSpPr>
              <p:nvPr/>
            </p:nvSpPr>
            <p:spPr bwMode="auto">
              <a:xfrm>
                <a:off x="4853" y="2212"/>
                <a:ext cx="0" cy="45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Rectangle 33">
                <a:extLst>
                  <a:ext uri="{FF2B5EF4-FFF2-40B4-BE49-F238E27FC236}">
                    <a16:creationId xmlns:a16="http://schemas.microsoft.com/office/drawing/2014/main" id="{AE4D3A0E-2968-4D16-8644-C8EEA3FF21B7}"/>
                  </a:ext>
                </a:extLst>
              </p:cNvPr>
              <p:cNvSpPr>
                <a:spLocks noChangeArrowheads="1"/>
              </p:cNvSpPr>
              <p:nvPr/>
            </p:nvSpPr>
            <p:spPr bwMode="auto">
              <a:xfrm>
                <a:off x="1771" y="2002"/>
                <a:ext cx="24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FontTx/>
                  <a:buNone/>
                </a:pPr>
                <a:r>
                  <a:rPr lang="en-US" altLang="zh-CN" sz="1800" i="1"/>
                  <a:t>A</a:t>
                </a:r>
                <a:endParaRPr lang="en-US" altLang="zh-CN" sz="1800"/>
              </a:p>
              <a:p>
                <a:pPr>
                  <a:lnSpc>
                    <a:spcPct val="120000"/>
                  </a:lnSpc>
                  <a:spcBef>
                    <a:spcPct val="0"/>
                  </a:spcBef>
                  <a:buFontTx/>
                  <a:buNone/>
                </a:pPr>
                <a:endParaRPr lang="en-US" altLang="zh-CN" sz="1800"/>
              </a:p>
            </p:txBody>
          </p:sp>
          <p:sp>
            <p:nvSpPr>
              <p:cNvPr id="47" name="Rectangle 34">
                <a:extLst>
                  <a:ext uri="{FF2B5EF4-FFF2-40B4-BE49-F238E27FC236}">
                    <a16:creationId xmlns:a16="http://schemas.microsoft.com/office/drawing/2014/main" id="{0B69F6E0-8002-4AEE-A438-8BD9AC9C4D44}"/>
                  </a:ext>
                </a:extLst>
              </p:cNvPr>
              <p:cNvSpPr>
                <a:spLocks noChangeArrowheads="1"/>
              </p:cNvSpPr>
              <p:nvPr/>
            </p:nvSpPr>
            <p:spPr bwMode="auto">
              <a:xfrm>
                <a:off x="1771" y="2423"/>
                <a:ext cx="29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FontTx/>
                  <a:buNone/>
                </a:pPr>
                <a:r>
                  <a:rPr lang="en-US" altLang="zh-CN" sz="1800" i="1"/>
                  <a:t>B</a:t>
                </a:r>
                <a:endParaRPr lang="en-US" altLang="zh-CN" sz="1800"/>
              </a:p>
              <a:p>
                <a:pPr>
                  <a:lnSpc>
                    <a:spcPct val="120000"/>
                  </a:lnSpc>
                  <a:spcBef>
                    <a:spcPct val="0"/>
                  </a:spcBef>
                  <a:buFontTx/>
                  <a:buNone/>
                </a:pPr>
                <a:endParaRPr lang="en-US" altLang="zh-CN" sz="1800"/>
              </a:p>
            </p:txBody>
          </p:sp>
          <p:sp>
            <p:nvSpPr>
              <p:cNvPr id="48" name="Rectangle 35">
                <a:extLst>
                  <a:ext uri="{FF2B5EF4-FFF2-40B4-BE49-F238E27FC236}">
                    <a16:creationId xmlns:a16="http://schemas.microsoft.com/office/drawing/2014/main" id="{323DBF54-BCC7-4B6A-9247-5B40A129B116}"/>
                  </a:ext>
                </a:extLst>
              </p:cNvPr>
              <p:cNvSpPr>
                <a:spLocks noChangeArrowheads="1"/>
              </p:cNvSpPr>
              <p:nvPr/>
            </p:nvSpPr>
            <p:spPr bwMode="auto">
              <a:xfrm>
                <a:off x="2556" y="2002"/>
                <a:ext cx="32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FontTx/>
                  <a:buNone/>
                </a:pPr>
                <a:r>
                  <a:rPr lang="en-US" altLang="zh-CN" sz="1800" i="1"/>
                  <a:t>A’</a:t>
                </a:r>
                <a:endParaRPr lang="en-US" altLang="zh-CN" sz="1800"/>
              </a:p>
              <a:p>
                <a:pPr>
                  <a:lnSpc>
                    <a:spcPct val="120000"/>
                  </a:lnSpc>
                  <a:spcBef>
                    <a:spcPct val="0"/>
                  </a:spcBef>
                  <a:buFontTx/>
                  <a:buNone/>
                </a:pPr>
                <a:endParaRPr lang="en-US" altLang="zh-CN" sz="1800"/>
              </a:p>
            </p:txBody>
          </p:sp>
          <p:sp>
            <p:nvSpPr>
              <p:cNvPr id="49" name="Rectangle 36">
                <a:extLst>
                  <a:ext uri="{FF2B5EF4-FFF2-40B4-BE49-F238E27FC236}">
                    <a16:creationId xmlns:a16="http://schemas.microsoft.com/office/drawing/2014/main" id="{725EEF6E-EF54-44D5-A47E-791DC17521DC}"/>
                  </a:ext>
                </a:extLst>
              </p:cNvPr>
              <p:cNvSpPr>
                <a:spLocks noChangeArrowheads="1"/>
              </p:cNvSpPr>
              <p:nvPr/>
            </p:nvSpPr>
            <p:spPr bwMode="auto">
              <a:xfrm>
                <a:off x="2556" y="2375"/>
                <a:ext cx="27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FontTx/>
                  <a:buNone/>
                </a:pPr>
                <a:r>
                  <a:rPr lang="en-US" altLang="zh-CN" sz="1800" i="1"/>
                  <a:t>B’</a:t>
                </a:r>
                <a:endParaRPr lang="en-US" altLang="zh-CN" sz="1800"/>
              </a:p>
              <a:p>
                <a:pPr>
                  <a:lnSpc>
                    <a:spcPct val="120000"/>
                  </a:lnSpc>
                  <a:spcBef>
                    <a:spcPct val="0"/>
                  </a:spcBef>
                  <a:buFontTx/>
                  <a:buNone/>
                </a:pPr>
                <a:endParaRPr lang="en-US" altLang="zh-CN" sz="1800"/>
              </a:p>
            </p:txBody>
          </p:sp>
          <p:sp>
            <p:nvSpPr>
              <p:cNvPr id="50" name="Rectangle 37">
                <a:extLst>
                  <a:ext uri="{FF2B5EF4-FFF2-40B4-BE49-F238E27FC236}">
                    <a16:creationId xmlns:a16="http://schemas.microsoft.com/office/drawing/2014/main" id="{0FEBA05A-42DF-4C49-A5C9-7C4194736203}"/>
                  </a:ext>
                </a:extLst>
              </p:cNvPr>
              <p:cNvSpPr>
                <a:spLocks noChangeArrowheads="1"/>
              </p:cNvSpPr>
              <p:nvPr/>
            </p:nvSpPr>
            <p:spPr bwMode="auto">
              <a:xfrm>
                <a:off x="1225" y="2269"/>
                <a:ext cx="28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FontTx/>
                  <a:buNone/>
                </a:pPr>
                <a:r>
                  <a:rPr lang="en-US" altLang="zh-CN" sz="2000" i="1"/>
                  <a:t>T</a:t>
                </a:r>
                <a:endParaRPr lang="en-US" altLang="zh-CN"/>
              </a:p>
            </p:txBody>
          </p:sp>
          <p:sp>
            <p:nvSpPr>
              <p:cNvPr id="51" name="Rectangle 38">
                <a:extLst>
                  <a:ext uri="{FF2B5EF4-FFF2-40B4-BE49-F238E27FC236}">
                    <a16:creationId xmlns:a16="http://schemas.microsoft.com/office/drawing/2014/main" id="{F5E8648F-6F84-4E29-83D0-DF8140D13E3C}"/>
                  </a:ext>
                </a:extLst>
              </p:cNvPr>
              <p:cNvSpPr>
                <a:spLocks noChangeArrowheads="1"/>
              </p:cNvSpPr>
              <p:nvPr/>
            </p:nvSpPr>
            <p:spPr bwMode="auto">
              <a:xfrm>
                <a:off x="3846" y="1906"/>
                <a:ext cx="2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FontTx/>
                  <a:buNone/>
                </a:pPr>
                <a:r>
                  <a:rPr lang="en-US" altLang="zh-CN" sz="1800" i="1" dirty="0"/>
                  <a:t>C</a:t>
                </a:r>
                <a:endParaRPr lang="en-US" altLang="zh-CN" sz="1800" dirty="0"/>
              </a:p>
              <a:p>
                <a:pPr>
                  <a:lnSpc>
                    <a:spcPct val="120000"/>
                  </a:lnSpc>
                  <a:spcBef>
                    <a:spcPct val="0"/>
                  </a:spcBef>
                  <a:buFontTx/>
                  <a:buNone/>
                </a:pPr>
                <a:endParaRPr lang="en-US" altLang="zh-CN" sz="1800" dirty="0"/>
              </a:p>
            </p:txBody>
          </p:sp>
          <p:sp>
            <p:nvSpPr>
              <p:cNvPr id="52" name="Rectangle 39">
                <a:extLst>
                  <a:ext uri="{FF2B5EF4-FFF2-40B4-BE49-F238E27FC236}">
                    <a16:creationId xmlns:a16="http://schemas.microsoft.com/office/drawing/2014/main" id="{13240365-FCE8-4A42-B376-EC24F7D55F1C}"/>
                  </a:ext>
                </a:extLst>
              </p:cNvPr>
              <p:cNvSpPr>
                <a:spLocks noChangeArrowheads="1"/>
              </p:cNvSpPr>
              <p:nvPr/>
            </p:nvSpPr>
            <p:spPr bwMode="auto">
              <a:xfrm>
                <a:off x="3816" y="2413"/>
                <a:ext cx="313"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FontTx/>
                  <a:buNone/>
                </a:pPr>
                <a:r>
                  <a:rPr lang="en-US" altLang="zh-CN" sz="1800" i="1"/>
                  <a:t>C’</a:t>
                </a:r>
                <a:endParaRPr lang="en-US" altLang="zh-CN" sz="1800"/>
              </a:p>
              <a:p>
                <a:pPr>
                  <a:lnSpc>
                    <a:spcPct val="120000"/>
                  </a:lnSpc>
                  <a:spcBef>
                    <a:spcPct val="0"/>
                  </a:spcBef>
                  <a:buFontTx/>
                  <a:buNone/>
                </a:pPr>
                <a:endParaRPr lang="en-US" altLang="zh-CN" sz="1800"/>
              </a:p>
            </p:txBody>
          </p:sp>
          <p:sp>
            <p:nvSpPr>
              <p:cNvPr id="53" name="Rectangle 40">
                <a:extLst>
                  <a:ext uri="{FF2B5EF4-FFF2-40B4-BE49-F238E27FC236}">
                    <a16:creationId xmlns:a16="http://schemas.microsoft.com/office/drawing/2014/main" id="{93C54727-E725-48B2-9DD6-AFE0096E2CCF}"/>
                  </a:ext>
                </a:extLst>
              </p:cNvPr>
              <p:cNvSpPr>
                <a:spLocks noChangeArrowheads="1"/>
              </p:cNvSpPr>
              <p:nvPr/>
            </p:nvSpPr>
            <p:spPr bwMode="auto">
              <a:xfrm>
                <a:off x="5041" y="2436"/>
                <a:ext cx="288"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FontTx/>
                  <a:buNone/>
                </a:pPr>
                <a:r>
                  <a:rPr lang="zh-CN" altLang="en-US" sz="1800" dirty="0"/>
                  <a:t>仪表</a:t>
                </a:r>
              </a:p>
              <a:p>
                <a:pPr>
                  <a:lnSpc>
                    <a:spcPct val="120000"/>
                  </a:lnSpc>
                  <a:spcBef>
                    <a:spcPct val="0"/>
                  </a:spcBef>
                  <a:buFontTx/>
                  <a:buNone/>
                </a:pPr>
                <a:endParaRPr lang="en-US" altLang="zh-CN" sz="1800" dirty="0"/>
              </a:p>
            </p:txBody>
          </p:sp>
          <p:sp>
            <p:nvSpPr>
              <p:cNvPr id="54" name="Rectangle 41">
                <a:extLst>
                  <a:ext uri="{FF2B5EF4-FFF2-40B4-BE49-F238E27FC236}">
                    <a16:creationId xmlns:a16="http://schemas.microsoft.com/office/drawing/2014/main" id="{42FCB1E2-0182-467F-A938-AA87A8A000DE}"/>
                  </a:ext>
                </a:extLst>
              </p:cNvPr>
              <p:cNvSpPr>
                <a:spLocks noChangeArrowheads="1"/>
              </p:cNvSpPr>
              <p:nvPr/>
            </p:nvSpPr>
            <p:spPr bwMode="auto">
              <a:xfrm>
                <a:off x="3796" y="2713"/>
                <a:ext cx="414" cy="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FontTx/>
                  <a:buNone/>
                </a:pPr>
                <a:r>
                  <a:rPr lang="zh-CN" altLang="en-US" sz="1800" dirty="0"/>
                  <a:t>铜导线</a:t>
                </a:r>
              </a:p>
              <a:p>
                <a:pPr>
                  <a:lnSpc>
                    <a:spcPct val="120000"/>
                  </a:lnSpc>
                  <a:spcBef>
                    <a:spcPct val="0"/>
                  </a:spcBef>
                  <a:buFontTx/>
                  <a:buNone/>
                </a:pPr>
                <a:endParaRPr lang="en-US" altLang="zh-CN" sz="1800" dirty="0"/>
              </a:p>
            </p:txBody>
          </p:sp>
          <p:sp>
            <p:nvSpPr>
              <p:cNvPr id="55" name="Rectangle 42">
                <a:extLst>
                  <a:ext uri="{FF2B5EF4-FFF2-40B4-BE49-F238E27FC236}">
                    <a16:creationId xmlns:a16="http://schemas.microsoft.com/office/drawing/2014/main" id="{0A654B04-8C94-46AA-8B08-AA210CA837C5}"/>
                  </a:ext>
                </a:extLst>
              </p:cNvPr>
              <p:cNvSpPr>
                <a:spLocks noChangeArrowheads="1"/>
              </p:cNvSpPr>
              <p:nvPr/>
            </p:nvSpPr>
            <p:spPr bwMode="auto">
              <a:xfrm>
                <a:off x="2310" y="2916"/>
                <a:ext cx="476"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FontTx/>
                  <a:buNone/>
                </a:pPr>
                <a:r>
                  <a:rPr lang="zh-CN" altLang="en-US" sz="1800" dirty="0"/>
                  <a:t>试管</a:t>
                </a:r>
              </a:p>
              <a:p>
                <a:pPr>
                  <a:lnSpc>
                    <a:spcPct val="120000"/>
                  </a:lnSpc>
                  <a:spcBef>
                    <a:spcPct val="0"/>
                  </a:spcBef>
                  <a:buFontTx/>
                  <a:buNone/>
                </a:pPr>
                <a:endParaRPr lang="en-US" altLang="zh-CN" sz="1800" dirty="0"/>
              </a:p>
            </p:txBody>
          </p:sp>
          <p:sp>
            <p:nvSpPr>
              <p:cNvPr id="56" name="Rectangle 43">
                <a:extLst>
                  <a:ext uri="{FF2B5EF4-FFF2-40B4-BE49-F238E27FC236}">
                    <a16:creationId xmlns:a16="http://schemas.microsoft.com/office/drawing/2014/main" id="{6A98DF78-5FCD-4253-ADF0-C78AD01C52CB}"/>
                  </a:ext>
                </a:extLst>
              </p:cNvPr>
              <p:cNvSpPr>
                <a:spLocks noChangeArrowheads="1"/>
              </p:cNvSpPr>
              <p:nvPr/>
            </p:nvSpPr>
            <p:spPr bwMode="auto">
              <a:xfrm>
                <a:off x="2263" y="2710"/>
                <a:ext cx="825"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FontTx/>
                  <a:buNone/>
                </a:pPr>
                <a:r>
                  <a:rPr lang="zh-CN" altLang="en-US" sz="1800" dirty="0"/>
                  <a:t>补偿导线</a:t>
                </a:r>
              </a:p>
            </p:txBody>
          </p:sp>
          <p:sp>
            <p:nvSpPr>
              <p:cNvPr id="57" name="Rectangle 44">
                <a:extLst>
                  <a:ext uri="{FF2B5EF4-FFF2-40B4-BE49-F238E27FC236}">
                    <a16:creationId xmlns:a16="http://schemas.microsoft.com/office/drawing/2014/main" id="{A6000D4D-20C6-495E-BA1F-7F7405C0C3E8}"/>
                  </a:ext>
                </a:extLst>
              </p:cNvPr>
              <p:cNvSpPr>
                <a:spLocks noChangeArrowheads="1"/>
              </p:cNvSpPr>
              <p:nvPr/>
            </p:nvSpPr>
            <p:spPr bwMode="auto">
              <a:xfrm>
                <a:off x="1459" y="2786"/>
                <a:ext cx="732"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FontTx/>
                  <a:buNone/>
                </a:pPr>
                <a:r>
                  <a:rPr lang="zh-CN" altLang="en-US" sz="1800" dirty="0"/>
                  <a:t>热电偶</a:t>
                </a:r>
              </a:p>
              <a:p>
                <a:pPr>
                  <a:lnSpc>
                    <a:spcPct val="120000"/>
                  </a:lnSpc>
                  <a:spcBef>
                    <a:spcPct val="0"/>
                  </a:spcBef>
                  <a:buFontTx/>
                  <a:buNone/>
                </a:pPr>
                <a:endParaRPr lang="en-US" altLang="zh-CN" sz="1800" dirty="0"/>
              </a:p>
            </p:txBody>
          </p:sp>
          <p:sp>
            <p:nvSpPr>
              <p:cNvPr id="58" name="Rectangle 45">
                <a:extLst>
                  <a:ext uri="{FF2B5EF4-FFF2-40B4-BE49-F238E27FC236}">
                    <a16:creationId xmlns:a16="http://schemas.microsoft.com/office/drawing/2014/main" id="{D1E272A2-184A-4609-91C0-E8C201C927FC}"/>
                  </a:ext>
                </a:extLst>
              </p:cNvPr>
              <p:cNvSpPr>
                <a:spLocks noChangeArrowheads="1"/>
              </p:cNvSpPr>
              <p:nvPr/>
            </p:nvSpPr>
            <p:spPr bwMode="auto">
              <a:xfrm>
                <a:off x="2092" y="3360"/>
                <a:ext cx="701"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FontTx/>
                  <a:buNone/>
                </a:pPr>
                <a:r>
                  <a:rPr lang="zh-CN" altLang="en-US" sz="1800" dirty="0"/>
                  <a:t>冰点槽</a:t>
                </a:r>
              </a:p>
              <a:p>
                <a:pPr>
                  <a:lnSpc>
                    <a:spcPct val="120000"/>
                  </a:lnSpc>
                  <a:spcBef>
                    <a:spcPct val="0"/>
                  </a:spcBef>
                  <a:buFontTx/>
                  <a:buNone/>
                </a:pPr>
                <a:endParaRPr lang="en-US" altLang="zh-CN" sz="1800" dirty="0"/>
              </a:p>
            </p:txBody>
          </p:sp>
          <p:sp>
            <p:nvSpPr>
              <p:cNvPr id="59" name="Rectangle 46">
                <a:extLst>
                  <a:ext uri="{FF2B5EF4-FFF2-40B4-BE49-F238E27FC236}">
                    <a16:creationId xmlns:a16="http://schemas.microsoft.com/office/drawing/2014/main" id="{94533995-3439-4171-9CBF-47038EE6E16B}"/>
                  </a:ext>
                </a:extLst>
              </p:cNvPr>
              <p:cNvSpPr>
                <a:spLocks noChangeArrowheads="1"/>
              </p:cNvSpPr>
              <p:nvPr/>
            </p:nvSpPr>
            <p:spPr bwMode="auto">
              <a:xfrm>
                <a:off x="2065" y="3781"/>
                <a:ext cx="91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FontTx/>
                  <a:buNone/>
                </a:pPr>
                <a:r>
                  <a:rPr lang="zh-CN" altLang="en-US" sz="1800" dirty="0"/>
                  <a:t>冰水溶液</a:t>
                </a:r>
              </a:p>
              <a:p>
                <a:pPr>
                  <a:lnSpc>
                    <a:spcPct val="120000"/>
                  </a:lnSpc>
                  <a:spcBef>
                    <a:spcPct val="0"/>
                  </a:spcBef>
                  <a:buFontTx/>
                  <a:buNone/>
                </a:pPr>
                <a:endParaRPr lang="en-US" altLang="zh-CN" sz="1800" dirty="0"/>
              </a:p>
            </p:txBody>
          </p:sp>
          <p:sp>
            <p:nvSpPr>
              <p:cNvPr id="60" name="Line 47">
                <a:extLst>
                  <a:ext uri="{FF2B5EF4-FFF2-40B4-BE49-F238E27FC236}">
                    <a16:creationId xmlns:a16="http://schemas.microsoft.com/office/drawing/2014/main" id="{FB7F3F94-8760-48EA-9270-91EF84020593}"/>
                  </a:ext>
                </a:extLst>
              </p:cNvPr>
              <p:cNvSpPr>
                <a:spLocks noChangeShapeType="1"/>
              </p:cNvSpPr>
              <p:nvPr/>
            </p:nvSpPr>
            <p:spPr bwMode="auto">
              <a:xfrm flipV="1">
                <a:off x="4152" y="2825"/>
                <a:ext cx="225" cy="11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48">
                <a:extLst>
                  <a:ext uri="{FF2B5EF4-FFF2-40B4-BE49-F238E27FC236}">
                    <a16:creationId xmlns:a16="http://schemas.microsoft.com/office/drawing/2014/main" id="{A317DDC2-9D86-44DF-B60D-04B446AA9D69}"/>
                  </a:ext>
                </a:extLst>
              </p:cNvPr>
              <p:cNvSpPr>
                <a:spLocks noChangeShapeType="1"/>
              </p:cNvSpPr>
              <p:nvPr/>
            </p:nvSpPr>
            <p:spPr bwMode="auto">
              <a:xfrm flipV="1">
                <a:off x="2688" y="3408"/>
                <a:ext cx="308" cy="3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49">
                <a:extLst>
                  <a:ext uri="{FF2B5EF4-FFF2-40B4-BE49-F238E27FC236}">
                    <a16:creationId xmlns:a16="http://schemas.microsoft.com/office/drawing/2014/main" id="{3BE268BA-48C2-4F33-B896-7E16A6B54706}"/>
                  </a:ext>
                </a:extLst>
              </p:cNvPr>
              <p:cNvSpPr>
                <a:spLocks noChangeShapeType="1"/>
              </p:cNvSpPr>
              <p:nvPr/>
            </p:nvSpPr>
            <p:spPr bwMode="auto">
              <a:xfrm flipV="1">
                <a:off x="2724" y="2939"/>
                <a:ext cx="448" cy="7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50">
                <a:extLst>
                  <a:ext uri="{FF2B5EF4-FFF2-40B4-BE49-F238E27FC236}">
                    <a16:creationId xmlns:a16="http://schemas.microsoft.com/office/drawing/2014/main" id="{6388474A-CA9B-4621-9B98-9C4460DFCCB1}"/>
                  </a:ext>
                </a:extLst>
              </p:cNvPr>
              <p:cNvSpPr>
                <a:spLocks noChangeShapeType="1"/>
              </p:cNvSpPr>
              <p:nvPr/>
            </p:nvSpPr>
            <p:spPr bwMode="auto">
              <a:xfrm>
                <a:off x="2736" y="3072"/>
                <a:ext cx="728" cy="15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51">
                <a:extLst>
                  <a:ext uri="{FF2B5EF4-FFF2-40B4-BE49-F238E27FC236}">
                    <a16:creationId xmlns:a16="http://schemas.microsoft.com/office/drawing/2014/main" id="{E685A527-2F79-4F37-98A0-1CF25E6DC635}"/>
                  </a:ext>
                </a:extLst>
              </p:cNvPr>
              <p:cNvSpPr>
                <a:spLocks noChangeShapeType="1"/>
              </p:cNvSpPr>
              <p:nvPr/>
            </p:nvSpPr>
            <p:spPr bwMode="auto">
              <a:xfrm flipV="1">
                <a:off x="2780" y="2633"/>
                <a:ext cx="140" cy="15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52">
                <a:extLst>
                  <a:ext uri="{FF2B5EF4-FFF2-40B4-BE49-F238E27FC236}">
                    <a16:creationId xmlns:a16="http://schemas.microsoft.com/office/drawing/2014/main" id="{7943B3F9-5218-4444-9C17-1EE0FC550198}"/>
                  </a:ext>
                </a:extLst>
              </p:cNvPr>
              <p:cNvSpPr>
                <a:spLocks noChangeShapeType="1"/>
              </p:cNvSpPr>
              <p:nvPr/>
            </p:nvSpPr>
            <p:spPr bwMode="auto">
              <a:xfrm flipV="1">
                <a:off x="1883" y="2633"/>
                <a:ext cx="112" cy="19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Rectangle 54">
                <a:extLst>
                  <a:ext uri="{FF2B5EF4-FFF2-40B4-BE49-F238E27FC236}">
                    <a16:creationId xmlns:a16="http://schemas.microsoft.com/office/drawing/2014/main" id="{3825FF4E-ED10-4903-BA03-A5EA18B1464C}"/>
                  </a:ext>
                </a:extLst>
              </p:cNvPr>
              <p:cNvSpPr>
                <a:spLocks noChangeArrowheads="1"/>
              </p:cNvSpPr>
              <p:nvPr/>
            </p:nvSpPr>
            <p:spPr bwMode="auto">
              <a:xfrm>
                <a:off x="3217" y="3404"/>
                <a:ext cx="43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FontTx/>
                  <a:buNone/>
                </a:pPr>
                <a:r>
                  <a:rPr lang="en-US" altLang="zh-CN" sz="2000" i="1"/>
                  <a:t>T</a:t>
                </a:r>
                <a:r>
                  <a:rPr lang="en-US" altLang="zh-CN" sz="2000" i="1" baseline="-25000"/>
                  <a:t>0</a:t>
                </a:r>
                <a:endParaRPr lang="en-US" altLang="zh-CN"/>
              </a:p>
            </p:txBody>
          </p:sp>
          <p:sp>
            <p:nvSpPr>
              <p:cNvPr id="67" name="Line 55">
                <a:extLst>
                  <a:ext uri="{FF2B5EF4-FFF2-40B4-BE49-F238E27FC236}">
                    <a16:creationId xmlns:a16="http://schemas.microsoft.com/office/drawing/2014/main" id="{610651A2-9E67-4D3B-A29D-6AA0F591AEC4}"/>
                  </a:ext>
                </a:extLst>
              </p:cNvPr>
              <p:cNvSpPr>
                <a:spLocks noChangeShapeType="1"/>
              </p:cNvSpPr>
              <p:nvPr/>
            </p:nvSpPr>
            <p:spPr bwMode="auto">
              <a:xfrm flipV="1">
                <a:off x="2929" y="3836"/>
                <a:ext cx="480" cy="4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 name="矩形 1">
            <a:extLst>
              <a:ext uri="{FF2B5EF4-FFF2-40B4-BE49-F238E27FC236}">
                <a16:creationId xmlns:a16="http://schemas.microsoft.com/office/drawing/2014/main" id="{3522919A-25BD-4815-B394-F51F10335D9A}"/>
              </a:ext>
            </a:extLst>
          </p:cNvPr>
          <p:cNvSpPr/>
          <p:nvPr/>
        </p:nvSpPr>
        <p:spPr>
          <a:xfrm>
            <a:off x="742548" y="5479898"/>
            <a:ext cx="2283339" cy="70788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zh-CN" altLang="en-US" sz="2000" b="1" dirty="0">
                <a:solidFill>
                  <a:srgbClr val="00B0F0"/>
                </a:solidFill>
                <a:ea typeface="楷体_GB2312" pitchFamily="49" charset="-122"/>
              </a:rPr>
              <a:t>最精确，成本最高，</a:t>
            </a:r>
            <a:endParaRPr lang="en-US" altLang="zh-CN" sz="2000" b="1" dirty="0">
              <a:solidFill>
                <a:srgbClr val="00B0F0"/>
              </a:solidFill>
              <a:ea typeface="楷体_GB2312" pitchFamily="49" charset="-122"/>
            </a:endParaRPr>
          </a:p>
          <a:p>
            <a:r>
              <a:rPr lang="zh-CN" altLang="en-US" sz="2000" b="1" dirty="0">
                <a:solidFill>
                  <a:srgbClr val="00B0F0"/>
                </a:solidFill>
                <a:ea typeface="楷体_GB2312" pitchFamily="49" charset="-122"/>
              </a:rPr>
              <a:t>仅限于科学试验用</a:t>
            </a:r>
            <a:endParaRPr lang="zh-CN" altLang="en-US" sz="2000" b="1" dirty="0">
              <a:solidFill>
                <a:srgbClr val="00B0F0"/>
              </a:solidFill>
            </a:endParaRPr>
          </a:p>
        </p:txBody>
      </p:sp>
    </p:spTree>
    <p:extLst>
      <p:ext uri="{BB962C8B-B14F-4D97-AF65-F5344CB8AC3E}">
        <p14:creationId xmlns:p14="http://schemas.microsoft.com/office/powerpoint/2010/main" val="416336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80">
                                          <p:stCondLst>
                                            <p:cond delay="0"/>
                                          </p:stCondLst>
                                        </p:cTn>
                                        <p:tgtEl>
                                          <p:spTgt spid="2"/>
                                        </p:tgtEl>
                                      </p:cBhvr>
                                    </p:animEffect>
                                    <p:anim calcmode="lin" valueType="num">
                                      <p:cBhvr>
                                        <p:cTn id="13"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8" dur="26">
                                          <p:stCondLst>
                                            <p:cond delay="650"/>
                                          </p:stCondLst>
                                        </p:cTn>
                                        <p:tgtEl>
                                          <p:spTgt spid="2"/>
                                        </p:tgtEl>
                                      </p:cBhvr>
                                      <p:to x="100000" y="60000"/>
                                    </p:animScale>
                                    <p:animScale>
                                      <p:cBhvr>
                                        <p:cTn id="19" dur="166" decel="50000">
                                          <p:stCondLst>
                                            <p:cond delay="676"/>
                                          </p:stCondLst>
                                        </p:cTn>
                                        <p:tgtEl>
                                          <p:spTgt spid="2"/>
                                        </p:tgtEl>
                                      </p:cBhvr>
                                      <p:to x="100000" y="100000"/>
                                    </p:animScale>
                                    <p:animScale>
                                      <p:cBhvr>
                                        <p:cTn id="20" dur="26">
                                          <p:stCondLst>
                                            <p:cond delay="1312"/>
                                          </p:stCondLst>
                                        </p:cTn>
                                        <p:tgtEl>
                                          <p:spTgt spid="2"/>
                                        </p:tgtEl>
                                      </p:cBhvr>
                                      <p:to x="100000" y="80000"/>
                                    </p:animScale>
                                    <p:animScale>
                                      <p:cBhvr>
                                        <p:cTn id="21" dur="166" decel="50000">
                                          <p:stCondLst>
                                            <p:cond delay="1338"/>
                                          </p:stCondLst>
                                        </p:cTn>
                                        <p:tgtEl>
                                          <p:spTgt spid="2"/>
                                        </p:tgtEl>
                                      </p:cBhvr>
                                      <p:to x="100000" y="100000"/>
                                    </p:animScale>
                                    <p:animScale>
                                      <p:cBhvr>
                                        <p:cTn id="22" dur="26">
                                          <p:stCondLst>
                                            <p:cond delay="1642"/>
                                          </p:stCondLst>
                                        </p:cTn>
                                        <p:tgtEl>
                                          <p:spTgt spid="2"/>
                                        </p:tgtEl>
                                      </p:cBhvr>
                                      <p:to x="100000" y="90000"/>
                                    </p:animScale>
                                    <p:animScale>
                                      <p:cBhvr>
                                        <p:cTn id="23" dur="166" decel="50000">
                                          <p:stCondLst>
                                            <p:cond delay="1668"/>
                                          </p:stCondLst>
                                        </p:cTn>
                                        <p:tgtEl>
                                          <p:spTgt spid="2"/>
                                        </p:tgtEl>
                                      </p:cBhvr>
                                      <p:to x="100000" y="100000"/>
                                    </p:animScale>
                                    <p:animScale>
                                      <p:cBhvr>
                                        <p:cTn id="24" dur="26">
                                          <p:stCondLst>
                                            <p:cond delay="1808"/>
                                          </p:stCondLst>
                                        </p:cTn>
                                        <p:tgtEl>
                                          <p:spTgt spid="2"/>
                                        </p:tgtEl>
                                      </p:cBhvr>
                                      <p:to x="100000" y="95000"/>
                                    </p:animScale>
                                    <p:animScale>
                                      <p:cBhvr>
                                        <p:cTn id="25"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日期占位符 4">
            <a:extLst>
              <a:ext uri="{FF2B5EF4-FFF2-40B4-BE49-F238E27FC236}">
                <a16:creationId xmlns:a16="http://schemas.microsoft.com/office/drawing/2014/main" id="{B24937D5-0E87-4726-B9DD-B3E4FFAA20FA}"/>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1861BF9-0D32-4B81-8BCC-9A15FB449448}" type="datetime10">
              <a:rPr lang="zh-CN" altLang="en-US" sz="1200"/>
              <a:pPr/>
              <a:t>19:06</a:t>
            </a:fld>
            <a:r>
              <a:rPr lang="zh-CN" altLang="en-US" sz="1200"/>
              <a:t>华中科技大学控制系测控所</a:t>
            </a:r>
          </a:p>
        </p:txBody>
      </p:sp>
      <p:sp>
        <p:nvSpPr>
          <p:cNvPr id="54274" name="页脚占位符 5">
            <a:extLst>
              <a:ext uri="{FF2B5EF4-FFF2-40B4-BE49-F238E27FC236}">
                <a16:creationId xmlns:a16="http://schemas.microsoft.com/office/drawing/2014/main" id="{B6D65A93-82B9-4FEE-9254-2DE02BD9C31E}"/>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54275" name="Rectangle 2">
            <a:extLst>
              <a:ext uri="{FF2B5EF4-FFF2-40B4-BE49-F238E27FC236}">
                <a16:creationId xmlns:a16="http://schemas.microsoft.com/office/drawing/2014/main" id="{C29E614A-E088-46FC-9A7B-4C507736044D}"/>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冷端补偿</a:t>
            </a:r>
          </a:p>
        </p:txBody>
      </p:sp>
      <p:grpSp>
        <p:nvGrpSpPr>
          <p:cNvPr id="54276" name="Group 3">
            <a:extLst>
              <a:ext uri="{FF2B5EF4-FFF2-40B4-BE49-F238E27FC236}">
                <a16:creationId xmlns:a16="http://schemas.microsoft.com/office/drawing/2014/main" id="{A5E5B01F-32F1-4C45-A208-0185FA32D078}"/>
              </a:ext>
            </a:extLst>
          </p:cNvPr>
          <p:cNvGrpSpPr>
            <a:grpSpLocks/>
          </p:cNvGrpSpPr>
          <p:nvPr/>
        </p:nvGrpSpPr>
        <p:grpSpPr bwMode="auto">
          <a:xfrm>
            <a:off x="152400" y="2743200"/>
            <a:ext cx="914400" cy="1506538"/>
            <a:chOff x="0" y="0"/>
            <a:chExt cx="2160" cy="499"/>
          </a:xfrm>
        </p:grpSpPr>
        <p:sp>
          <p:nvSpPr>
            <p:cNvPr id="54277" name="AutoShape 4">
              <a:extLst>
                <a:ext uri="{FF2B5EF4-FFF2-40B4-BE49-F238E27FC236}">
                  <a16:creationId xmlns:a16="http://schemas.microsoft.com/office/drawing/2014/main" id="{B3C287A9-8740-4B97-8C9B-BB2C4E3CE769}"/>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4278" name="Freeform 5">
              <a:extLst>
                <a:ext uri="{FF2B5EF4-FFF2-40B4-BE49-F238E27FC236}">
                  <a16:creationId xmlns:a16="http://schemas.microsoft.com/office/drawing/2014/main" id="{8AA3B7B5-9FCF-4684-B3AF-A34078728BB7}"/>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4279" name="Text Box 6">
              <a:extLst>
                <a:ext uri="{FF2B5EF4-FFF2-40B4-BE49-F238E27FC236}">
                  <a16:creationId xmlns:a16="http://schemas.microsoft.com/office/drawing/2014/main" id="{F4044063-E507-46EE-97C4-36E706E03569}"/>
                </a:ext>
              </a:extLst>
            </p:cNvPr>
            <p:cNvSpPr txBox="1">
              <a:spLocks noChangeArrowheads="1"/>
            </p:cNvSpPr>
            <p:nvPr/>
          </p:nvSpPr>
          <p:spPr bwMode="auto">
            <a:xfrm>
              <a:off x="180" y="48"/>
              <a:ext cx="1755"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热电偶冷端补偿</a:t>
              </a:r>
              <a:endParaRPr lang="en-US" altLang="zh-CN" sz="2000">
                <a:solidFill>
                  <a:schemeClr val="bg1"/>
                </a:solidFill>
              </a:endParaRPr>
            </a:p>
          </p:txBody>
        </p:sp>
      </p:grpSp>
      <p:sp>
        <p:nvSpPr>
          <p:cNvPr id="54280" name="AutoShape 7">
            <a:extLst>
              <a:ext uri="{FF2B5EF4-FFF2-40B4-BE49-F238E27FC236}">
                <a16:creationId xmlns:a16="http://schemas.microsoft.com/office/drawing/2014/main" id="{C234C249-12EC-4BD5-9CC7-E172B73DAAC6}"/>
              </a:ext>
            </a:extLst>
          </p:cNvPr>
          <p:cNvSpPr>
            <a:spLocks noChangeArrowheads="1"/>
          </p:cNvSpPr>
          <p:nvPr/>
        </p:nvSpPr>
        <p:spPr bwMode="auto">
          <a:xfrm>
            <a:off x="1371600" y="1219200"/>
            <a:ext cx="7467600" cy="51816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4281" name="Rectangle 8">
            <a:extLst>
              <a:ext uri="{FF2B5EF4-FFF2-40B4-BE49-F238E27FC236}">
                <a16:creationId xmlns:a16="http://schemas.microsoft.com/office/drawing/2014/main" id="{F22CBFF1-5D63-46BA-9071-0B895DF97B99}"/>
              </a:ext>
            </a:extLst>
          </p:cNvPr>
          <p:cNvSpPr>
            <a:spLocks noChangeArrowheads="1"/>
          </p:cNvSpPr>
          <p:nvPr/>
        </p:nvSpPr>
        <p:spPr bwMode="auto">
          <a:xfrm>
            <a:off x="1524000" y="1447800"/>
            <a:ext cx="73914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en-US" altLang="zh-CN" sz="2800" b="1" dirty="0">
                <a:solidFill>
                  <a:srgbClr val="C00000"/>
                </a:solidFill>
                <a:latin typeface="Verdana" panose="020B0604030504040204" pitchFamily="34" charset="0"/>
              </a:rPr>
              <a:t>2</a:t>
            </a:r>
            <a:r>
              <a:rPr lang="zh-CN" altLang="en-US" sz="2800" b="1" dirty="0">
                <a:solidFill>
                  <a:srgbClr val="C00000"/>
                </a:solidFill>
                <a:latin typeface="Verdana" panose="020B0604030504040204" pitchFamily="34" charset="0"/>
              </a:rPr>
              <a:t>）补偿导线法</a:t>
            </a:r>
            <a:r>
              <a:rPr lang="en-US" altLang="zh-CN" sz="2800" b="1" dirty="0">
                <a:solidFill>
                  <a:srgbClr val="C00000"/>
                </a:solidFill>
                <a:latin typeface="Verdana" panose="020B0604030504040204" pitchFamily="34" charset="0"/>
              </a:rPr>
              <a:t>(</a:t>
            </a:r>
            <a:r>
              <a:rPr lang="zh-CN" altLang="en-US" sz="2400" b="1" dirty="0">
                <a:solidFill>
                  <a:srgbClr val="C00000"/>
                </a:solidFill>
                <a:latin typeface="Verdana" panose="020B0604030504040204" pitchFamily="34" charset="0"/>
              </a:rPr>
              <a:t>连接导体定则</a:t>
            </a:r>
            <a:r>
              <a:rPr lang="en-US" altLang="zh-CN" sz="2800" b="1" dirty="0">
                <a:solidFill>
                  <a:srgbClr val="C00000"/>
                </a:solidFill>
                <a:latin typeface="Verdana" panose="020B0604030504040204" pitchFamily="34" charset="0"/>
              </a:rPr>
              <a:t>)</a:t>
            </a:r>
            <a:r>
              <a:rPr lang="en-US" altLang="zh-CN" sz="2800" dirty="0">
                <a:latin typeface="Verdana" panose="020B0604030504040204" pitchFamily="34" charset="0"/>
              </a:rPr>
              <a:t></a:t>
            </a:r>
          </a:p>
          <a:p>
            <a:pPr>
              <a:spcBef>
                <a:spcPct val="20000"/>
              </a:spcBef>
              <a:buClr>
                <a:schemeClr val="hlink"/>
              </a:buClr>
              <a:buFont typeface="Wingdings" panose="05000000000000000000" pitchFamily="2" charset="2"/>
              <a:buNone/>
            </a:pPr>
            <a:r>
              <a:rPr lang="zh-CN" altLang="en-US" sz="2400" dirty="0">
                <a:solidFill>
                  <a:schemeClr val="tx2"/>
                </a:solidFill>
                <a:latin typeface="Verdana" panose="020B0604030504040204" pitchFamily="34" charset="0"/>
              </a:rPr>
              <a:t>   </a:t>
            </a:r>
            <a:r>
              <a:rPr lang="zh-CN" altLang="en-US" sz="2200" dirty="0">
                <a:solidFill>
                  <a:schemeClr val="tx2"/>
                </a:solidFill>
                <a:latin typeface="Verdana" panose="020B0604030504040204" pitchFamily="34" charset="0"/>
              </a:rPr>
              <a:t>热电偶补偿导线通常由</a:t>
            </a:r>
            <a:r>
              <a:rPr lang="zh-CN" altLang="en-US" sz="2200" dirty="0">
                <a:solidFill>
                  <a:srgbClr val="0000CC"/>
                </a:solidFill>
                <a:latin typeface="Verdana" panose="020B0604030504040204" pitchFamily="34" charset="0"/>
              </a:rPr>
              <a:t>补偿导线合金丝</a:t>
            </a:r>
            <a:r>
              <a:rPr lang="zh-CN" altLang="en-US" sz="2200" dirty="0">
                <a:solidFill>
                  <a:schemeClr val="tx2"/>
                </a:solidFill>
                <a:latin typeface="Verdana" panose="020B0604030504040204" pitchFamily="34" charset="0"/>
              </a:rPr>
              <a:t>、</a:t>
            </a:r>
            <a:r>
              <a:rPr lang="zh-CN" altLang="en-US" sz="2200" dirty="0">
                <a:solidFill>
                  <a:srgbClr val="0000CC"/>
                </a:solidFill>
                <a:latin typeface="Verdana" panose="020B0604030504040204" pitchFamily="34" charset="0"/>
              </a:rPr>
              <a:t>绝缘层</a:t>
            </a:r>
            <a:r>
              <a:rPr lang="zh-CN" altLang="en-US" sz="2200" dirty="0">
                <a:solidFill>
                  <a:schemeClr val="tx2"/>
                </a:solidFill>
                <a:latin typeface="Verdana" panose="020B0604030504040204" pitchFamily="34" charset="0"/>
              </a:rPr>
              <a:t>、</a:t>
            </a:r>
            <a:r>
              <a:rPr lang="zh-CN" altLang="en-US" sz="2200" dirty="0">
                <a:solidFill>
                  <a:srgbClr val="0000CC"/>
                </a:solidFill>
                <a:latin typeface="Verdana" panose="020B0604030504040204" pitchFamily="34" charset="0"/>
              </a:rPr>
              <a:t>护套</a:t>
            </a:r>
            <a:r>
              <a:rPr lang="zh-CN" altLang="en-US" sz="2200" dirty="0">
                <a:solidFill>
                  <a:schemeClr val="tx2"/>
                </a:solidFill>
                <a:latin typeface="Verdana" panose="020B0604030504040204" pitchFamily="34" charset="0"/>
              </a:rPr>
              <a:t>和</a:t>
            </a:r>
            <a:r>
              <a:rPr lang="zh-CN" altLang="en-US" sz="2200" dirty="0">
                <a:solidFill>
                  <a:srgbClr val="0000CC"/>
                </a:solidFill>
                <a:latin typeface="Verdana" panose="020B0604030504040204" pitchFamily="34" charset="0"/>
              </a:rPr>
              <a:t>屏蔽层</a:t>
            </a:r>
            <a:r>
              <a:rPr lang="zh-CN" altLang="en-US" sz="2200" dirty="0">
                <a:solidFill>
                  <a:schemeClr val="tx2"/>
                </a:solidFill>
                <a:latin typeface="Verdana" panose="020B0604030504040204" pitchFamily="34" charset="0"/>
              </a:rPr>
              <a:t>组成。</a:t>
            </a:r>
            <a:r>
              <a:rPr lang="zh-CN" altLang="en-US" sz="2200" b="1" u="sng" dirty="0">
                <a:solidFill>
                  <a:schemeClr val="tx2"/>
                </a:solidFill>
                <a:latin typeface="Verdana" panose="020B0604030504040204" pitchFamily="34" charset="0"/>
              </a:rPr>
              <a:t>在</a:t>
            </a:r>
            <a:r>
              <a:rPr lang="en-US" altLang="zh-CN" sz="2200" b="1" u="sng" dirty="0">
                <a:solidFill>
                  <a:schemeClr val="tx2"/>
                </a:solidFill>
                <a:latin typeface="Verdana" panose="020B0604030504040204" pitchFamily="34" charset="0"/>
              </a:rPr>
              <a:t>100℃(</a:t>
            </a:r>
            <a:r>
              <a:rPr lang="zh-CN" altLang="en-US" sz="2200" b="1" u="sng" dirty="0">
                <a:solidFill>
                  <a:schemeClr val="tx2"/>
                </a:solidFill>
                <a:latin typeface="Verdana" panose="020B0604030504040204" pitchFamily="34" charset="0"/>
              </a:rPr>
              <a:t>或</a:t>
            </a:r>
            <a:r>
              <a:rPr lang="en-US" altLang="zh-CN" sz="2200" b="1" u="sng" dirty="0">
                <a:solidFill>
                  <a:schemeClr val="tx2"/>
                </a:solidFill>
                <a:latin typeface="Verdana" panose="020B0604030504040204" pitchFamily="34" charset="0"/>
              </a:rPr>
              <a:t>200℃)</a:t>
            </a:r>
            <a:r>
              <a:rPr lang="zh-CN" altLang="en-US" sz="2200" b="1" u="sng" dirty="0">
                <a:solidFill>
                  <a:schemeClr val="tx2"/>
                </a:solidFill>
                <a:latin typeface="Verdana" panose="020B0604030504040204" pitchFamily="34" charset="0"/>
              </a:rPr>
              <a:t>以下常温范围内，补偿导线具有与所匹配的热电偶的热电势标称值相同的特性</a:t>
            </a:r>
            <a:r>
              <a:rPr lang="zh-CN" altLang="en-US" sz="2200" dirty="0">
                <a:solidFill>
                  <a:schemeClr val="tx2"/>
                </a:solidFill>
                <a:latin typeface="Verdana" panose="020B0604030504040204" pitchFamily="34" charset="0"/>
              </a:rPr>
              <a:t>。用它连接热电偶可起到</a:t>
            </a:r>
            <a:r>
              <a:rPr lang="zh-CN" altLang="en-US" sz="2200" dirty="0">
                <a:solidFill>
                  <a:srgbClr val="FF0000"/>
                </a:solidFill>
                <a:latin typeface="Verdana" panose="020B0604030504040204" pitchFamily="34" charset="0"/>
              </a:rPr>
              <a:t>延长热电偶冷端</a:t>
            </a:r>
            <a:r>
              <a:rPr lang="zh-CN" altLang="en-US" sz="2200" dirty="0">
                <a:solidFill>
                  <a:schemeClr val="tx2"/>
                </a:solidFill>
                <a:latin typeface="Verdana" panose="020B0604030504040204" pitchFamily="34" charset="0"/>
              </a:rPr>
              <a:t>作用。</a:t>
            </a:r>
          </a:p>
          <a:p>
            <a:pPr>
              <a:spcBef>
                <a:spcPct val="20000"/>
              </a:spcBef>
              <a:buClr>
                <a:schemeClr val="hlink"/>
              </a:buClr>
              <a:buFont typeface="Wingdings" panose="05000000000000000000" pitchFamily="2" charset="2"/>
              <a:buChar char="v"/>
            </a:pPr>
            <a:r>
              <a:rPr lang="zh-CN" altLang="en-US" sz="2800" dirty="0">
                <a:solidFill>
                  <a:schemeClr val="tx2"/>
                </a:solidFill>
                <a:latin typeface="Verdana" panose="020B0604030504040204" pitchFamily="34" charset="0"/>
              </a:rPr>
              <a:t>热电偶技术补偿导线有两方面的优点：</a:t>
            </a:r>
          </a:p>
          <a:p>
            <a:pPr lvl="1">
              <a:spcBef>
                <a:spcPct val="20000"/>
              </a:spcBef>
              <a:buClr>
                <a:schemeClr val="accent1"/>
              </a:buClr>
              <a:buFont typeface="Wingdings" panose="05000000000000000000" pitchFamily="2" charset="2"/>
              <a:buChar char="§"/>
            </a:pPr>
            <a:r>
              <a:rPr lang="zh-CN" altLang="en-US" sz="2200" dirty="0"/>
              <a:t>其一是改善了</a:t>
            </a:r>
            <a:r>
              <a:rPr lang="zh-CN" altLang="en-US" sz="2200" dirty="0">
                <a:solidFill>
                  <a:srgbClr val="0000CC"/>
                </a:solidFill>
              </a:rPr>
              <a:t>热电偶测温线路的物理性能和机械性能</a:t>
            </a:r>
            <a:r>
              <a:rPr lang="zh-CN" altLang="en-US" sz="2200" dirty="0"/>
              <a:t>。采用多股线芯或小线径补偿导线可提高线路的挠性，接线方便，也可调节线路电阻和屏蔽外界的干扰；</a:t>
            </a:r>
          </a:p>
          <a:p>
            <a:pPr lvl="1">
              <a:spcBef>
                <a:spcPct val="20000"/>
              </a:spcBef>
              <a:buClr>
                <a:schemeClr val="accent1"/>
              </a:buClr>
              <a:buFont typeface="Wingdings" panose="05000000000000000000" pitchFamily="2" charset="2"/>
              <a:buChar char="§"/>
            </a:pPr>
            <a:r>
              <a:rPr lang="zh-CN" altLang="en-US" sz="2200" dirty="0"/>
              <a:t>其二是</a:t>
            </a:r>
            <a:r>
              <a:rPr lang="zh-CN" altLang="en-US" sz="2200" dirty="0">
                <a:solidFill>
                  <a:srgbClr val="0000CC"/>
                </a:solidFill>
              </a:rPr>
              <a:t>降低了线路的成本</a:t>
            </a:r>
            <a:r>
              <a:rPr lang="zh-CN" altLang="en-US" sz="2200" dirty="0"/>
              <a:t>。当热电偶与测量仪表距离较远时，使用补偿导线可节约热电偶材料，尤其对于贵金属热电偶来说，经济效益更是明显。</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日期占位符 4">
            <a:extLst>
              <a:ext uri="{FF2B5EF4-FFF2-40B4-BE49-F238E27FC236}">
                <a16:creationId xmlns:a16="http://schemas.microsoft.com/office/drawing/2014/main" id="{AF0773F8-9D05-4507-8A0F-B22E12B09F84}"/>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F7842CBD-0CBB-418B-AA17-073A95CDAD0C}" type="datetime10">
              <a:rPr lang="zh-CN" altLang="en-US" sz="1200"/>
              <a:pPr/>
              <a:t>19:06</a:t>
            </a:fld>
            <a:r>
              <a:rPr lang="zh-CN" altLang="en-US" sz="1200"/>
              <a:t>华中科技大学控制系测控所</a:t>
            </a:r>
          </a:p>
        </p:txBody>
      </p:sp>
      <p:sp>
        <p:nvSpPr>
          <p:cNvPr id="55298" name="页脚占位符 5">
            <a:extLst>
              <a:ext uri="{FF2B5EF4-FFF2-40B4-BE49-F238E27FC236}">
                <a16:creationId xmlns:a16="http://schemas.microsoft.com/office/drawing/2014/main" id="{B42E058D-7CC9-4DB3-9431-10AEAE849E19}"/>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55299" name="Rectangle 2">
            <a:extLst>
              <a:ext uri="{FF2B5EF4-FFF2-40B4-BE49-F238E27FC236}">
                <a16:creationId xmlns:a16="http://schemas.microsoft.com/office/drawing/2014/main" id="{4E399DC3-8C6F-4F45-B6D3-EFE1BF3F89FD}"/>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冷端补偿</a:t>
            </a:r>
          </a:p>
        </p:txBody>
      </p:sp>
      <p:grpSp>
        <p:nvGrpSpPr>
          <p:cNvPr id="55300" name="Group 3">
            <a:extLst>
              <a:ext uri="{FF2B5EF4-FFF2-40B4-BE49-F238E27FC236}">
                <a16:creationId xmlns:a16="http://schemas.microsoft.com/office/drawing/2014/main" id="{7078BDED-E456-405B-8641-4B3B2080A4BE}"/>
              </a:ext>
            </a:extLst>
          </p:cNvPr>
          <p:cNvGrpSpPr>
            <a:grpSpLocks/>
          </p:cNvGrpSpPr>
          <p:nvPr/>
        </p:nvGrpSpPr>
        <p:grpSpPr bwMode="auto">
          <a:xfrm>
            <a:off x="152400" y="2743200"/>
            <a:ext cx="914400" cy="1506538"/>
            <a:chOff x="0" y="0"/>
            <a:chExt cx="2160" cy="499"/>
          </a:xfrm>
        </p:grpSpPr>
        <p:sp>
          <p:nvSpPr>
            <p:cNvPr id="55301" name="AutoShape 4">
              <a:extLst>
                <a:ext uri="{FF2B5EF4-FFF2-40B4-BE49-F238E27FC236}">
                  <a16:creationId xmlns:a16="http://schemas.microsoft.com/office/drawing/2014/main" id="{764FA413-F493-4181-9043-1BAB6F948AC0}"/>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5302" name="Freeform 5">
              <a:extLst>
                <a:ext uri="{FF2B5EF4-FFF2-40B4-BE49-F238E27FC236}">
                  <a16:creationId xmlns:a16="http://schemas.microsoft.com/office/drawing/2014/main" id="{B4493153-F9A6-42A1-B20C-AB99AEA070CA}"/>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5303" name="Text Box 6">
              <a:extLst>
                <a:ext uri="{FF2B5EF4-FFF2-40B4-BE49-F238E27FC236}">
                  <a16:creationId xmlns:a16="http://schemas.microsoft.com/office/drawing/2014/main" id="{4129EFF3-4CC7-448F-93A7-8606DD82CF80}"/>
                </a:ext>
              </a:extLst>
            </p:cNvPr>
            <p:cNvSpPr txBox="1">
              <a:spLocks noChangeArrowheads="1"/>
            </p:cNvSpPr>
            <p:nvPr/>
          </p:nvSpPr>
          <p:spPr bwMode="auto">
            <a:xfrm>
              <a:off x="180" y="48"/>
              <a:ext cx="1755"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热电偶冷端补偿</a:t>
              </a:r>
              <a:endParaRPr lang="en-US" altLang="zh-CN" sz="2000">
                <a:solidFill>
                  <a:schemeClr val="bg1"/>
                </a:solidFill>
              </a:endParaRPr>
            </a:p>
          </p:txBody>
        </p:sp>
      </p:grpSp>
      <p:sp>
        <p:nvSpPr>
          <p:cNvPr id="55304" name="AutoShape 7">
            <a:extLst>
              <a:ext uri="{FF2B5EF4-FFF2-40B4-BE49-F238E27FC236}">
                <a16:creationId xmlns:a16="http://schemas.microsoft.com/office/drawing/2014/main" id="{44D16116-B843-45E4-AB8E-4EA79A7AA820}"/>
              </a:ext>
            </a:extLst>
          </p:cNvPr>
          <p:cNvSpPr>
            <a:spLocks noChangeArrowheads="1"/>
          </p:cNvSpPr>
          <p:nvPr/>
        </p:nvSpPr>
        <p:spPr bwMode="auto">
          <a:xfrm>
            <a:off x="1371600" y="2133600"/>
            <a:ext cx="7467600" cy="28194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5305" name="Rectangle 8">
            <a:extLst>
              <a:ext uri="{FF2B5EF4-FFF2-40B4-BE49-F238E27FC236}">
                <a16:creationId xmlns:a16="http://schemas.microsoft.com/office/drawing/2014/main" id="{4D5673C0-E57A-4DF3-9AA6-DB32AFE745B0}"/>
              </a:ext>
            </a:extLst>
          </p:cNvPr>
          <p:cNvSpPr>
            <a:spLocks noChangeArrowheads="1"/>
          </p:cNvSpPr>
          <p:nvPr/>
        </p:nvSpPr>
        <p:spPr bwMode="auto">
          <a:xfrm>
            <a:off x="1524000" y="2362200"/>
            <a:ext cx="73914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800" dirty="0">
                <a:solidFill>
                  <a:schemeClr val="tx2"/>
                </a:solidFill>
                <a:latin typeface="Verdana" panose="020B0604030504040204" pitchFamily="34" charset="0"/>
              </a:rPr>
              <a:t>补偿导线又分为</a:t>
            </a:r>
            <a:r>
              <a:rPr lang="zh-CN" altLang="en-US" sz="2800" dirty="0">
                <a:solidFill>
                  <a:srgbClr val="0000CC"/>
                </a:solidFill>
                <a:latin typeface="Verdana" panose="020B0604030504040204" pitchFamily="34" charset="0"/>
              </a:rPr>
              <a:t>延长型</a:t>
            </a:r>
            <a:r>
              <a:rPr lang="zh-CN" altLang="en-US" sz="2800" dirty="0">
                <a:solidFill>
                  <a:schemeClr val="tx2"/>
                </a:solidFill>
                <a:latin typeface="Verdana" panose="020B0604030504040204" pitchFamily="34" charset="0"/>
              </a:rPr>
              <a:t>和</a:t>
            </a:r>
            <a:r>
              <a:rPr lang="zh-CN" altLang="en-US" sz="2800" dirty="0">
                <a:solidFill>
                  <a:srgbClr val="0000CC"/>
                </a:solidFill>
                <a:latin typeface="Verdana" panose="020B0604030504040204" pitchFamily="34" charset="0"/>
              </a:rPr>
              <a:t>补偿型</a:t>
            </a:r>
            <a:r>
              <a:rPr lang="zh-CN" altLang="en-US" sz="2800" dirty="0">
                <a:solidFill>
                  <a:schemeClr val="tx2"/>
                </a:solidFill>
                <a:latin typeface="Verdana" panose="020B0604030504040204" pitchFamily="34" charset="0"/>
              </a:rPr>
              <a:t>两种。</a:t>
            </a:r>
          </a:p>
          <a:p>
            <a:pPr lvl="1">
              <a:spcBef>
                <a:spcPct val="20000"/>
              </a:spcBef>
              <a:buClr>
                <a:schemeClr val="accent1"/>
              </a:buClr>
              <a:buFont typeface="Wingdings" panose="05000000000000000000" pitchFamily="2" charset="2"/>
              <a:buChar char="§"/>
            </a:pPr>
            <a:r>
              <a:rPr lang="zh-CN" altLang="en-US" sz="2200" b="1" dirty="0">
                <a:solidFill>
                  <a:srgbClr val="0000FF"/>
                </a:solidFill>
              </a:rPr>
              <a:t>延长型</a:t>
            </a:r>
            <a:r>
              <a:rPr lang="zh-CN" altLang="en-US" sz="2200" dirty="0"/>
              <a:t>：补偿导线合金丝的名义化学成分及热电势标称值与配用的热电偶相同。</a:t>
            </a:r>
          </a:p>
          <a:p>
            <a:pPr lvl="1">
              <a:spcBef>
                <a:spcPct val="20000"/>
              </a:spcBef>
              <a:buClr>
                <a:schemeClr val="accent1"/>
              </a:buClr>
              <a:buFont typeface="Wingdings" panose="05000000000000000000" pitchFamily="2" charset="2"/>
              <a:buChar char="§"/>
            </a:pPr>
            <a:r>
              <a:rPr lang="zh-CN" altLang="en-US" sz="2200" b="1" dirty="0">
                <a:solidFill>
                  <a:srgbClr val="0000FF"/>
                </a:solidFill>
              </a:rPr>
              <a:t>补偿型</a:t>
            </a:r>
            <a:r>
              <a:rPr lang="zh-CN" altLang="en-US" sz="2200" dirty="0"/>
              <a:t>：其合金丝的名义化学成分与配用的热电偶不同，但其热电势值在</a:t>
            </a:r>
            <a:r>
              <a:rPr lang="en-US" altLang="zh-CN" sz="2200" dirty="0"/>
              <a:t>100℃</a:t>
            </a:r>
            <a:r>
              <a:rPr lang="zh-CN" altLang="en-US" sz="2200" dirty="0"/>
              <a:t>以下</a:t>
            </a:r>
            <a:r>
              <a:rPr lang="en-US" altLang="zh-CN" sz="2200" dirty="0"/>
              <a:t>(200</a:t>
            </a:r>
            <a:r>
              <a:rPr lang="zh-CN" altLang="zh-CN" sz="2200" dirty="0"/>
              <a:t>℃</a:t>
            </a:r>
            <a:r>
              <a:rPr lang="en-US" altLang="zh-CN" sz="2200" dirty="0"/>
              <a:t>)</a:t>
            </a:r>
            <a:r>
              <a:rPr lang="zh-CN" altLang="en-US" sz="2200" dirty="0"/>
              <a:t>时与配用的热电偶的热电势标称值相同。</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日期占位符 4">
            <a:extLst>
              <a:ext uri="{FF2B5EF4-FFF2-40B4-BE49-F238E27FC236}">
                <a16:creationId xmlns:a16="http://schemas.microsoft.com/office/drawing/2014/main" id="{B95A0C5E-9954-4793-AA8D-DD9F8887AC16}"/>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688097E0-7FE5-4A9C-B5C4-054AC8FD1B70}" type="datetime10">
              <a:rPr lang="zh-CN" altLang="en-US" sz="1200"/>
              <a:pPr/>
              <a:t>19:06</a:t>
            </a:fld>
            <a:r>
              <a:rPr lang="zh-CN" altLang="en-US" sz="1200"/>
              <a:t>华中科技大学控制系测控所</a:t>
            </a:r>
          </a:p>
        </p:txBody>
      </p:sp>
      <p:sp>
        <p:nvSpPr>
          <p:cNvPr id="56322" name="页脚占位符 5">
            <a:extLst>
              <a:ext uri="{FF2B5EF4-FFF2-40B4-BE49-F238E27FC236}">
                <a16:creationId xmlns:a16="http://schemas.microsoft.com/office/drawing/2014/main" id="{2637D799-A559-4FB4-9BC4-65550D85601C}"/>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grpSp>
        <p:nvGrpSpPr>
          <p:cNvPr id="56323" name="Group 14">
            <a:extLst>
              <a:ext uri="{FF2B5EF4-FFF2-40B4-BE49-F238E27FC236}">
                <a16:creationId xmlns:a16="http://schemas.microsoft.com/office/drawing/2014/main" id="{E957EFDB-4FC9-4D9D-9C9E-A6A1C32E9C59}"/>
              </a:ext>
            </a:extLst>
          </p:cNvPr>
          <p:cNvGrpSpPr>
            <a:grpSpLocks/>
          </p:cNvGrpSpPr>
          <p:nvPr/>
        </p:nvGrpSpPr>
        <p:grpSpPr bwMode="auto">
          <a:xfrm>
            <a:off x="1676400" y="3594100"/>
            <a:ext cx="6705600" cy="2873375"/>
            <a:chOff x="0" y="0"/>
            <a:chExt cx="4224" cy="1810"/>
          </a:xfrm>
        </p:grpSpPr>
        <p:pic>
          <p:nvPicPr>
            <p:cNvPr id="56324" name="Picture 9" descr="2-21">
              <a:extLst>
                <a:ext uri="{FF2B5EF4-FFF2-40B4-BE49-F238E27FC236}">
                  <a16:creationId xmlns:a16="http://schemas.microsoft.com/office/drawing/2014/main" id="{C54EA987-1329-46E2-A525-AC1A2FC22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224" cy="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Rectangle 13">
              <a:extLst>
                <a:ext uri="{FF2B5EF4-FFF2-40B4-BE49-F238E27FC236}">
                  <a16:creationId xmlns:a16="http://schemas.microsoft.com/office/drawing/2014/main" id="{EF216BD5-4BF5-4853-B532-75AAB8038858}"/>
                </a:ext>
              </a:extLst>
            </p:cNvPr>
            <p:cNvSpPr>
              <a:spLocks noChangeArrowheads="1"/>
            </p:cNvSpPr>
            <p:nvPr/>
          </p:nvSpPr>
          <p:spPr bwMode="auto">
            <a:xfrm>
              <a:off x="2900" y="62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i="1">
                  <a:solidFill>
                    <a:schemeClr val="tx2"/>
                  </a:solidFill>
                </a:rPr>
                <a:t>R</a:t>
              </a:r>
              <a:endParaRPr lang="zh-CN" altLang="en-US" b="1" i="1">
                <a:solidFill>
                  <a:schemeClr val="tx2"/>
                </a:solidFill>
              </a:endParaRPr>
            </a:p>
          </p:txBody>
        </p:sp>
      </p:grpSp>
      <p:sp>
        <p:nvSpPr>
          <p:cNvPr id="56326" name="Rectangle 2">
            <a:extLst>
              <a:ext uri="{FF2B5EF4-FFF2-40B4-BE49-F238E27FC236}">
                <a16:creationId xmlns:a16="http://schemas.microsoft.com/office/drawing/2014/main" id="{715FCE9F-9EA1-4F33-BACE-B1415D416033}"/>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冷端补偿</a:t>
            </a:r>
          </a:p>
        </p:txBody>
      </p:sp>
      <p:grpSp>
        <p:nvGrpSpPr>
          <p:cNvPr id="56327" name="Group 3">
            <a:extLst>
              <a:ext uri="{FF2B5EF4-FFF2-40B4-BE49-F238E27FC236}">
                <a16:creationId xmlns:a16="http://schemas.microsoft.com/office/drawing/2014/main" id="{8C47D4EC-19D5-415A-84A8-5ECAB09CEDD5}"/>
              </a:ext>
            </a:extLst>
          </p:cNvPr>
          <p:cNvGrpSpPr>
            <a:grpSpLocks/>
          </p:cNvGrpSpPr>
          <p:nvPr/>
        </p:nvGrpSpPr>
        <p:grpSpPr bwMode="auto">
          <a:xfrm>
            <a:off x="152400" y="2743200"/>
            <a:ext cx="914400" cy="1506538"/>
            <a:chOff x="0" y="0"/>
            <a:chExt cx="2160" cy="499"/>
          </a:xfrm>
        </p:grpSpPr>
        <p:sp>
          <p:nvSpPr>
            <p:cNvPr id="56328" name="AutoShape 4">
              <a:extLst>
                <a:ext uri="{FF2B5EF4-FFF2-40B4-BE49-F238E27FC236}">
                  <a16:creationId xmlns:a16="http://schemas.microsoft.com/office/drawing/2014/main" id="{C61260E7-D378-4BD7-9C81-F83848E7A095}"/>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6329" name="Freeform 5">
              <a:extLst>
                <a:ext uri="{FF2B5EF4-FFF2-40B4-BE49-F238E27FC236}">
                  <a16:creationId xmlns:a16="http://schemas.microsoft.com/office/drawing/2014/main" id="{91C83F48-CB7D-4D1B-BFDF-65F1B4587BA1}"/>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6330" name="Text Box 6">
              <a:extLst>
                <a:ext uri="{FF2B5EF4-FFF2-40B4-BE49-F238E27FC236}">
                  <a16:creationId xmlns:a16="http://schemas.microsoft.com/office/drawing/2014/main" id="{642D7D4A-998B-42A2-924E-1EA60060D48B}"/>
                </a:ext>
              </a:extLst>
            </p:cNvPr>
            <p:cNvSpPr txBox="1">
              <a:spLocks noChangeArrowheads="1"/>
            </p:cNvSpPr>
            <p:nvPr/>
          </p:nvSpPr>
          <p:spPr bwMode="auto">
            <a:xfrm>
              <a:off x="180" y="48"/>
              <a:ext cx="1755"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热电偶冷端补偿器</a:t>
              </a:r>
              <a:endParaRPr lang="en-US" altLang="zh-CN" sz="2000">
                <a:solidFill>
                  <a:schemeClr val="bg1"/>
                </a:solidFill>
              </a:endParaRPr>
            </a:p>
          </p:txBody>
        </p:sp>
      </p:grpSp>
      <p:sp>
        <p:nvSpPr>
          <p:cNvPr id="56331" name="AutoShape 7">
            <a:extLst>
              <a:ext uri="{FF2B5EF4-FFF2-40B4-BE49-F238E27FC236}">
                <a16:creationId xmlns:a16="http://schemas.microsoft.com/office/drawing/2014/main" id="{8E08048B-ECDE-4DBE-A459-440BD3C913A2}"/>
              </a:ext>
            </a:extLst>
          </p:cNvPr>
          <p:cNvSpPr>
            <a:spLocks noChangeArrowheads="1"/>
          </p:cNvSpPr>
          <p:nvPr/>
        </p:nvSpPr>
        <p:spPr bwMode="auto">
          <a:xfrm>
            <a:off x="1447800" y="1752600"/>
            <a:ext cx="7467600" cy="13716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6332" name="Rectangle 8">
            <a:extLst>
              <a:ext uri="{FF2B5EF4-FFF2-40B4-BE49-F238E27FC236}">
                <a16:creationId xmlns:a16="http://schemas.microsoft.com/office/drawing/2014/main" id="{4225D681-2B33-4379-A553-E1D0A6D3AABD}"/>
              </a:ext>
            </a:extLst>
          </p:cNvPr>
          <p:cNvSpPr>
            <a:spLocks noChangeArrowheads="1"/>
          </p:cNvSpPr>
          <p:nvPr/>
        </p:nvSpPr>
        <p:spPr bwMode="auto">
          <a:xfrm>
            <a:off x="1447800" y="1905000"/>
            <a:ext cx="7391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800" b="1">
                <a:solidFill>
                  <a:schemeClr val="tx2"/>
                </a:solidFill>
                <a:latin typeface="Verdana" panose="020B0604030504040204" pitchFamily="34" charset="0"/>
              </a:rPr>
              <a:t>②</a:t>
            </a:r>
            <a:r>
              <a:rPr lang="zh-CN" altLang="en-US" sz="2800" b="1">
                <a:latin typeface="Verdana" panose="020B0604030504040204" pitchFamily="34" charset="0"/>
              </a:rPr>
              <a:t>冷端补偿器法：</a:t>
            </a:r>
            <a:r>
              <a:rPr lang="zh-CN" altLang="en-US" sz="2000">
                <a:solidFill>
                  <a:schemeClr val="tx2"/>
                </a:solidFill>
                <a:latin typeface="Verdana" panose="020B0604030504040204" pitchFamily="34" charset="0"/>
              </a:rPr>
              <a:t>冷端补偿器是一个直流不平衡电桥，在它的四个桥臂中有一个是铜电阻作为测温元件，其余三个臂由阻值恒定的锰铜电阻制成。</a:t>
            </a:r>
          </a:p>
        </p:txBody>
      </p:sp>
      <p:grpSp>
        <p:nvGrpSpPr>
          <p:cNvPr id="54286" name="Group 12">
            <a:extLst>
              <a:ext uri="{FF2B5EF4-FFF2-40B4-BE49-F238E27FC236}">
                <a16:creationId xmlns:a16="http://schemas.microsoft.com/office/drawing/2014/main" id="{CC1DB566-2E8A-4537-B5C3-E9C887B38F59}"/>
              </a:ext>
            </a:extLst>
          </p:cNvPr>
          <p:cNvGrpSpPr>
            <a:grpSpLocks/>
          </p:cNvGrpSpPr>
          <p:nvPr/>
        </p:nvGrpSpPr>
        <p:grpSpPr bwMode="auto">
          <a:xfrm>
            <a:off x="1447800" y="250383"/>
            <a:ext cx="7620000" cy="3276600"/>
            <a:chOff x="0" y="0"/>
            <a:chExt cx="4800" cy="2064"/>
          </a:xfrm>
        </p:grpSpPr>
        <p:sp>
          <p:nvSpPr>
            <p:cNvPr id="56334" name="AutoShape 10">
              <a:extLst>
                <a:ext uri="{FF2B5EF4-FFF2-40B4-BE49-F238E27FC236}">
                  <a16:creationId xmlns:a16="http://schemas.microsoft.com/office/drawing/2014/main" id="{DA9C27D5-A21D-4716-8D1A-10A9C13C4FC3}"/>
                </a:ext>
              </a:extLst>
            </p:cNvPr>
            <p:cNvSpPr>
              <a:spLocks noChangeArrowheads="1"/>
            </p:cNvSpPr>
            <p:nvPr/>
          </p:nvSpPr>
          <p:spPr bwMode="auto">
            <a:xfrm>
              <a:off x="0" y="0"/>
              <a:ext cx="4800" cy="2064"/>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6335" name="Rectangle 11">
              <a:extLst>
                <a:ext uri="{FF2B5EF4-FFF2-40B4-BE49-F238E27FC236}">
                  <a16:creationId xmlns:a16="http://schemas.microsoft.com/office/drawing/2014/main" id="{04B6C217-4245-4A48-A5AC-B5632AE2A54D}"/>
                </a:ext>
              </a:extLst>
            </p:cNvPr>
            <p:cNvSpPr>
              <a:spLocks noChangeArrowheads="1"/>
            </p:cNvSpPr>
            <p:nvPr/>
          </p:nvSpPr>
          <p:spPr bwMode="auto">
            <a:xfrm>
              <a:off x="96" y="48"/>
              <a:ext cx="4704" cy="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en-US" altLang="zh-CN" sz="2000" b="1" dirty="0">
                  <a:solidFill>
                    <a:srgbClr val="C00000"/>
                  </a:solidFill>
                  <a:latin typeface="Verdana" panose="020B0604030504040204" pitchFamily="34" charset="0"/>
                </a:rPr>
                <a:t>3</a:t>
              </a:r>
              <a:r>
                <a:rPr lang="zh-CN" altLang="en-US" sz="2000" b="1" dirty="0">
                  <a:solidFill>
                    <a:srgbClr val="C00000"/>
                  </a:solidFill>
                  <a:latin typeface="Verdana" panose="020B0604030504040204" pitchFamily="34" charset="0"/>
                </a:rPr>
                <a:t>）冷端补偿器工作原理</a:t>
              </a:r>
              <a:r>
                <a:rPr lang="en-US" altLang="zh-CN" sz="2000" b="1" dirty="0">
                  <a:solidFill>
                    <a:srgbClr val="C00000"/>
                  </a:solidFill>
                  <a:latin typeface="Verdana" panose="020B0604030504040204" pitchFamily="34" charset="0"/>
                </a:rPr>
                <a:t>: </a:t>
              </a:r>
              <a:r>
                <a:rPr lang="zh-CN" altLang="en-US" sz="2000" dirty="0">
                  <a:solidFill>
                    <a:schemeClr val="tx2"/>
                  </a:solidFill>
                  <a:latin typeface="Verdana" panose="020B0604030504040204" pitchFamily="34" charset="0"/>
                </a:rPr>
                <a:t>桥臂</a:t>
              </a:r>
              <a:r>
                <a:rPr lang="en-US" altLang="zh-CN" sz="2000" i="1" dirty="0" err="1">
                  <a:solidFill>
                    <a:srgbClr val="0000CC"/>
                  </a:solidFill>
                  <a:latin typeface="Verdana" panose="020B0604030504040204" pitchFamily="34" charset="0"/>
                </a:rPr>
                <a:t>R</a:t>
              </a:r>
              <a:r>
                <a:rPr lang="en-US" altLang="zh-CN" sz="2000" baseline="-25000" dirty="0" err="1">
                  <a:solidFill>
                    <a:srgbClr val="0000CC"/>
                  </a:solidFill>
                  <a:latin typeface="Verdana" panose="020B0604030504040204" pitchFamily="34" charset="0"/>
                </a:rPr>
                <a:t>Cu</a:t>
              </a:r>
              <a:r>
                <a:rPr lang="zh-CN" altLang="en-US" sz="2000" dirty="0">
                  <a:solidFill>
                    <a:srgbClr val="0000CC"/>
                  </a:solidFill>
                  <a:latin typeface="Verdana" panose="020B0604030504040204" pitchFamily="34" charset="0"/>
                </a:rPr>
                <a:t>必须和热电偶的冷端尽量靠近</a:t>
              </a:r>
              <a:r>
                <a:rPr lang="zh-CN" altLang="en-US" sz="2000" dirty="0">
                  <a:solidFill>
                    <a:schemeClr val="tx2"/>
                  </a:solidFill>
                  <a:latin typeface="Verdana" panose="020B0604030504040204" pitchFamily="34" charset="0"/>
                </a:rPr>
                <a:t>，使它们处于同一温度下。设计时使</a:t>
              </a:r>
              <a:r>
                <a:rPr lang="en-US" altLang="zh-CN" sz="2000" i="1" dirty="0" err="1">
                  <a:solidFill>
                    <a:srgbClr val="0000CC"/>
                  </a:solidFill>
                  <a:latin typeface="Verdana" panose="020B0604030504040204" pitchFamily="34" charset="0"/>
                </a:rPr>
                <a:t>R</a:t>
              </a:r>
              <a:r>
                <a:rPr lang="en-US" altLang="zh-CN" sz="2000" baseline="-25000" dirty="0" err="1">
                  <a:solidFill>
                    <a:srgbClr val="0000CC"/>
                  </a:solidFill>
                  <a:latin typeface="Verdana" panose="020B0604030504040204" pitchFamily="34" charset="0"/>
                </a:rPr>
                <a:t>Cu</a:t>
              </a:r>
              <a:r>
                <a:rPr lang="zh-CN" altLang="en-US" sz="2000" dirty="0">
                  <a:solidFill>
                    <a:srgbClr val="0000CC"/>
                  </a:solidFill>
                  <a:latin typeface="Verdana" panose="020B0604030504040204" pitchFamily="34" charset="0"/>
                </a:rPr>
                <a:t>在</a:t>
              </a:r>
              <a:r>
                <a:rPr lang="en-US" altLang="zh-CN" sz="2000" dirty="0">
                  <a:solidFill>
                    <a:srgbClr val="0000CC"/>
                  </a:solidFill>
                  <a:latin typeface="Verdana" panose="020B0604030504040204" pitchFamily="34" charset="0"/>
                </a:rPr>
                <a:t>0℃</a:t>
              </a:r>
              <a:r>
                <a:rPr lang="zh-CN" altLang="en-US" sz="2000" dirty="0">
                  <a:solidFill>
                    <a:srgbClr val="0000CC"/>
                  </a:solidFill>
                  <a:latin typeface="Verdana" panose="020B0604030504040204" pitchFamily="34" charset="0"/>
                </a:rPr>
                <a:t>下的阻值和其余三个桥臂</a:t>
              </a:r>
              <a:r>
                <a:rPr lang="en-US" altLang="zh-CN" sz="2000" i="1" dirty="0">
                  <a:solidFill>
                    <a:srgbClr val="0000CC"/>
                  </a:solidFill>
                  <a:latin typeface="Verdana" panose="020B0604030504040204" pitchFamily="34" charset="0"/>
                </a:rPr>
                <a:t>R</a:t>
              </a:r>
              <a:r>
                <a:rPr lang="en-US" altLang="zh-CN" sz="2000" baseline="-25000" dirty="0">
                  <a:solidFill>
                    <a:srgbClr val="0000CC"/>
                  </a:solidFill>
                  <a:latin typeface="Verdana" panose="020B0604030504040204" pitchFamily="34" charset="0"/>
                </a:rPr>
                <a:t>1</a:t>
              </a:r>
              <a:r>
                <a:rPr lang="zh-CN" altLang="en-US" sz="2000" dirty="0">
                  <a:solidFill>
                    <a:srgbClr val="0000CC"/>
                  </a:solidFill>
                  <a:latin typeface="Verdana" panose="020B0604030504040204" pitchFamily="34" charset="0"/>
                </a:rPr>
                <a:t>、</a:t>
              </a:r>
              <a:r>
                <a:rPr lang="en-US" altLang="zh-CN" sz="2000" i="1" dirty="0">
                  <a:solidFill>
                    <a:srgbClr val="0000CC"/>
                  </a:solidFill>
                  <a:latin typeface="Verdana" panose="020B0604030504040204" pitchFamily="34" charset="0"/>
                </a:rPr>
                <a:t>R</a:t>
              </a:r>
              <a:r>
                <a:rPr lang="en-US" altLang="zh-CN" sz="2000" baseline="-25000" dirty="0">
                  <a:solidFill>
                    <a:srgbClr val="0000CC"/>
                  </a:solidFill>
                  <a:latin typeface="Verdana" panose="020B0604030504040204" pitchFamily="34" charset="0"/>
                </a:rPr>
                <a:t>2</a:t>
              </a:r>
              <a:r>
                <a:rPr lang="zh-CN" altLang="en-US" sz="2000" dirty="0">
                  <a:solidFill>
                    <a:srgbClr val="0000CC"/>
                  </a:solidFill>
                  <a:latin typeface="Verdana" panose="020B0604030504040204" pitchFamily="34" charset="0"/>
                </a:rPr>
                <a:t>和</a:t>
              </a:r>
              <a:r>
                <a:rPr lang="en-US" altLang="zh-CN" sz="2000" i="1" dirty="0">
                  <a:solidFill>
                    <a:srgbClr val="0000CC"/>
                  </a:solidFill>
                  <a:latin typeface="Verdana" panose="020B0604030504040204" pitchFamily="34" charset="0"/>
                </a:rPr>
                <a:t>R</a:t>
              </a:r>
              <a:r>
                <a:rPr lang="en-US" altLang="zh-CN" sz="2000" baseline="-25000" dirty="0">
                  <a:solidFill>
                    <a:srgbClr val="0000CC"/>
                  </a:solidFill>
                  <a:latin typeface="Verdana" panose="020B0604030504040204" pitchFamily="34" charset="0"/>
                </a:rPr>
                <a:t>3</a:t>
              </a:r>
              <a:r>
                <a:rPr lang="zh-CN" altLang="en-US" sz="2000" dirty="0">
                  <a:solidFill>
                    <a:srgbClr val="0000CC"/>
                  </a:solidFill>
                  <a:latin typeface="Verdana" panose="020B0604030504040204" pitchFamily="34" charset="0"/>
                </a:rPr>
                <a:t>完全相等，这时电桥处于平衡状态</a:t>
              </a:r>
              <a:r>
                <a:rPr lang="zh-CN" altLang="en-US" sz="2000" dirty="0">
                  <a:solidFill>
                    <a:schemeClr val="tx2"/>
                  </a:solidFill>
                  <a:latin typeface="Verdana" panose="020B0604030504040204" pitchFamily="34" charset="0"/>
                </a:rPr>
                <a:t>，图中</a:t>
              </a:r>
              <a:r>
                <a:rPr lang="en-US" altLang="zh-CN" sz="2000" i="1" dirty="0">
                  <a:solidFill>
                    <a:schemeClr val="tx2"/>
                  </a:solidFill>
                  <a:latin typeface="Verdana" panose="020B0604030504040204" pitchFamily="34" charset="0"/>
                </a:rPr>
                <a:t>a</a:t>
              </a:r>
              <a:r>
                <a:rPr lang="zh-CN" altLang="en-US" sz="2000" dirty="0">
                  <a:solidFill>
                    <a:schemeClr val="tx2"/>
                  </a:solidFill>
                  <a:latin typeface="Verdana" panose="020B0604030504040204" pitchFamily="34" charset="0"/>
                </a:rPr>
                <a:t>和</a:t>
              </a:r>
              <a:r>
                <a:rPr lang="en-US" altLang="zh-CN" sz="2000" i="1" dirty="0">
                  <a:solidFill>
                    <a:schemeClr val="tx2"/>
                  </a:solidFill>
                  <a:latin typeface="Verdana" panose="020B0604030504040204" pitchFamily="34" charset="0"/>
                </a:rPr>
                <a:t>b</a:t>
              </a:r>
              <a:r>
                <a:rPr lang="zh-CN" altLang="en-US" sz="2000" dirty="0">
                  <a:solidFill>
                    <a:schemeClr val="tx2"/>
                  </a:solidFill>
                  <a:latin typeface="Verdana" panose="020B0604030504040204" pitchFamily="34" charset="0"/>
                </a:rPr>
                <a:t>之间的电压</a:t>
              </a:r>
              <a:r>
                <a:rPr lang="en-US" altLang="zh-CN" sz="2000" i="1" dirty="0" err="1">
                  <a:solidFill>
                    <a:schemeClr val="tx2"/>
                  </a:solidFill>
                  <a:latin typeface="Verdana" panose="020B0604030504040204" pitchFamily="34" charset="0"/>
                </a:rPr>
                <a:t>U</a:t>
              </a:r>
              <a:r>
                <a:rPr lang="en-US" altLang="zh-CN" sz="2000" i="1" baseline="-25000" dirty="0" err="1">
                  <a:solidFill>
                    <a:schemeClr val="tx2"/>
                  </a:solidFill>
                  <a:latin typeface="Verdana" panose="020B0604030504040204" pitchFamily="34" charset="0"/>
                </a:rPr>
                <a:t>ab</a:t>
              </a:r>
              <a:r>
                <a:rPr lang="en-US" altLang="zh-CN" sz="2000" dirty="0">
                  <a:solidFill>
                    <a:schemeClr val="tx2"/>
                  </a:solidFill>
                  <a:latin typeface="Verdana" panose="020B0604030504040204" pitchFamily="34" charset="0"/>
                </a:rPr>
                <a:t>=0(</a:t>
              </a:r>
              <a:r>
                <a:rPr lang="zh-CN" altLang="en-US" sz="2000" dirty="0">
                  <a:solidFill>
                    <a:schemeClr val="tx2"/>
                  </a:solidFill>
                  <a:latin typeface="Verdana" panose="020B0604030504040204" pitchFamily="34" charset="0"/>
                </a:rPr>
                <a:t>冷端补偿器输出电压</a:t>
              </a:r>
              <a:r>
                <a:rPr lang="en-US" altLang="zh-CN" sz="2000" dirty="0">
                  <a:solidFill>
                    <a:schemeClr val="tx2"/>
                  </a:solidFill>
                  <a:latin typeface="Verdana" panose="020B0604030504040204" pitchFamily="34" charset="0"/>
                </a:rPr>
                <a:t>)</a:t>
              </a:r>
              <a:r>
                <a:rPr lang="zh-CN" altLang="en-US" sz="2000" dirty="0">
                  <a:solidFill>
                    <a:schemeClr val="tx2"/>
                  </a:solidFill>
                  <a:latin typeface="Verdana" panose="020B0604030504040204" pitchFamily="34" charset="0"/>
                </a:rPr>
                <a:t>。当冷端</a:t>
              </a:r>
              <a:r>
                <a:rPr lang="en-US" altLang="zh-CN" sz="2000" i="1" dirty="0">
                  <a:solidFill>
                    <a:schemeClr val="tx2"/>
                  </a:solidFill>
                  <a:latin typeface="Verdana" panose="020B0604030504040204" pitchFamily="34" charset="0"/>
                </a:rPr>
                <a:t>t</a:t>
              </a:r>
              <a:r>
                <a:rPr lang="en-US" altLang="zh-CN" sz="2000" baseline="-25000" dirty="0">
                  <a:solidFill>
                    <a:schemeClr val="tx2"/>
                  </a:solidFill>
                  <a:latin typeface="Verdana" panose="020B0604030504040204" pitchFamily="34" charset="0"/>
                </a:rPr>
                <a:t>0</a:t>
              </a:r>
              <a:r>
                <a:rPr lang="zh-CN" altLang="en-US" sz="2000" dirty="0">
                  <a:solidFill>
                    <a:schemeClr val="tx2"/>
                  </a:solidFill>
                  <a:latin typeface="Verdana" panose="020B0604030504040204" pitchFamily="34" charset="0"/>
                </a:rPr>
                <a:t>＞</a:t>
              </a:r>
              <a:r>
                <a:rPr lang="en-US" altLang="zh-CN" sz="2000" dirty="0">
                  <a:solidFill>
                    <a:schemeClr val="tx2"/>
                  </a:solidFill>
                  <a:latin typeface="Verdana" panose="020B0604030504040204" pitchFamily="34" charset="0"/>
                </a:rPr>
                <a:t>0℃</a:t>
              </a:r>
              <a:r>
                <a:rPr lang="zh-CN" altLang="en-US" sz="2000" dirty="0">
                  <a:solidFill>
                    <a:schemeClr val="tx2"/>
                  </a:solidFill>
                  <a:latin typeface="Verdana" panose="020B0604030504040204" pitchFamily="34" charset="0"/>
                </a:rPr>
                <a:t>时，回路热电势将减小，但这时</a:t>
              </a:r>
              <a:r>
                <a:rPr lang="en-US" altLang="zh-CN" sz="2000" i="1" dirty="0" err="1">
                  <a:solidFill>
                    <a:schemeClr val="tx2"/>
                  </a:solidFill>
                  <a:latin typeface="Verdana" panose="020B0604030504040204" pitchFamily="34" charset="0"/>
                </a:rPr>
                <a:t>R</a:t>
              </a:r>
              <a:r>
                <a:rPr lang="en-US" altLang="zh-CN" sz="2000" baseline="-25000" dirty="0" err="1">
                  <a:solidFill>
                    <a:schemeClr val="tx2"/>
                  </a:solidFill>
                  <a:latin typeface="Verdana" panose="020B0604030504040204" pitchFamily="34" charset="0"/>
                </a:rPr>
                <a:t>Cu</a:t>
              </a:r>
              <a:r>
                <a:rPr lang="zh-CN" altLang="en-US" sz="2000" dirty="0">
                  <a:solidFill>
                    <a:schemeClr val="tx2"/>
                  </a:solidFill>
                  <a:latin typeface="Verdana" panose="020B0604030504040204" pitchFamily="34" charset="0"/>
                </a:rPr>
                <a:t>增大，使电桥不平衡，出现</a:t>
              </a:r>
              <a:r>
                <a:rPr lang="en-US" altLang="zh-CN" sz="2000" i="1" dirty="0" err="1">
                  <a:solidFill>
                    <a:schemeClr val="tx2"/>
                  </a:solidFill>
                  <a:latin typeface="Verdana" panose="020B0604030504040204" pitchFamily="34" charset="0"/>
                </a:rPr>
                <a:t>U</a:t>
              </a:r>
              <a:r>
                <a:rPr lang="en-US" altLang="zh-CN" sz="2000" i="1" baseline="-25000" dirty="0" err="1">
                  <a:solidFill>
                    <a:schemeClr val="tx2"/>
                  </a:solidFill>
                  <a:latin typeface="Verdana" panose="020B0604030504040204" pitchFamily="34" charset="0"/>
                </a:rPr>
                <a:t>ab</a:t>
              </a:r>
              <a:r>
                <a:rPr lang="zh-CN" altLang="en-US" sz="2000" dirty="0">
                  <a:solidFill>
                    <a:schemeClr val="tx2"/>
                  </a:solidFill>
                  <a:latin typeface="Verdana" panose="020B0604030504040204" pitchFamily="34" charset="0"/>
                </a:rPr>
                <a:t>＞</a:t>
              </a:r>
              <a:r>
                <a:rPr lang="en-US" altLang="zh-CN" sz="2000" dirty="0">
                  <a:solidFill>
                    <a:schemeClr val="tx2"/>
                  </a:solidFill>
                  <a:latin typeface="Verdana" panose="020B0604030504040204" pitchFamily="34" charset="0"/>
                </a:rPr>
                <a:t>0</a:t>
              </a:r>
              <a:r>
                <a:rPr lang="zh-CN" altLang="en-US" sz="2000" dirty="0">
                  <a:solidFill>
                    <a:schemeClr val="tx2"/>
                  </a:solidFill>
                  <a:latin typeface="Verdana" panose="020B0604030504040204" pitchFamily="34" charset="0"/>
                </a:rPr>
                <a:t>，这时</a:t>
              </a:r>
              <a:r>
                <a:rPr lang="en-US" altLang="zh-CN" sz="2000" i="1" dirty="0" err="1">
                  <a:solidFill>
                    <a:schemeClr val="tx2"/>
                  </a:solidFill>
                  <a:latin typeface="Verdana" panose="020B0604030504040204" pitchFamily="34" charset="0"/>
                </a:rPr>
                <a:t>U</a:t>
              </a:r>
              <a:r>
                <a:rPr lang="en-US" altLang="zh-CN" sz="2000" i="1" baseline="-25000" dirty="0" err="1">
                  <a:solidFill>
                    <a:schemeClr val="tx2"/>
                  </a:solidFill>
                  <a:latin typeface="Verdana" panose="020B0604030504040204" pitchFamily="34" charset="0"/>
                </a:rPr>
                <a:t>ab</a:t>
              </a:r>
              <a:r>
                <a:rPr lang="zh-CN" altLang="en-US" sz="2000" dirty="0">
                  <a:solidFill>
                    <a:schemeClr val="tx2"/>
                  </a:solidFill>
                  <a:latin typeface="Verdana" panose="020B0604030504040204" pitchFamily="34" charset="0"/>
                </a:rPr>
                <a:t>与热电势</a:t>
              </a:r>
              <a:r>
                <a:rPr lang="en-US" altLang="zh-CN" sz="2000" i="1" dirty="0">
                  <a:solidFill>
                    <a:schemeClr val="tx2"/>
                  </a:solidFill>
                  <a:latin typeface="Verdana" panose="020B0604030504040204" pitchFamily="34" charset="0"/>
                </a:rPr>
                <a:t>E</a:t>
              </a:r>
              <a:r>
                <a:rPr lang="en-US" altLang="zh-CN" sz="2000" dirty="0">
                  <a:solidFill>
                    <a:schemeClr val="tx2"/>
                  </a:solidFill>
                  <a:latin typeface="Verdana" panose="020B0604030504040204" pitchFamily="34" charset="0"/>
                </a:rPr>
                <a:t>(</a:t>
              </a:r>
              <a:r>
                <a:rPr lang="en-US" altLang="zh-CN" sz="2000" i="1" dirty="0">
                  <a:solidFill>
                    <a:schemeClr val="tx2"/>
                  </a:solidFill>
                  <a:latin typeface="Verdana" panose="020B0604030504040204" pitchFamily="34" charset="0"/>
                </a:rPr>
                <a:t>t</a:t>
              </a:r>
              <a:r>
                <a:rPr lang="en-US" altLang="zh-CN" sz="2000" dirty="0">
                  <a:solidFill>
                    <a:schemeClr val="tx2"/>
                  </a:solidFill>
                  <a:latin typeface="Verdana" panose="020B0604030504040204" pitchFamily="34" charset="0"/>
                </a:rPr>
                <a:t>,</a:t>
              </a:r>
              <a:r>
                <a:rPr lang="en-US" altLang="zh-CN" sz="2000" i="1" dirty="0">
                  <a:solidFill>
                    <a:schemeClr val="tx2"/>
                  </a:solidFill>
                  <a:latin typeface="Verdana" panose="020B0604030504040204" pitchFamily="34" charset="0"/>
                </a:rPr>
                <a:t>t</a:t>
              </a:r>
              <a:r>
                <a:rPr lang="en-US" altLang="zh-CN" sz="2000" baseline="-25000" dirty="0">
                  <a:solidFill>
                    <a:schemeClr val="tx2"/>
                  </a:solidFill>
                  <a:latin typeface="Verdana" panose="020B0604030504040204" pitchFamily="34" charset="0"/>
                </a:rPr>
                <a:t>0</a:t>
              </a:r>
              <a:r>
                <a:rPr lang="en-US" altLang="zh-CN" sz="2000" dirty="0">
                  <a:solidFill>
                    <a:schemeClr val="tx2"/>
                  </a:solidFill>
                  <a:latin typeface="Verdana" panose="020B0604030504040204" pitchFamily="34" charset="0"/>
                </a:rPr>
                <a:t>)</a:t>
              </a:r>
              <a:r>
                <a:rPr lang="zh-CN" altLang="en-US" sz="2000" dirty="0">
                  <a:solidFill>
                    <a:schemeClr val="tx2"/>
                  </a:solidFill>
                  <a:latin typeface="Verdana" panose="020B0604030504040204" pitchFamily="34" charset="0"/>
                </a:rPr>
                <a:t>同向串联，电势叠加增大，起到了补偿作用，如果限流电阻</a:t>
              </a:r>
              <a:r>
                <a:rPr lang="en-US" altLang="zh-CN" sz="2000" i="1" dirty="0">
                  <a:solidFill>
                    <a:schemeClr val="tx2"/>
                  </a:solidFill>
                  <a:latin typeface="Verdana" panose="020B0604030504040204" pitchFamily="34" charset="0"/>
                </a:rPr>
                <a:t>R</a:t>
              </a:r>
              <a:r>
                <a:rPr lang="zh-CN" altLang="en-US" sz="2000" dirty="0">
                  <a:solidFill>
                    <a:schemeClr val="tx2"/>
                  </a:solidFill>
                  <a:latin typeface="Verdana" panose="020B0604030504040204" pitchFamily="34" charset="0"/>
                </a:rPr>
                <a:t>选择合适，可使</a:t>
              </a:r>
              <a:r>
                <a:rPr lang="en-US" altLang="zh-CN" sz="2000" i="1" dirty="0" err="1">
                  <a:solidFill>
                    <a:schemeClr val="tx2"/>
                  </a:solidFill>
                  <a:latin typeface="Verdana" panose="020B0604030504040204" pitchFamily="34" charset="0"/>
                </a:rPr>
                <a:t>U</a:t>
              </a:r>
              <a:r>
                <a:rPr lang="en-US" altLang="zh-CN" sz="2000" i="1" baseline="-25000" dirty="0" err="1">
                  <a:solidFill>
                    <a:schemeClr val="tx2"/>
                  </a:solidFill>
                  <a:latin typeface="Verdana" panose="020B0604030504040204" pitchFamily="34" charset="0"/>
                </a:rPr>
                <a:t>ab</a:t>
              </a:r>
              <a:r>
                <a:rPr lang="zh-CN" altLang="en-US" sz="2000" dirty="0">
                  <a:solidFill>
                    <a:schemeClr val="tx2"/>
                  </a:solidFill>
                  <a:latin typeface="Verdana" panose="020B0604030504040204" pitchFamily="34" charset="0"/>
                </a:rPr>
                <a:t>增大值恰好等于回路热电势减小的值，就避免了</a:t>
              </a:r>
              <a:r>
                <a:rPr lang="en-US" altLang="zh-CN" sz="2000" i="1" dirty="0">
                  <a:solidFill>
                    <a:schemeClr val="tx2"/>
                  </a:solidFill>
                  <a:latin typeface="Verdana" panose="020B0604030504040204" pitchFamily="34" charset="0"/>
                </a:rPr>
                <a:t>t</a:t>
              </a:r>
              <a:r>
                <a:rPr lang="en-US" altLang="zh-CN" sz="2000" baseline="-25000" dirty="0">
                  <a:solidFill>
                    <a:schemeClr val="tx2"/>
                  </a:solidFill>
                  <a:latin typeface="Verdana" panose="020B0604030504040204" pitchFamily="34" charset="0"/>
                </a:rPr>
                <a:t>0</a:t>
              </a:r>
              <a:r>
                <a:rPr lang="zh-CN" altLang="en-US" sz="2000" dirty="0">
                  <a:solidFill>
                    <a:schemeClr val="tx2"/>
                  </a:solidFill>
                  <a:latin typeface="Verdana" panose="020B0604030504040204" pitchFamily="34" charset="0"/>
                </a:rPr>
                <a:t>的变化带来的影响，而且把冷端相当于置于</a:t>
              </a:r>
              <a:r>
                <a:rPr lang="en-US" altLang="zh-CN" sz="2000" dirty="0">
                  <a:solidFill>
                    <a:schemeClr val="tx2"/>
                  </a:solidFill>
                  <a:latin typeface="Verdana" panose="020B0604030504040204" pitchFamily="34" charset="0"/>
                </a:rPr>
                <a:t>0℃</a:t>
              </a:r>
              <a:r>
                <a:rPr lang="zh-CN" altLang="en-US" sz="2000" dirty="0">
                  <a:solidFill>
                    <a:schemeClr val="tx2"/>
                  </a:solidFill>
                  <a:latin typeface="Verdana" panose="020B0604030504040204" pitchFamily="34" charset="0"/>
                </a:rPr>
                <a:t>，完成了热电偶冷端处理和补偿功能。</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4286"/>
                                        </p:tgtEl>
                                        <p:attrNameLst>
                                          <p:attrName>style.visibility</p:attrName>
                                        </p:attrNameLst>
                                      </p:cBhvr>
                                      <p:to>
                                        <p:strVal val="visible"/>
                                      </p:to>
                                    </p:set>
                                    <p:anim calcmode="lin" valueType="num">
                                      <p:cBhvr additive="base">
                                        <p:cTn id="7" dur="500" fill="hold"/>
                                        <p:tgtEl>
                                          <p:spTgt spid="54286"/>
                                        </p:tgtEl>
                                        <p:attrNameLst>
                                          <p:attrName>ppt_x</p:attrName>
                                        </p:attrNameLst>
                                      </p:cBhvr>
                                      <p:tavLst>
                                        <p:tav tm="0">
                                          <p:val>
                                            <p:strVal val="#ppt_x"/>
                                          </p:val>
                                        </p:tav>
                                        <p:tav tm="100000">
                                          <p:val>
                                            <p:strVal val="#ppt_x"/>
                                          </p:val>
                                        </p:tav>
                                      </p:tavLst>
                                    </p:anim>
                                    <p:anim calcmode="lin" valueType="num">
                                      <p:cBhvr additive="base">
                                        <p:cTn id="8" dur="500" fill="hold"/>
                                        <p:tgtEl>
                                          <p:spTgt spid="542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日期占位符 4">
            <a:extLst>
              <a:ext uri="{FF2B5EF4-FFF2-40B4-BE49-F238E27FC236}">
                <a16:creationId xmlns:a16="http://schemas.microsoft.com/office/drawing/2014/main" id="{69EC4EB1-FE97-4A52-AB3C-ECA66A001CD9}"/>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13E1759E-EF63-4E8B-94FC-A8424717649F}" type="datetime10">
              <a:rPr lang="zh-CN" altLang="en-US" sz="1200"/>
              <a:pPr/>
              <a:t>19:06</a:t>
            </a:fld>
            <a:r>
              <a:rPr lang="zh-CN" altLang="en-US" sz="1200"/>
              <a:t>华中科技大学控制系测控所</a:t>
            </a:r>
          </a:p>
        </p:txBody>
      </p:sp>
      <p:sp>
        <p:nvSpPr>
          <p:cNvPr id="57346" name="页脚占位符 5">
            <a:extLst>
              <a:ext uri="{FF2B5EF4-FFF2-40B4-BE49-F238E27FC236}">
                <a16:creationId xmlns:a16="http://schemas.microsoft.com/office/drawing/2014/main" id="{75D9C409-6F7C-4A1B-8FFD-FD5CA4DB5D23}"/>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57347" name="Rectangle 5">
            <a:extLst>
              <a:ext uri="{FF2B5EF4-FFF2-40B4-BE49-F238E27FC236}">
                <a16:creationId xmlns:a16="http://schemas.microsoft.com/office/drawing/2014/main" id="{2EA90667-F06D-44F6-A007-49B24C6D0653}"/>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冷端补偿</a:t>
            </a:r>
          </a:p>
        </p:txBody>
      </p:sp>
      <p:grpSp>
        <p:nvGrpSpPr>
          <p:cNvPr id="57348" name="Group 6">
            <a:extLst>
              <a:ext uri="{FF2B5EF4-FFF2-40B4-BE49-F238E27FC236}">
                <a16:creationId xmlns:a16="http://schemas.microsoft.com/office/drawing/2014/main" id="{4602E8DE-18D1-44A9-B299-340E00B46C60}"/>
              </a:ext>
            </a:extLst>
          </p:cNvPr>
          <p:cNvGrpSpPr>
            <a:grpSpLocks/>
          </p:cNvGrpSpPr>
          <p:nvPr/>
        </p:nvGrpSpPr>
        <p:grpSpPr bwMode="auto">
          <a:xfrm>
            <a:off x="152400" y="2743200"/>
            <a:ext cx="914400" cy="1506538"/>
            <a:chOff x="0" y="0"/>
            <a:chExt cx="2160" cy="499"/>
          </a:xfrm>
        </p:grpSpPr>
        <p:sp>
          <p:nvSpPr>
            <p:cNvPr id="57349" name="AutoShape 7">
              <a:extLst>
                <a:ext uri="{FF2B5EF4-FFF2-40B4-BE49-F238E27FC236}">
                  <a16:creationId xmlns:a16="http://schemas.microsoft.com/office/drawing/2014/main" id="{78030FB9-D955-4D1A-AAB4-F7F35993751B}"/>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7350" name="Freeform 8">
              <a:extLst>
                <a:ext uri="{FF2B5EF4-FFF2-40B4-BE49-F238E27FC236}">
                  <a16:creationId xmlns:a16="http://schemas.microsoft.com/office/drawing/2014/main" id="{6F0A4D7C-6B6B-43C0-9A88-4F8E7CB1793A}"/>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7351" name="Text Box 9">
              <a:extLst>
                <a:ext uri="{FF2B5EF4-FFF2-40B4-BE49-F238E27FC236}">
                  <a16:creationId xmlns:a16="http://schemas.microsoft.com/office/drawing/2014/main" id="{9A6F2B7A-5D00-4566-8BCD-4E1DA519A4F9}"/>
                </a:ext>
              </a:extLst>
            </p:cNvPr>
            <p:cNvSpPr txBox="1">
              <a:spLocks noChangeArrowheads="1"/>
            </p:cNvSpPr>
            <p:nvPr/>
          </p:nvSpPr>
          <p:spPr bwMode="auto">
            <a:xfrm>
              <a:off x="180" y="48"/>
              <a:ext cx="1755"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热电偶冷端补偿</a:t>
              </a:r>
              <a:endParaRPr lang="en-US" altLang="zh-CN" sz="2000">
                <a:solidFill>
                  <a:schemeClr val="bg1"/>
                </a:solidFill>
              </a:endParaRPr>
            </a:p>
          </p:txBody>
        </p:sp>
      </p:grpSp>
      <p:sp>
        <p:nvSpPr>
          <p:cNvPr id="57352" name="AutoShape 10">
            <a:extLst>
              <a:ext uri="{FF2B5EF4-FFF2-40B4-BE49-F238E27FC236}">
                <a16:creationId xmlns:a16="http://schemas.microsoft.com/office/drawing/2014/main" id="{94BA4DCD-CAE5-43F3-BF27-ED6D24A94E22}"/>
              </a:ext>
            </a:extLst>
          </p:cNvPr>
          <p:cNvSpPr>
            <a:spLocks noChangeArrowheads="1"/>
          </p:cNvSpPr>
          <p:nvPr/>
        </p:nvSpPr>
        <p:spPr bwMode="auto">
          <a:xfrm>
            <a:off x="1600200" y="1219200"/>
            <a:ext cx="7239000" cy="51816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7353" name="Rectangle 11">
            <a:extLst>
              <a:ext uri="{FF2B5EF4-FFF2-40B4-BE49-F238E27FC236}">
                <a16:creationId xmlns:a16="http://schemas.microsoft.com/office/drawing/2014/main" id="{4F0A30BC-2FF4-4BD8-8862-5DF9344E1864}"/>
              </a:ext>
            </a:extLst>
          </p:cNvPr>
          <p:cNvSpPr>
            <a:spLocks noChangeArrowheads="1"/>
          </p:cNvSpPr>
          <p:nvPr/>
        </p:nvSpPr>
        <p:spPr bwMode="auto">
          <a:xfrm>
            <a:off x="1676400" y="1447800"/>
            <a:ext cx="72390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en-US" altLang="zh-CN" sz="2800" b="1" dirty="0">
                <a:solidFill>
                  <a:srgbClr val="C00000"/>
                </a:solidFill>
                <a:latin typeface="Verdana" panose="020B0604030504040204" pitchFamily="34" charset="0"/>
              </a:rPr>
              <a:t>4</a:t>
            </a:r>
            <a:r>
              <a:rPr lang="zh-CN" altLang="en-US" sz="2800" b="1" dirty="0">
                <a:solidFill>
                  <a:srgbClr val="C00000"/>
                </a:solidFill>
                <a:latin typeface="Verdana" panose="020B0604030504040204" pitchFamily="34" charset="0"/>
              </a:rPr>
              <a:t>）计算修正法和软件修正法  </a:t>
            </a:r>
            <a:r>
              <a:rPr lang="zh-CN" altLang="en-US" sz="2800" dirty="0">
                <a:solidFill>
                  <a:schemeClr val="tx2"/>
                </a:solidFill>
                <a:latin typeface="Verdana" panose="020B0604030504040204" pitchFamily="34" charset="0"/>
              </a:rPr>
              <a:t></a:t>
            </a:r>
          </a:p>
          <a:p>
            <a:pPr>
              <a:spcBef>
                <a:spcPct val="20000"/>
              </a:spcBef>
              <a:buClr>
                <a:schemeClr val="hlink"/>
              </a:buClr>
              <a:buFont typeface="Wingdings" panose="05000000000000000000" pitchFamily="2" charset="2"/>
              <a:buNone/>
            </a:pPr>
            <a:r>
              <a:rPr lang="zh-CN" altLang="en-US" sz="2000" dirty="0">
                <a:solidFill>
                  <a:schemeClr val="tx2"/>
                </a:solidFill>
                <a:latin typeface="Verdana" panose="020B0604030504040204" pitchFamily="34" charset="0"/>
              </a:rPr>
              <a:t>    在实际的应用中，热电偶的参比端往往不是</a:t>
            </a:r>
            <a:r>
              <a:rPr lang="en-US" altLang="zh-CN" sz="2000" dirty="0">
                <a:solidFill>
                  <a:schemeClr val="tx2"/>
                </a:solidFill>
                <a:latin typeface="Verdana" panose="020B0604030504040204" pitchFamily="34" charset="0"/>
              </a:rPr>
              <a:t>0℃</a:t>
            </a:r>
            <a:r>
              <a:rPr lang="zh-CN" altLang="en-US" sz="2000" dirty="0">
                <a:solidFill>
                  <a:schemeClr val="tx2"/>
                </a:solidFill>
                <a:latin typeface="Verdana" panose="020B0604030504040204" pitchFamily="34" charset="0"/>
              </a:rPr>
              <a:t>，而是环境温度</a:t>
            </a:r>
            <a:r>
              <a:rPr lang="en-US" altLang="zh-CN" sz="2000" i="1" dirty="0">
                <a:solidFill>
                  <a:schemeClr val="tx2"/>
                </a:solidFill>
                <a:latin typeface="Verdana" panose="020B0604030504040204" pitchFamily="34" charset="0"/>
              </a:rPr>
              <a:t>t</a:t>
            </a:r>
            <a:r>
              <a:rPr lang="en-US" altLang="zh-CN" sz="2000" baseline="-25000" dirty="0">
                <a:solidFill>
                  <a:schemeClr val="tx2"/>
                </a:solidFill>
                <a:latin typeface="Verdana" panose="020B0604030504040204" pitchFamily="34" charset="0"/>
              </a:rPr>
              <a:t>1</a:t>
            </a:r>
            <a:r>
              <a:rPr lang="zh-CN" altLang="en-US" sz="2000" dirty="0">
                <a:solidFill>
                  <a:schemeClr val="tx2"/>
                </a:solidFill>
                <a:latin typeface="Verdana" panose="020B0604030504040204" pitchFamily="34" charset="0"/>
              </a:rPr>
              <a:t>，这时测量出的回路热电势要小，因此必须加上环境温度</a:t>
            </a:r>
            <a:r>
              <a:rPr lang="en-US" altLang="zh-CN" sz="2000" i="1" dirty="0">
                <a:solidFill>
                  <a:schemeClr val="tx2"/>
                </a:solidFill>
                <a:latin typeface="Verdana" panose="020B0604030504040204" pitchFamily="34" charset="0"/>
              </a:rPr>
              <a:t>t</a:t>
            </a:r>
            <a:r>
              <a:rPr lang="en-US" altLang="zh-CN" sz="2000" baseline="-25000" dirty="0">
                <a:solidFill>
                  <a:schemeClr val="tx2"/>
                </a:solidFill>
                <a:latin typeface="Verdana" panose="020B0604030504040204" pitchFamily="34" charset="0"/>
              </a:rPr>
              <a:t>1</a:t>
            </a:r>
            <a:r>
              <a:rPr lang="zh-CN" altLang="en-US" sz="2000" dirty="0">
                <a:solidFill>
                  <a:schemeClr val="tx2"/>
                </a:solidFill>
                <a:latin typeface="Verdana" panose="020B0604030504040204" pitchFamily="34" charset="0"/>
              </a:rPr>
              <a:t>与冰点</a:t>
            </a:r>
            <a:r>
              <a:rPr lang="en-US" altLang="zh-CN" sz="2000" i="1" dirty="0">
                <a:solidFill>
                  <a:schemeClr val="tx2"/>
                </a:solidFill>
                <a:latin typeface="Verdana" panose="020B0604030504040204" pitchFamily="34" charset="0"/>
              </a:rPr>
              <a:t>t</a:t>
            </a:r>
            <a:r>
              <a:rPr lang="en-US" altLang="zh-CN" sz="2000" baseline="-25000" dirty="0">
                <a:solidFill>
                  <a:schemeClr val="tx2"/>
                </a:solidFill>
                <a:latin typeface="Verdana" panose="020B0604030504040204" pitchFamily="34" charset="0"/>
              </a:rPr>
              <a:t>0</a:t>
            </a:r>
            <a:r>
              <a:rPr lang="zh-CN" altLang="en-US" sz="2000" dirty="0">
                <a:solidFill>
                  <a:schemeClr val="tx2"/>
                </a:solidFill>
                <a:latin typeface="Verdana" panose="020B0604030504040204" pitchFamily="34" charset="0"/>
              </a:rPr>
              <a:t>之间温差所产生的热电势后才能符合热电偶分度表的要求。根据</a:t>
            </a:r>
            <a:r>
              <a:rPr lang="zh-CN" altLang="en-US" sz="2000" b="1" dirty="0">
                <a:solidFill>
                  <a:srgbClr val="0000CC"/>
                </a:solidFill>
                <a:latin typeface="Verdana" panose="020B0604030504040204" pitchFamily="34" charset="0"/>
              </a:rPr>
              <a:t>连接导体和中间温度定则</a:t>
            </a:r>
            <a:r>
              <a:rPr lang="zh-CN" altLang="en-US" sz="2000" dirty="0">
                <a:solidFill>
                  <a:schemeClr val="tx2"/>
                </a:solidFill>
                <a:latin typeface="Verdana" panose="020B0604030504040204" pitchFamily="34" charset="0"/>
              </a:rPr>
              <a:t>有：</a:t>
            </a:r>
            <a:endParaRPr lang="zh-CN" altLang="en-US" sz="2000" i="1" dirty="0">
              <a:solidFill>
                <a:schemeClr val="tx2"/>
              </a:solidFill>
              <a:latin typeface="Verdana" panose="020B0604030504040204" pitchFamily="34" charset="0"/>
            </a:endParaRPr>
          </a:p>
          <a:p>
            <a:pPr>
              <a:spcBef>
                <a:spcPct val="20000"/>
              </a:spcBef>
              <a:buClr>
                <a:schemeClr val="hlink"/>
              </a:buClr>
              <a:buFont typeface="Wingdings" panose="05000000000000000000" pitchFamily="2" charset="2"/>
              <a:buNone/>
            </a:pPr>
            <a:r>
              <a:rPr lang="zh-CN" altLang="en-US" sz="2000" i="1" dirty="0">
                <a:solidFill>
                  <a:schemeClr val="tx2"/>
                </a:solidFill>
                <a:latin typeface="Verdana" panose="020B0604030504040204" pitchFamily="34" charset="0"/>
              </a:rPr>
              <a:t>                </a:t>
            </a:r>
            <a:r>
              <a:rPr lang="en-US" altLang="zh-CN" sz="2000" i="1" dirty="0">
                <a:solidFill>
                  <a:schemeClr val="tx2"/>
                </a:solidFill>
                <a:latin typeface="Verdana" panose="020B0604030504040204" pitchFamily="34" charset="0"/>
              </a:rPr>
              <a:t>E</a:t>
            </a:r>
            <a:r>
              <a:rPr lang="en-US" altLang="zh-CN" sz="2000" dirty="0">
                <a:solidFill>
                  <a:schemeClr val="tx2"/>
                </a:solidFill>
                <a:latin typeface="Verdana" panose="020B0604030504040204" pitchFamily="34" charset="0"/>
              </a:rPr>
              <a:t>(</a:t>
            </a:r>
            <a:r>
              <a:rPr lang="en-US" altLang="zh-CN" sz="2000" i="1" dirty="0">
                <a:solidFill>
                  <a:schemeClr val="tx2"/>
                </a:solidFill>
                <a:latin typeface="Verdana" panose="020B0604030504040204" pitchFamily="34" charset="0"/>
              </a:rPr>
              <a:t>t</a:t>
            </a:r>
            <a:r>
              <a:rPr lang="en-US" altLang="zh-CN" sz="2000" dirty="0">
                <a:solidFill>
                  <a:schemeClr val="tx2"/>
                </a:solidFill>
                <a:latin typeface="Verdana" panose="020B0604030504040204" pitchFamily="34" charset="0"/>
              </a:rPr>
              <a:t>,</a:t>
            </a:r>
            <a:r>
              <a:rPr lang="en-US" altLang="zh-CN" sz="2000" i="1" dirty="0">
                <a:solidFill>
                  <a:schemeClr val="tx2"/>
                </a:solidFill>
                <a:latin typeface="Verdana" panose="020B0604030504040204" pitchFamily="34" charset="0"/>
              </a:rPr>
              <a:t>t</a:t>
            </a:r>
            <a:r>
              <a:rPr lang="en-US" altLang="zh-CN" sz="2000" i="1" baseline="-25000" dirty="0">
                <a:solidFill>
                  <a:schemeClr val="tx2"/>
                </a:solidFill>
                <a:latin typeface="Verdana" panose="020B0604030504040204" pitchFamily="34" charset="0"/>
              </a:rPr>
              <a:t>0</a:t>
            </a:r>
            <a:r>
              <a:rPr lang="zh-CN" altLang="en-US" sz="2000" i="1" baseline="-25000" dirty="0">
                <a:solidFill>
                  <a:schemeClr val="tx2"/>
                </a:solidFill>
                <a:latin typeface="Verdana" panose="020B0604030504040204" pitchFamily="34" charset="0"/>
              </a:rPr>
              <a:t>℃</a:t>
            </a:r>
            <a:r>
              <a:rPr lang="en-US" altLang="zh-CN" sz="2000" dirty="0">
                <a:solidFill>
                  <a:schemeClr val="tx2"/>
                </a:solidFill>
                <a:latin typeface="Verdana" panose="020B0604030504040204" pitchFamily="34" charset="0"/>
              </a:rPr>
              <a:t>) = </a:t>
            </a:r>
            <a:r>
              <a:rPr lang="en-US" altLang="zh-CN" sz="2000" i="1" dirty="0">
                <a:solidFill>
                  <a:schemeClr val="tx2"/>
                </a:solidFill>
                <a:latin typeface="Verdana" panose="020B0604030504040204" pitchFamily="34" charset="0"/>
              </a:rPr>
              <a:t>E</a:t>
            </a:r>
            <a:r>
              <a:rPr lang="en-US" altLang="zh-CN" sz="2000" dirty="0">
                <a:solidFill>
                  <a:schemeClr val="tx2"/>
                </a:solidFill>
                <a:latin typeface="Verdana" panose="020B0604030504040204" pitchFamily="34" charset="0"/>
              </a:rPr>
              <a:t>(</a:t>
            </a:r>
            <a:r>
              <a:rPr lang="en-US" altLang="zh-CN" sz="2000" i="1" dirty="0">
                <a:solidFill>
                  <a:schemeClr val="tx2"/>
                </a:solidFill>
                <a:latin typeface="Verdana" panose="020B0604030504040204" pitchFamily="34" charset="0"/>
              </a:rPr>
              <a:t>t</a:t>
            </a:r>
            <a:r>
              <a:rPr lang="en-US" altLang="zh-CN" sz="2000" dirty="0">
                <a:solidFill>
                  <a:schemeClr val="tx2"/>
                </a:solidFill>
                <a:latin typeface="Verdana" panose="020B0604030504040204" pitchFamily="34" charset="0"/>
              </a:rPr>
              <a:t>,</a:t>
            </a:r>
            <a:r>
              <a:rPr lang="en-US" altLang="zh-CN" sz="2000" i="1" dirty="0">
                <a:solidFill>
                  <a:schemeClr val="tx2"/>
                </a:solidFill>
                <a:latin typeface="Verdana" panose="020B0604030504040204" pitchFamily="34" charset="0"/>
              </a:rPr>
              <a:t> t</a:t>
            </a:r>
            <a:r>
              <a:rPr lang="en-US" altLang="zh-CN" sz="2000" baseline="-25000" dirty="0">
                <a:solidFill>
                  <a:schemeClr val="tx2"/>
                </a:solidFill>
                <a:latin typeface="Verdana" panose="020B0604030504040204" pitchFamily="34" charset="0"/>
              </a:rPr>
              <a:t>1</a:t>
            </a:r>
            <a:r>
              <a:rPr lang="en-US" altLang="zh-CN" sz="2000" dirty="0">
                <a:solidFill>
                  <a:schemeClr val="tx2"/>
                </a:solidFill>
                <a:latin typeface="Verdana" panose="020B0604030504040204" pitchFamily="34" charset="0"/>
              </a:rPr>
              <a:t>) + </a:t>
            </a:r>
            <a:r>
              <a:rPr lang="en-US" altLang="zh-CN" sz="2000" i="1" dirty="0">
                <a:solidFill>
                  <a:schemeClr val="tx2"/>
                </a:solidFill>
                <a:latin typeface="Verdana" panose="020B0604030504040204" pitchFamily="34" charset="0"/>
              </a:rPr>
              <a:t>E</a:t>
            </a:r>
            <a:r>
              <a:rPr lang="en-US" altLang="zh-CN" sz="2000" dirty="0">
                <a:solidFill>
                  <a:schemeClr val="tx2"/>
                </a:solidFill>
                <a:latin typeface="Verdana" panose="020B0604030504040204" pitchFamily="34" charset="0"/>
              </a:rPr>
              <a:t>(</a:t>
            </a:r>
            <a:r>
              <a:rPr lang="en-US" altLang="zh-CN" sz="2000" i="1" dirty="0">
                <a:solidFill>
                  <a:schemeClr val="tx2"/>
                </a:solidFill>
                <a:latin typeface="Verdana" panose="020B0604030504040204" pitchFamily="34" charset="0"/>
              </a:rPr>
              <a:t>t</a:t>
            </a:r>
            <a:r>
              <a:rPr lang="en-US" altLang="zh-CN" sz="2000" baseline="-25000" dirty="0">
                <a:solidFill>
                  <a:schemeClr val="tx2"/>
                </a:solidFill>
                <a:latin typeface="Verdana" panose="020B0604030504040204" pitchFamily="34" charset="0"/>
              </a:rPr>
              <a:t>1</a:t>
            </a:r>
            <a:r>
              <a:rPr lang="en-US" altLang="zh-CN" sz="2000" dirty="0">
                <a:solidFill>
                  <a:schemeClr val="tx2"/>
                </a:solidFill>
                <a:latin typeface="Verdana" panose="020B0604030504040204" pitchFamily="34" charset="0"/>
              </a:rPr>
              <a:t>,</a:t>
            </a:r>
            <a:r>
              <a:rPr lang="en-US" altLang="zh-CN" sz="2000" i="1" dirty="0">
                <a:solidFill>
                  <a:schemeClr val="tx2"/>
                </a:solidFill>
                <a:latin typeface="Verdana" panose="020B0604030504040204" pitchFamily="34" charset="0"/>
              </a:rPr>
              <a:t>t</a:t>
            </a:r>
            <a:r>
              <a:rPr lang="en-US" altLang="zh-CN" sz="2000" i="1" baseline="-25000" dirty="0">
                <a:solidFill>
                  <a:schemeClr val="tx2"/>
                </a:solidFill>
                <a:latin typeface="Verdana" panose="020B0604030504040204" pitchFamily="34" charset="0"/>
              </a:rPr>
              <a:t>0</a:t>
            </a:r>
            <a:r>
              <a:rPr lang="zh-CN" altLang="en-US" sz="2000" i="1" baseline="-25000" dirty="0">
                <a:solidFill>
                  <a:schemeClr val="tx2"/>
                </a:solidFill>
                <a:latin typeface="Verdana" panose="020B0604030504040204" pitchFamily="34" charset="0"/>
              </a:rPr>
              <a:t>℃</a:t>
            </a:r>
            <a:r>
              <a:rPr lang="en-US" altLang="zh-CN" sz="2000" dirty="0">
                <a:solidFill>
                  <a:schemeClr val="tx2"/>
                </a:solidFill>
                <a:latin typeface="Verdana" panose="020B0604030504040204" pitchFamily="34" charset="0"/>
              </a:rPr>
              <a:t>)	       (2.18)</a:t>
            </a:r>
          </a:p>
          <a:p>
            <a:pPr>
              <a:spcBef>
                <a:spcPct val="20000"/>
              </a:spcBef>
              <a:buClr>
                <a:schemeClr val="hlink"/>
              </a:buClr>
              <a:buFont typeface="Wingdings" panose="05000000000000000000" pitchFamily="2" charset="2"/>
              <a:buChar char="v"/>
            </a:pPr>
            <a:r>
              <a:rPr lang="zh-CN" altLang="en-US" sz="2000" b="1" dirty="0">
                <a:solidFill>
                  <a:schemeClr val="tx2"/>
                </a:solidFill>
                <a:latin typeface="Verdana" panose="020B0604030504040204" pitchFamily="34" charset="0"/>
              </a:rPr>
              <a:t>计算修正法</a:t>
            </a:r>
            <a:r>
              <a:rPr lang="zh-CN" altLang="en-US" sz="2000" dirty="0">
                <a:solidFill>
                  <a:schemeClr val="tx2"/>
                </a:solidFill>
                <a:latin typeface="Verdana" panose="020B0604030504040204" pitchFamily="34" charset="0"/>
              </a:rPr>
              <a:t>：可用室温计测出冷端温度</a:t>
            </a:r>
            <a:r>
              <a:rPr lang="en-US" altLang="zh-CN" sz="2000" i="1" dirty="0">
                <a:solidFill>
                  <a:schemeClr val="tx2"/>
                </a:solidFill>
                <a:latin typeface="Verdana" panose="020B0604030504040204" pitchFamily="34" charset="0"/>
              </a:rPr>
              <a:t>t</a:t>
            </a:r>
            <a:r>
              <a:rPr lang="en-US" altLang="zh-CN" sz="2000" baseline="-25000" dirty="0">
                <a:solidFill>
                  <a:schemeClr val="tx2"/>
                </a:solidFill>
                <a:latin typeface="Verdana" panose="020B0604030504040204" pitchFamily="34" charset="0"/>
              </a:rPr>
              <a:t>1</a:t>
            </a:r>
            <a:r>
              <a:rPr lang="zh-CN" altLang="en-US" sz="2000" dirty="0">
                <a:solidFill>
                  <a:schemeClr val="tx2"/>
                </a:solidFill>
                <a:latin typeface="Verdana" panose="020B0604030504040204" pitchFamily="34" charset="0"/>
              </a:rPr>
              <a:t>，从分度表中查出</a:t>
            </a:r>
            <a:r>
              <a:rPr lang="en-US" altLang="zh-CN" sz="2000" i="1" dirty="0">
                <a:solidFill>
                  <a:schemeClr val="tx2"/>
                </a:solidFill>
                <a:latin typeface="Verdana" panose="020B0604030504040204" pitchFamily="34" charset="0"/>
              </a:rPr>
              <a:t>E</a:t>
            </a:r>
            <a:r>
              <a:rPr lang="en-US" altLang="zh-CN" sz="2000" dirty="0">
                <a:solidFill>
                  <a:schemeClr val="tx2"/>
                </a:solidFill>
                <a:latin typeface="Verdana" panose="020B0604030504040204" pitchFamily="34" charset="0"/>
              </a:rPr>
              <a:t>(</a:t>
            </a:r>
            <a:r>
              <a:rPr lang="en-US" altLang="zh-CN" sz="2000" i="1" dirty="0">
                <a:solidFill>
                  <a:schemeClr val="tx2"/>
                </a:solidFill>
                <a:latin typeface="Verdana" panose="020B0604030504040204" pitchFamily="34" charset="0"/>
              </a:rPr>
              <a:t>t</a:t>
            </a:r>
            <a:r>
              <a:rPr lang="en-US" altLang="zh-CN" sz="2000" baseline="-25000" dirty="0">
                <a:solidFill>
                  <a:schemeClr val="tx2"/>
                </a:solidFill>
                <a:latin typeface="Verdana" panose="020B0604030504040204" pitchFamily="34" charset="0"/>
              </a:rPr>
              <a:t>1</a:t>
            </a:r>
            <a:r>
              <a:rPr lang="en-US" altLang="zh-CN" sz="2000" dirty="0">
                <a:solidFill>
                  <a:schemeClr val="tx2"/>
                </a:solidFill>
                <a:latin typeface="Verdana" panose="020B0604030504040204" pitchFamily="34" charset="0"/>
              </a:rPr>
              <a:t>,</a:t>
            </a:r>
            <a:r>
              <a:rPr lang="en-US" altLang="zh-CN" sz="2000" i="1" dirty="0">
                <a:solidFill>
                  <a:schemeClr val="tx2"/>
                </a:solidFill>
                <a:latin typeface="Verdana" panose="020B0604030504040204" pitchFamily="34" charset="0"/>
              </a:rPr>
              <a:t>t</a:t>
            </a:r>
            <a:r>
              <a:rPr lang="en-US" altLang="zh-CN" sz="2000" i="1" baseline="-25000" dirty="0">
                <a:solidFill>
                  <a:schemeClr val="tx2"/>
                </a:solidFill>
                <a:latin typeface="Verdana" panose="020B0604030504040204" pitchFamily="34" charset="0"/>
              </a:rPr>
              <a:t>0</a:t>
            </a:r>
            <a:r>
              <a:rPr lang="zh-CN" altLang="en-US" sz="2000" i="1" baseline="-25000" dirty="0">
                <a:solidFill>
                  <a:schemeClr val="tx2"/>
                </a:solidFill>
                <a:latin typeface="Verdana" panose="020B0604030504040204" pitchFamily="34" charset="0"/>
              </a:rPr>
              <a:t>℃</a:t>
            </a:r>
            <a:r>
              <a:rPr lang="en-US" altLang="zh-CN" sz="2000" dirty="0">
                <a:solidFill>
                  <a:schemeClr val="tx2"/>
                </a:solidFill>
                <a:latin typeface="Verdana" panose="020B0604030504040204" pitchFamily="34" charset="0"/>
              </a:rPr>
              <a:t>)</a:t>
            </a:r>
            <a:r>
              <a:rPr lang="zh-CN" altLang="en-US" sz="2000" dirty="0">
                <a:solidFill>
                  <a:schemeClr val="tx2"/>
                </a:solidFill>
                <a:latin typeface="Verdana" panose="020B0604030504040204" pitchFamily="34" charset="0"/>
              </a:rPr>
              <a:t>的值，然后加上热电偶回路热电势</a:t>
            </a:r>
            <a:r>
              <a:rPr lang="en-US" altLang="zh-CN" sz="2000" i="1" dirty="0">
                <a:solidFill>
                  <a:schemeClr val="tx2"/>
                </a:solidFill>
                <a:latin typeface="Verdana" panose="020B0604030504040204" pitchFamily="34" charset="0"/>
              </a:rPr>
              <a:t>E</a:t>
            </a:r>
            <a:r>
              <a:rPr lang="en-US" altLang="zh-CN" sz="2000" dirty="0">
                <a:solidFill>
                  <a:schemeClr val="tx2"/>
                </a:solidFill>
                <a:latin typeface="Verdana" panose="020B0604030504040204" pitchFamily="34" charset="0"/>
              </a:rPr>
              <a:t>(</a:t>
            </a:r>
            <a:r>
              <a:rPr lang="en-US" altLang="zh-CN" sz="2000" i="1" dirty="0">
                <a:solidFill>
                  <a:schemeClr val="tx2"/>
                </a:solidFill>
                <a:latin typeface="Verdana" panose="020B0604030504040204" pitchFamily="34" charset="0"/>
              </a:rPr>
              <a:t>t</a:t>
            </a:r>
            <a:r>
              <a:rPr lang="en-US" altLang="zh-CN" sz="2000" dirty="0">
                <a:solidFill>
                  <a:schemeClr val="tx2"/>
                </a:solidFill>
                <a:latin typeface="Verdana" panose="020B0604030504040204" pitchFamily="34" charset="0"/>
              </a:rPr>
              <a:t>,</a:t>
            </a:r>
            <a:r>
              <a:rPr lang="en-US" altLang="zh-CN" sz="2000" i="1" dirty="0">
                <a:solidFill>
                  <a:schemeClr val="tx2"/>
                </a:solidFill>
                <a:latin typeface="Verdana" panose="020B0604030504040204" pitchFamily="34" charset="0"/>
              </a:rPr>
              <a:t> t</a:t>
            </a:r>
            <a:r>
              <a:rPr lang="en-US" altLang="zh-CN" sz="2000" baseline="-25000" dirty="0">
                <a:solidFill>
                  <a:schemeClr val="tx2"/>
                </a:solidFill>
                <a:latin typeface="Verdana" panose="020B0604030504040204" pitchFamily="34" charset="0"/>
              </a:rPr>
              <a:t>1</a:t>
            </a:r>
            <a:r>
              <a:rPr lang="en-US" altLang="zh-CN" sz="2000" dirty="0">
                <a:solidFill>
                  <a:schemeClr val="tx2"/>
                </a:solidFill>
                <a:latin typeface="Verdana" panose="020B0604030504040204" pitchFamily="34" charset="0"/>
              </a:rPr>
              <a:t>)</a:t>
            </a:r>
            <a:r>
              <a:rPr lang="zh-CN" altLang="en-US" sz="2000" dirty="0">
                <a:solidFill>
                  <a:schemeClr val="tx2"/>
                </a:solidFill>
                <a:latin typeface="Verdana" panose="020B0604030504040204" pitchFamily="34" charset="0"/>
              </a:rPr>
              <a:t>，得到</a:t>
            </a:r>
            <a:r>
              <a:rPr lang="en-US" altLang="zh-CN" sz="2000" i="1" dirty="0">
                <a:solidFill>
                  <a:schemeClr val="tx2"/>
                </a:solidFill>
                <a:latin typeface="Verdana" panose="020B0604030504040204" pitchFamily="34" charset="0"/>
              </a:rPr>
              <a:t>E</a:t>
            </a:r>
            <a:r>
              <a:rPr lang="en-US" altLang="zh-CN" sz="2000" dirty="0">
                <a:solidFill>
                  <a:schemeClr val="tx2"/>
                </a:solidFill>
                <a:latin typeface="Verdana" panose="020B0604030504040204" pitchFamily="34" charset="0"/>
              </a:rPr>
              <a:t>(</a:t>
            </a:r>
            <a:r>
              <a:rPr lang="en-US" altLang="zh-CN" sz="2000" i="1" dirty="0">
                <a:solidFill>
                  <a:schemeClr val="tx2"/>
                </a:solidFill>
                <a:latin typeface="Verdana" panose="020B0604030504040204" pitchFamily="34" charset="0"/>
              </a:rPr>
              <a:t>t</a:t>
            </a:r>
            <a:r>
              <a:rPr lang="en-US" altLang="zh-CN" sz="2000" dirty="0">
                <a:solidFill>
                  <a:schemeClr val="tx2"/>
                </a:solidFill>
                <a:latin typeface="Verdana" panose="020B0604030504040204" pitchFamily="34" charset="0"/>
              </a:rPr>
              <a:t>,</a:t>
            </a:r>
            <a:r>
              <a:rPr lang="en-US" altLang="zh-CN" sz="2000" i="1" dirty="0">
                <a:solidFill>
                  <a:schemeClr val="tx2"/>
                </a:solidFill>
                <a:latin typeface="Verdana" panose="020B0604030504040204" pitchFamily="34" charset="0"/>
              </a:rPr>
              <a:t>t</a:t>
            </a:r>
            <a:r>
              <a:rPr lang="en-US" altLang="zh-CN" sz="2000" i="1" baseline="-25000" dirty="0">
                <a:solidFill>
                  <a:schemeClr val="tx2"/>
                </a:solidFill>
                <a:latin typeface="Verdana" panose="020B0604030504040204" pitchFamily="34" charset="0"/>
              </a:rPr>
              <a:t>0</a:t>
            </a:r>
            <a:r>
              <a:rPr lang="zh-CN" altLang="en-US" sz="2000" i="1" baseline="-25000" dirty="0">
                <a:solidFill>
                  <a:schemeClr val="tx2"/>
                </a:solidFill>
                <a:latin typeface="Verdana" panose="020B0604030504040204" pitchFamily="34" charset="0"/>
              </a:rPr>
              <a:t>℃</a:t>
            </a:r>
            <a:r>
              <a:rPr lang="en-US" altLang="zh-CN" sz="2000" dirty="0">
                <a:solidFill>
                  <a:schemeClr val="tx2"/>
                </a:solidFill>
                <a:latin typeface="Verdana" panose="020B0604030504040204" pitchFamily="34" charset="0"/>
              </a:rPr>
              <a:t>)</a:t>
            </a:r>
            <a:r>
              <a:rPr lang="zh-CN" altLang="en-US" sz="2000" dirty="0">
                <a:solidFill>
                  <a:schemeClr val="tx2"/>
                </a:solidFill>
                <a:latin typeface="Verdana" panose="020B0604030504040204" pitchFamily="34" charset="0"/>
              </a:rPr>
              <a:t>值，反查分度表即可得到准确的被测温度</a:t>
            </a:r>
            <a:r>
              <a:rPr lang="en-US" altLang="zh-CN" sz="2000" i="1" dirty="0">
                <a:solidFill>
                  <a:schemeClr val="tx2"/>
                </a:solidFill>
                <a:latin typeface="Verdana" panose="020B0604030504040204" pitchFamily="34" charset="0"/>
              </a:rPr>
              <a:t>t</a:t>
            </a:r>
            <a:r>
              <a:rPr lang="zh-CN" altLang="en-US" sz="2000" dirty="0">
                <a:solidFill>
                  <a:schemeClr val="tx2"/>
                </a:solidFill>
                <a:latin typeface="Verdana" panose="020B0604030504040204" pitchFamily="34" charset="0"/>
              </a:rPr>
              <a:t>值。</a:t>
            </a:r>
          </a:p>
          <a:p>
            <a:pPr>
              <a:spcBef>
                <a:spcPct val="20000"/>
              </a:spcBef>
              <a:buClr>
                <a:schemeClr val="hlink"/>
              </a:buClr>
              <a:buFont typeface="Wingdings" panose="05000000000000000000" pitchFamily="2" charset="2"/>
              <a:buChar char="v"/>
            </a:pPr>
            <a:r>
              <a:rPr lang="zh-CN" altLang="en-US" sz="2200" b="1" dirty="0">
                <a:solidFill>
                  <a:schemeClr val="tx2"/>
                </a:solidFill>
                <a:latin typeface="Verdana" panose="020B0604030504040204" pitchFamily="34" charset="0"/>
              </a:rPr>
              <a:t>软件修正法</a:t>
            </a:r>
            <a:r>
              <a:rPr lang="zh-CN" altLang="en-US" sz="2200" dirty="0">
                <a:solidFill>
                  <a:schemeClr val="tx2"/>
                </a:solidFill>
                <a:latin typeface="Verdana" panose="020B0604030504040204" pitchFamily="34" charset="0"/>
              </a:rPr>
              <a:t>：在热电偶接线端子附近（冷端）安装有热敏电阻，计算机每次都采集各路热电势信号和热敏电阻信号，根据热敏电阻信号可得到</a:t>
            </a:r>
            <a:r>
              <a:rPr lang="en-US" altLang="zh-CN" sz="2200" i="1" dirty="0">
                <a:solidFill>
                  <a:schemeClr val="tx2"/>
                </a:solidFill>
                <a:latin typeface="Verdana" panose="020B0604030504040204" pitchFamily="34" charset="0"/>
              </a:rPr>
              <a:t>E</a:t>
            </a:r>
            <a:r>
              <a:rPr lang="en-US" altLang="zh-CN" sz="2200" dirty="0">
                <a:solidFill>
                  <a:schemeClr val="tx2"/>
                </a:solidFill>
                <a:latin typeface="Verdana" panose="020B0604030504040204" pitchFamily="34" charset="0"/>
              </a:rPr>
              <a:t>(</a:t>
            </a:r>
            <a:r>
              <a:rPr lang="en-US" altLang="zh-CN" sz="2200" i="1" dirty="0">
                <a:solidFill>
                  <a:schemeClr val="tx2"/>
                </a:solidFill>
                <a:latin typeface="Verdana" panose="020B0604030504040204" pitchFamily="34" charset="0"/>
              </a:rPr>
              <a:t>t</a:t>
            </a:r>
            <a:r>
              <a:rPr lang="en-US" altLang="zh-CN" sz="2200" baseline="-25000" dirty="0">
                <a:solidFill>
                  <a:schemeClr val="tx2"/>
                </a:solidFill>
                <a:latin typeface="Verdana" panose="020B0604030504040204" pitchFamily="34" charset="0"/>
              </a:rPr>
              <a:t>0</a:t>
            </a:r>
            <a:r>
              <a:rPr lang="en-US" altLang="zh-CN" sz="2200" dirty="0">
                <a:solidFill>
                  <a:schemeClr val="tx2"/>
                </a:solidFill>
                <a:latin typeface="Verdana" panose="020B0604030504040204" pitchFamily="34" charset="0"/>
              </a:rPr>
              <a:t>,</a:t>
            </a:r>
            <a:r>
              <a:rPr lang="en-US" altLang="zh-CN" sz="2200" i="1" dirty="0">
                <a:solidFill>
                  <a:schemeClr val="tx2"/>
                </a:solidFill>
                <a:latin typeface="Verdana" panose="020B0604030504040204" pitchFamily="34" charset="0"/>
              </a:rPr>
              <a:t>t</a:t>
            </a:r>
            <a:r>
              <a:rPr lang="en-US" altLang="zh-CN" sz="2200" i="1" baseline="-25000" dirty="0">
                <a:solidFill>
                  <a:schemeClr val="tx2"/>
                </a:solidFill>
                <a:latin typeface="Verdana" panose="020B0604030504040204" pitchFamily="34" charset="0"/>
              </a:rPr>
              <a:t>0</a:t>
            </a:r>
            <a:r>
              <a:rPr lang="zh-CN" altLang="en-US" sz="2200" i="1" baseline="-25000" dirty="0">
                <a:solidFill>
                  <a:schemeClr val="tx2"/>
                </a:solidFill>
                <a:latin typeface="Verdana" panose="020B0604030504040204" pitchFamily="34" charset="0"/>
              </a:rPr>
              <a:t>℃</a:t>
            </a:r>
            <a:r>
              <a:rPr lang="en-US" altLang="zh-CN" sz="2200" dirty="0">
                <a:solidFill>
                  <a:schemeClr val="tx2"/>
                </a:solidFill>
                <a:latin typeface="Verdana" panose="020B0604030504040204" pitchFamily="34" charset="0"/>
              </a:rPr>
              <a:t>)</a:t>
            </a:r>
            <a:r>
              <a:rPr lang="zh-CN" altLang="en-US" sz="2200" dirty="0">
                <a:solidFill>
                  <a:schemeClr val="tx2"/>
                </a:solidFill>
                <a:latin typeface="Verdana" panose="020B0604030504040204" pitchFamily="34" charset="0"/>
              </a:rPr>
              <a:t>，再按计算修正法计算出每一路的</a:t>
            </a:r>
            <a:r>
              <a:rPr lang="en-US" altLang="zh-CN" sz="2200" i="1" dirty="0">
                <a:solidFill>
                  <a:schemeClr val="tx2"/>
                </a:solidFill>
                <a:latin typeface="Verdana" panose="020B0604030504040204" pitchFamily="34" charset="0"/>
              </a:rPr>
              <a:t>E</a:t>
            </a:r>
            <a:r>
              <a:rPr lang="en-US" altLang="zh-CN" sz="2200" dirty="0">
                <a:solidFill>
                  <a:schemeClr val="tx2"/>
                </a:solidFill>
                <a:latin typeface="Verdana" panose="020B0604030504040204" pitchFamily="34" charset="0"/>
              </a:rPr>
              <a:t>(</a:t>
            </a:r>
            <a:r>
              <a:rPr lang="en-US" altLang="zh-CN" sz="2200" i="1" dirty="0">
                <a:solidFill>
                  <a:schemeClr val="tx2"/>
                </a:solidFill>
                <a:latin typeface="Verdana" panose="020B0604030504040204" pitchFamily="34" charset="0"/>
              </a:rPr>
              <a:t>t</a:t>
            </a:r>
            <a:r>
              <a:rPr lang="en-US" altLang="zh-CN" sz="2200" dirty="0">
                <a:solidFill>
                  <a:schemeClr val="tx2"/>
                </a:solidFill>
                <a:latin typeface="Verdana" panose="020B0604030504040204" pitchFamily="34" charset="0"/>
              </a:rPr>
              <a:t>,</a:t>
            </a:r>
            <a:r>
              <a:rPr lang="en-US" altLang="zh-CN" sz="2200" i="1" dirty="0">
                <a:solidFill>
                  <a:schemeClr val="tx2"/>
                </a:solidFill>
                <a:latin typeface="Verdana" panose="020B0604030504040204" pitchFamily="34" charset="0"/>
              </a:rPr>
              <a:t>t</a:t>
            </a:r>
            <a:r>
              <a:rPr lang="en-US" altLang="zh-CN" sz="2200" i="1" baseline="-25000" dirty="0">
                <a:solidFill>
                  <a:schemeClr val="tx2"/>
                </a:solidFill>
                <a:latin typeface="Verdana" panose="020B0604030504040204" pitchFamily="34" charset="0"/>
              </a:rPr>
              <a:t>0</a:t>
            </a:r>
            <a:r>
              <a:rPr lang="zh-CN" altLang="en-US" sz="2200" i="1" baseline="-25000" dirty="0">
                <a:solidFill>
                  <a:schemeClr val="tx2"/>
                </a:solidFill>
                <a:latin typeface="Verdana" panose="020B0604030504040204" pitchFamily="34" charset="0"/>
              </a:rPr>
              <a:t>℃</a:t>
            </a:r>
            <a:r>
              <a:rPr lang="en-US" altLang="zh-CN" sz="2200" dirty="0">
                <a:solidFill>
                  <a:schemeClr val="tx2"/>
                </a:solidFill>
                <a:latin typeface="Verdana" panose="020B0604030504040204" pitchFamily="34" charset="0"/>
              </a:rPr>
              <a:t>)</a:t>
            </a:r>
            <a:r>
              <a:rPr lang="zh-CN" altLang="en-US" sz="2200" dirty="0">
                <a:solidFill>
                  <a:schemeClr val="tx2"/>
                </a:solidFill>
                <a:latin typeface="Verdana" panose="020B0604030504040204" pitchFamily="34" charset="0"/>
              </a:rPr>
              <a:t>值，反查分度表，即可以得到准确的</a:t>
            </a:r>
            <a:r>
              <a:rPr lang="en-US" altLang="zh-CN" sz="2200" i="1" dirty="0">
                <a:solidFill>
                  <a:schemeClr val="tx2"/>
                </a:solidFill>
                <a:latin typeface="Verdana" panose="020B0604030504040204" pitchFamily="34" charset="0"/>
              </a:rPr>
              <a:t>t</a:t>
            </a:r>
            <a:r>
              <a:rPr lang="zh-CN" altLang="en-US" sz="2200" dirty="0">
                <a:solidFill>
                  <a:schemeClr val="tx2"/>
                </a:solidFill>
                <a:latin typeface="Verdana" panose="020B0604030504040204" pitchFamily="34" charset="0"/>
              </a:rPr>
              <a:t>值。</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日期占位符 4">
            <a:extLst>
              <a:ext uri="{FF2B5EF4-FFF2-40B4-BE49-F238E27FC236}">
                <a16:creationId xmlns:a16="http://schemas.microsoft.com/office/drawing/2014/main" id="{C68413E7-FB4B-4BF0-997F-EBB7E1ACF9D3}"/>
              </a:ext>
            </a:extLst>
          </p:cNvPr>
          <p:cNvSpPr txBox="1">
            <a:spLocks noGrp="1" noChangeArrowheads="1"/>
          </p:cNvSpPr>
          <p:nvPr/>
        </p:nvSpPr>
        <p:spPr bwMode="auto">
          <a:xfrm>
            <a:off x="228600" y="6475413"/>
            <a:ext cx="28956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E97676AF-3213-4CED-B91B-3BDCC3F1FE41}" type="datetime10">
              <a:rPr lang="zh-CN" altLang="en-US" sz="1200"/>
              <a:pPr/>
              <a:t>19:06</a:t>
            </a:fld>
            <a:r>
              <a:rPr lang="zh-CN" altLang="en-US" sz="1200"/>
              <a:t>华中科技大学自动化学院测量系</a:t>
            </a:r>
            <a:endParaRPr lang="en-US" altLang="zh-CN" sz="1200"/>
          </a:p>
        </p:txBody>
      </p:sp>
      <p:sp>
        <p:nvSpPr>
          <p:cNvPr id="58370" name="页脚占位符 5">
            <a:extLst>
              <a:ext uri="{FF2B5EF4-FFF2-40B4-BE49-F238E27FC236}">
                <a16:creationId xmlns:a16="http://schemas.microsoft.com/office/drawing/2014/main" id="{69DEA909-4796-4B77-8B30-F88C4EA1DEE3}"/>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58371" name="Rectangle 2">
            <a:extLst>
              <a:ext uri="{FF2B5EF4-FFF2-40B4-BE49-F238E27FC236}">
                <a16:creationId xmlns:a16="http://schemas.microsoft.com/office/drawing/2014/main" id="{B1529755-7612-42AD-AD88-CF543F497B70}"/>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冷端补偿</a:t>
            </a:r>
          </a:p>
        </p:txBody>
      </p:sp>
      <p:grpSp>
        <p:nvGrpSpPr>
          <p:cNvPr id="58372" name="Group 3">
            <a:extLst>
              <a:ext uri="{FF2B5EF4-FFF2-40B4-BE49-F238E27FC236}">
                <a16:creationId xmlns:a16="http://schemas.microsoft.com/office/drawing/2014/main" id="{8A0888BD-08EA-40A0-9A52-525767C054DD}"/>
              </a:ext>
            </a:extLst>
          </p:cNvPr>
          <p:cNvGrpSpPr>
            <a:grpSpLocks/>
          </p:cNvGrpSpPr>
          <p:nvPr/>
        </p:nvGrpSpPr>
        <p:grpSpPr bwMode="auto">
          <a:xfrm>
            <a:off x="152400" y="2743200"/>
            <a:ext cx="914400" cy="1506538"/>
            <a:chOff x="0" y="0"/>
            <a:chExt cx="2160" cy="499"/>
          </a:xfrm>
        </p:grpSpPr>
        <p:sp>
          <p:nvSpPr>
            <p:cNvPr id="58373" name="AutoShape 4">
              <a:extLst>
                <a:ext uri="{FF2B5EF4-FFF2-40B4-BE49-F238E27FC236}">
                  <a16:creationId xmlns:a16="http://schemas.microsoft.com/office/drawing/2014/main" id="{788A2D18-601B-4228-A706-6BD24FCD368D}"/>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8374" name="Freeform 5">
              <a:extLst>
                <a:ext uri="{FF2B5EF4-FFF2-40B4-BE49-F238E27FC236}">
                  <a16:creationId xmlns:a16="http://schemas.microsoft.com/office/drawing/2014/main" id="{846EC770-38F5-4EF1-AAF9-56550528BDCD}"/>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8375" name="Text Box 6">
              <a:extLst>
                <a:ext uri="{FF2B5EF4-FFF2-40B4-BE49-F238E27FC236}">
                  <a16:creationId xmlns:a16="http://schemas.microsoft.com/office/drawing/2014/main" id="{4C2B163E-7285-4209-A928-2D0BBC6F5FE4}"/>
                </a:ext>
              </a:extLst>
            </p:cNvPr>
            <p:cNvSpPr txBox="1">
              <a:spLocks noChangeArrowheads="1"/>
            </p:cNvSpPr>
            <p:nvPr/>
          </p:nvSpPr>
          <p:spPr bwMode="auto">
            <a:xfrm>
              <a:off x="180" y="48"/>
              <a:ext cx="1755"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热电偶冷端补偿</a:t>
              </a:r>
              <a:endParaRPr lang="en-US" altLang="zh-CN" sz="2000">
                <a:solidFill>
                  <a:schemeClr val="bg1"/>
                </a:solidFill>
              </a:endParaRPr>
            </a:p>
          </p:txBody>
        </p:sp>
      </p:grpSp>
      <p:sp>
        <p:nvSpPr>
          <p:cNvPr id="58376" name="AutoShape 7">
            <a:extLst>
              <a:ext uri="{FF2B5EF4-FFF2-40B4-BE49-F238E27FC236}">
                <a16:creationId xmlns:a16="http://schemas.microsoft.com/office/drawing/2014/main" id="{9DC655BA-B513-4AEC-ACBA-C1C240721339}"/>
              </a:ext>
            </a:extLst>
          </p:cNvPr>
          <p:cNvSpPr>
            <a:spLocks noChangeArrowheads="1"/>
          </p:cNvSpPr>
          <p:nvPr/>
        </p:nvSpPr>
        <p:spPr bwMode="auto">
          <a:xfrm>
            <a:off x="1600200" y="1219200"/>
            <a:ext cx="7239000" cy="51816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8377" name="Rectangle 8">
            <a:extLst>
              <a:ext uri="{FF2B5EF4-FFF2-40B4-BE49-F238E27FC236}">
                <a16:creationId xmlns:a16="http://schemas.microsoft.com/office/drawing/2014/main" id="{290E0C7F-1F5A-4948-9676-560B90B59C2F}"/>
              </a:ext>
            </a:extLst>
          </p:cNvPr>
          <p:cNvSpPr>
            <a:spLocks noChangeArrowheads="1"/>
          </p:cNvSpPr>
          <p:nvPr/>
        </p:nvSpPr>
        <p:spPr bwMode="auto">
          <a:xfrm>
            <a:off x="1676400" y="1447800"/>
            <a:ext cx="72390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800" b="1">
                <a:solidFill>
                  <a:schemeClr val="tx2"/>
                </a:solidFill>
                <a:latin typeface="Verdana" panose="020B0604030504040204" pitchFamily="34" charset="0"/>
              </a:rPr>
              <a:t>冷端补偿的计算修正：注意</a:t>
            </a:r>
            <a:r>
              <a:rPr lang="zh-CN" altLang="en-US" sz="2800">
                <a:solidFill>
                  <a:schemeClr val="tx2"/>
                </a:solidFill>
                <a:latin typeface="Verdana" panose="020B0604030504040204" pitchFamily="34" charset="0"/>
              </a:rPr>
              <a:t>热电势是</a:t>
            </a:r>
            <a:r>
              <a:rPr lang="zh-CN" altLang="en-US" sz="2800">
                <a:solidFill>
                  <a:srgbClr val="FF0000"/>
                </a:solidFill>
                <a:latin typeface="Verdana" panose="020B0604030504040204" pitchFamily="34" charset="0"/>
              </a:rPr>
              <a:t>温度函数的差</a:t>
            </a:r>
            <a:r>
              <a:rPr lang="zh-CN" altLang="en-US" sz="2800">
                <a:solidFill>
                  <a:schemeClr val="tx2"/>
                </a:solidFill>
                <a:latin typeface="Verdana" panose="020B0604030504040204" pitchFamily="34" charset="0"/>
              </a:rPr>
              <a:t>，而</a:t>
            </a:r>
            <a:r>
              <a:rPr lang="zh-CN" altLang="en-US" sz="2800">
                <a:solidFill>
                  <a:srgbClr val="FF0000"/>
                </a:solidFill>
                <a:latin typeface="Verdana" panose="020B0604030504040204" pitchFamily="34" charset="0"/>
              </a:rPr>
              <a:t>不是温差的函数</a:t>
            </a:r>
            <a:r>
              <a:rPr lang="zh-CN" altLang="en-US" sz="28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    </a:t>
            </a:r>
          </a:p>
        </p:txBody>
      </p:sp>
      <p:pic>
        <p:nvPicPr>
          <p:cNvPr id="58378" name="Picture 9" descr="2-20">
            <a:extLst>
              <a:ext uri="{FF2B5EF4-FFF2-40B4-BE49-F238E27FC236}">
                <a16:creationId xmlns:a16="http://schemas.microsoft.com/office/drawing/2014/main" id="{FDC29385-6CD3-4E41-A8EB-A95E7BEE3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438400"/>
            <a:ext cx="3810000" cy="275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8379" name="对象 56331">
            <a:extLst>
              <a:ext uri="{FF2B5EF4-FFF2-40B4-BE49-F238E27FC236}">
                <a16:creationId xmlns:a16="http://schemas.microsoft.com/office/drawing/2014/main" id="{302EBA7B-7271-4C2B-A82F-BDBA438602EF}"/>
              </a:ext>
            </a:extLst>
          </p:cNvPr>
          <p:cNvGraphicFramePr>
            <a:graphicFrameLocks noChangeAspect="1"/>
          </p:cNvGraphicFramePr>
          <p:nvPr/>
        </p:nvGraphicFramePr>
        <p:xfrm>
          <a:off x="2362200" y="5334000"/>
          <a:ext cx="6161088" cy="1138238"/>
        </p:xfrm>
        <a:graphic>
          <a:graphicData uri="http://schemas.openxmlformats.org/presentationml/2006/ole">
            <mc:AlternateContent xmlns:mc="http://schemas.openxmlformats.org/markup-compatibility/2006">
              <mc:Choice xmlns:v="urn:schemas-microsoft-com:vml" Requires="v">
                <p:oleObj spid="_x0000_s58408" r:id="rId4" imgW="4000500" imgH="711200" progId="">
                  <p:embed/>
                </p:oleObj>
              </mc:Choice>
              <mc:Fallback>
                <p:oleObj r:id="rId4" imgW="4000500" imgH="711200" progId="">
                  <p:embed/>
                  <p:pic>
                    <p:nvPicPr>
                      <p:cNvPr id="0" name="对象 563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5334000"/>
                        <a:ext cx="6161088"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日期占位符 3">
            <a:extLst>
              <a:ext uri="{FF2B5EF4-FFF2-40B4-BE49-F238E27FC236}">
                <a16:creationId xmlns:a16="http://schemas.microsoft.com/office/drawing/2014/main" id="{83BCBF36-0E17-44F1-B003-A897AAAE1684}"/>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A1874BA6-392B-44F7-BC2E-8AFAD1F37DF4}" type="datetime10">
              <a:rPr lang="zh-CN" altLang="en-US" sz="1200"/>
              <a:pPr/>
              <a:t>19:06</a:t>
            </a:fld>
            <a:r>
              <a:rPr lang="zh-CN" altLang="en-US" sz="1200"/>
              <a:t>华中科技大学控制系测控所</a:t>
            </a:r>
          </a:p>
        </p:txBody>
      </p:sp>
      <p:sp>
        <p:nvSpPr>
          <p:cNvPr id="9218" name="页脚占位符 4">
            <a:extLst>
              <a:ext uri="{FF2B5EF4-FFF2-40B4-BE49-F238E27FC236}">
                <a16:creationId xmlns:a16="http://schemas.microsoft.com/office/drawing/2014/main" id="{E95D2751-256E-4544-9042-E3810AA3078D}"/>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9219" name="Rectangle 2">
            <a:extLst>
              <a:ext uri="{FF2B5EF4-FFF2-40B4-BE49-F238E27FC236}">
                <a16:creationId xmlns:a16="http://schemas.microsoft.com/office/drawing/2014/main" id="{9863AA21-B672-43DB-9D68-3F4007E96B85}"/>
              </a:ext>
            </a:extLst>
          </p:cNvPr>
          <p:cNvSpPr>
            <a:spLocks noGrp="1" noChangeArrowheads="1"/>
          </p:cNvSpPr>
          <p:nvPr>
            <p:ph type="title" idx="4294967295"/>
          </p:nvPr>
        </p:nvSpPr>
        <p:spPr/>
        <p:txBody>
          <a:bodyPr/>
          <a:lstStyle/>
          <a:p>
            <a:pPr eaLnBrk="1" hangingPunct="1"/>
            <a:r>
              <a:rPr lang="en-US" altLang="zh-CN" dirty="0"/>
              <a:t>0</a:t>
            </a:r>
            <a:r>
              <a:rPr lang="zh-CN" altLang="en-US" dirty="0"/>
              <a:t>、测温原理</a:t>
            </a:r>
          </a:p>
        </p:txBody>
      </p:sp>
      <p:sp>
        <p:nvSpPr>
          <p:cNvPr id="9220" name="AutoShape 9">
            <a:extLst>
              <a:ext uri="{FF2B5EF4-FFF2-40B4-BE49-F238E27FC236}">
                <a16:creationId xmlns:a16="http://schemas.microsoft.com/office/drawing/2014/main" id="{6825B796-B30F-4263-9017-D4ED15F811A0}"/>
              </a:ext>
            </a:extLst>
          </p:cNvPr>
          <p:cNvSpPr>
            <a:spLocks noChangeArrowheads="1"/>
          </p:cNvSpPr>
          <p:nvPr/>
        </p:nvSpPr>
        <p:spPr bwMode="auto">
          <a:xfrm>
            <a:off x="1676400" y="2392363"/>
            <a:ext cx="6553200" cy="3779837"/>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9221" name="Group 20">
            <a:extLst>
              <a:ext uri="{FF2B5EF4-FFF2-40B4-BE49-F238E27FC236}">
                <a16:creationId xmlns:a16="http://schemas.microsoft.com/office/drawing/2014/main" id="{25575650-12D1-4CA5-8A62-1BD0F09A199D}"/>
              </a:ext>
            </a:extLst>
          </p:cNvPr>
          <p:cNvGrpSpPr>
            <a:grpSpLocks/>
          </p:cNvGrpSpPr>
          <p:nvPr/>
        </p:nvGrpSpPr>
        <p:grpSpPr bwMode="auto">
          <a:xfrm>
            <a:off x="1752600" y="1524000"/>
            <a:ext cx="3429000" cy="792163"/>
            <a:chOff x="0" y="0"/>
            <a:chExt cx="2160" cy="499"/>
          </a:xfrm>
        </p:grpSpPr>
        <p:sp>
          <p:nvSpPr>
            <p:cNvPr id="9222" name="AutoShape 11">
              <a:extLst>
                <a:ext uri="{FF2B5EF4-FFF2-40B4-BE49-F238E27FC236}">
                  <a16:creationId xmlns:a16="http://schemas.microsoft.com/office/drawing/2014/main" id="{E50973DA-0012-4BD8-8C54-E3BC23390606}"/>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3" name="Freeform 12">
              <a:extLst>
                <a:ext uri="{FF2B5EF4-FFF2-40B4-BE49-F238E27FC236}">
                  <a16:creationId xmlns:a16="http://schemas.microsoft.com/office/drawing/2014/main" id="{AE6BDC42-75D8-4BC7-834B-FE22061B49C7}"/>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201" name="Text Box 13">
              <a:extLst>
                <a:ext uri="{FF2B5EF4-FFF2-40B4-BE49-F238E27FC236}">
                  <a16:creationId xmlns:a16="http://schemas.microsoft.com/office/drawing/2014/main" id="{7423E072-BEEF-48AF-85C1-C43F8CAF5ADE}"/>
                </a:ext>
              </a:extLst>
            </p:cNvPr>
            <p:cNvSpPr txBox="1"/>
            <p:nvPr/>
          </p:nvSpPr>
          <p:spPr>
            <a:xfrm>
              <a:off x="180" y="48"/>
              <a:ext cx="1755" cy="327"/>
            </a:xfrm>
            <a:prstGeom prst="rect">
              <a:avLst/>
            </a:prstGeom>
            <a:noFill/>
            <a:ln w="9525">
              <a:noFill/>
              <a:miter/>
            </a:ln>
          </p:spPr>
          <p:txBody>
            <a:bodyPr>
              <a:spAutoFit/>
            </a:bodyPr>
            <a:lstStyle/>
            <a:p>
              <a:pPr algn="ctr" eaLnBrk="0" hangingPunct="0"/>
              <a:r>
                <a:rPr lang="zh-CN" altLang="en-US" sz="2800" noProof="1">
                  <a:solidFill>
                    <a:srgbClr val="FFFFFF"/>
                  </a:solidFill>
                  <a:effectLst>
                    <a:outerShdw blurRad="38100" dist="38100" dir="2700000">
                      <a:srgbClr val="C0C0C0"/>
                    </a:outerShdw>
                  </a:effectLst>
                  <a:cs typeface="+mn-ea"/>
                </a:rPr>
                <a:t>测温测量的意义</a:t>
              </a:r>
              <a:endParaRPr lang="zh-CN" altLang="en-US" sz="2800" noProof="1">
                <a:solidFill>
                  <a:srgbClr val="FFFFFF"/>
                </a:solidFill>
                <a:effectLst>
                  <a:outerShdw blurRad="38100" dist="38100" dir="2700000">
                    <a:srgbClr val="C0C0C0"/>
                  </a:outerShdw>
                </a:effectLst>
              </a:endParaRPr>
            </a:p>
          </p:txBody>
        </p:sp>
      </p:grpSp>
      <p:sp>
        <p:nvSpPr>
          <p:cNvPr id="9225" name="Text Box 14">
            <a:extLst>
              <a:ext uri="{FF2B5EF4-FFF2-40B4-BE49-F238E27FC236}">
                <a16:creationId xmlns:a16="http://schemas.microsoft.com/office/drawing/2014/main" id="{4BF85CB1-2595-42D3-831A-82B6B4B84D82}"/>
              </a:ext>
            </a:extLst>
          </p:cNvPr>
          <p:cNvSpPr txBox="1">
            <a:spLocks noChangeArrowheads="1"/>
          </p:cNvSpPr>
          <p:nvPr/>
        </p:nvSpPr>
        <p:spPr bwMode="auto">
          <a:xfrm>
            <a:off x="1905000" y="2544763"/>
            <a:ext cx="61722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AutoNum type="arabicPeriod"/>
            </a:pPr>
            <a:r>
              <a:rPr lang="zh-CN" altLang="en-US" sz="2400"/>
              <a:t> 温度几乎遍及所有最基本的每一种物理测量中。因而，不仅许多生产工艺和生活中要求对温度进行测量和控制。</a:t>
            </a:r>
          </a:p>
          <a:p>
            <a:pPr>
              <a:buFont typeface="Arial" panose="020B0604020202020204" pitchFamily="34" charset="0"/>
              <a:buAutoNum type="arabicPeriod"/>
            </a:pPr>
            <a:endParaRPr lang="zh-CN" altLang="en-US" sz="2400"/>
          </a:p>
          <a:p>
            <a:pPr>
              <a:buFont typeface="Arial" panose="020B0604020202020204" pitchFamily="34" charset="0"/>
              <a:buAutoNum type="arabicPeriod"/>
            </a:pPr>
            <a:r>
              <a:rPr lang="zh-CN" altLang="en-US" sz="2400"/>
              <a:t> 温度还是其他参量测量时的主要影响因素。因而在测量其他参量时可能需要同时测量温度进行温度补偿。</a:t>
            </a:r>
          </a:p>
          <a:p>
            <a:pPr>
              <a:buFont typeface="Arial" panose="020B0604020202020204" pitchFamily="34" charset="0"/>
              <a:buAutoNum type="arabicPeriod"/>
            </a:pPr>
            <a:endParaRPr lang="zh-CN" altLang="en-US" sz="2400"/>
          </a:p>
          <a:p>
            <a:r>
              <a:rPr lang="zh-CN" altLang="en-US" sz="2400"/>
              <a:t>　▲总之：温度是最普遍测量的变量之一。</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a:extLst>
              <a:ext uri="{FF2B5EF4-FFF2-40B4-BE49-F238E27FC236}">
                <a16:creationId xmlns:a16="http://schemas.microsoft.com/office/drawing/2014/main" id="{E16E781C-A598-4A17-BA3C-B61182543DD4}"/>
              </a:ext>
            </a:extLst>
          </p:cNvPr>
          <p:cNvSpPr>
            <a:spLocks noGrp="1" noChangeArrowheads="1"/>
          </p:cNvSpPr>
          <p:nvPr>
            <p:ph type="body" idx="1"/>
          </p:nvPr>
        </p:nvSpPr>
        <p:spPr>
          <a:xfrm>
            <a:off x="1204913" y="2492375"/>
            <a:ext cx="4194175" cy="838200"/>
          </a:xfrm>
        </p:spPr>
        <p:txBody>
          <a:bodyPr/>
          <a:lstStyle/>
          <a:p>
            <a:pPr marL="0" indent="0" eaLnBrk="1" hangingPunct="1">
              <a:lnSpc>
                <a:spcPct val="90000"/>
              </a:lnSpc>
              <a:buFontTx/>
              <a:buNone/>
            </a:pPr>
            <a:r>
              <a:rPr lang="zh-CN" altLang="en-US" sz="2400" b="1">
                <a:latin typeface="微软雅黑" panose="020B0503020204020204" pitchFamily="34" charset="-122"/>
                <a:ea typeface="微软雅黑" panose="020B0503020204020204" pitchFamily="34" charset="-122"/>
              </a:rPr>
              <a:t>基本构成：</a:t>
            </a:r>
            <a:endParaRPr lang="en-US" altLang="zh-CN" sz="2400" b="1">
              <a:latin typeface="微软雅黑" panose="020B0503020204020204" pitchFamily="34" charset="-122"/>
              <a:ea typeface="微软雅黑" panose="020B0503020204020204" pitchFamily="34" charset="-122"/>
            </a:endParaRPr>
          </a:p>
          <a:p>
            <a:pPr marL="0" indent="0" eaLnBrk="1" hangingPunct="1">
              <a:lnSpc>
                <a:spcPct val="90000"/>
              </a:lnSpc>
              <a:spcBef>
                <a:spcPts val="1200"/>
              </a:spcBef>
              <a:buFontTx/>
              <a:buNone/>
            </a:pPr>
            <a:r>
              <a:rPr lang="zh-CN" altLang="en-US" sz="2400" b="1">
                <a:latin typeface="微软雅黑" panose="020B0503020204020204" pitchFamily="34" charset="-122"/>
                <a:ea typeface="微软雅黑" panose="020B0503020204020204" pitchFamily="34" charset="-122"/>
              </a:rPr>
              <a:t>由热电极</a:t>
            </a:r>
            <a:r>
              <a:rPr lang="en-US" altLang="zh-CN" sz="2400" b="1">
                <a:latin typeface="微软雅黑" panose="020B0503020204020204" pitchFamily="34" charset="-122"/>
                <a:ea typeface="微软雅黑" panose="020B0503020204020204" pitchFamily="34" charset="-122"/>
              </a:rPr>
              <a:t>4</a:t>
            </a:r>
            <a:r>
              <a:rPr lang="zh-CN" altLang="en-US" sz="2400" b="1">
                <a:latin typeface="微软雅黑" panose="020B0503020204020204" pitchFamily="34" charset="-122"/>
                <a:ea typeface="微软雅黑" panose="020B0503020204020204" pitchFamily="34" charset="-122"/>
              </a:rPr>
              <a:t>、绝缘管</a:t>
            </a:r>
            <a:r>
              <a:rPr lang="en-US" altLang="zh-CN" sz="2400" b="1">
                <a:latin typeface="微软雅黑" panose="020B0503020204020204" pitchFamily="34" charset="-122"/>
                <a:ea typeface="微软雅黑" panose="020B0503020204020204" pitchFamily="34" charset="-122"/>
              </a:rPr>
              <a:t>3</a:t>
            </a:r>
            <a:r>
              <a:rPr lang="zh-CN" altLang="en-US" sz="2400" b="1">
                <a:latin typeface="微软雅黑" panose="020B0503020204020204" pitchFamily="34" charset="-122"/>
                <a:ea typeface="微软雅黑" panose="020B0503020204020204" pitchFamily="34" charset="-122"/>
              </a:rPr>
              <a:t>、</a:t>
            </a:r>
            <a:endParaRPr lang="en-US" altLang="zh-CN" sz="2400" b="1">
              <a:latin typeface="微软雅黑" panose="020B0503020204020204" pitchFamily="34" charset="-122"/>
              <a:ea typeface="微软雅黑" panose="020B0503020204020204" pitchFamily="34" charset="-122"/>
            </a:endParaRPr>
          </a:p>
          <a:p>
            <a:pPr marL="0" indent="0" eaLnBrk="1" hangingPunct="1">
              <a:lnSpc>
                <a:spcPct val="90000"/>
              </a:lnSpc>
              <a:spcBef>
                <a:spcPts val="1200"/>
              </a:spcBef>
              <a:buFontTx/>
              <a:buNone/>
            </a:pPr>
            <a:r>
              <a:rPr lang="zh-CN" altLang="en-US" sz="2400" b="1">
                <a:latin typeface="微软雅黑" panose="020B0503020204020204" pitchFamily="34" charset="-122"/>
                <a:ea typeface="微软雅黑" panose="020B0503020204020204" pitchFamily="34" charset="-122"/>
              </a:rPr>
              <a:t>保护套管</a:t>
            </a:r>
            <a:r>
              <a:rPr lang="en-US" altLang="zh-CN" sz="2400" b="1">
                <a:latin typeface="微软雅黑" panose="020B0503020204020204" pitchFamily="34" charset="-122"/>
                <a:ea typeface="微软雅黑" panose="020B0503020204020204" pitchFamily="34" charset="-122"/>
              </a:rPr>
              <a:t>2</a:t>
            </a:r>
            <a:r>
              <a:rPr lang="zh-CN" altLang="en-US" sz="2400" b="1">
                <a:latin typeface="微软雅黑" panose="020B0503020204020204" pitchFamily="34" charset="-122"/>
                <a:ea typeface="微软雅黑" panose="020B0503020204020204" pitchFamily="34" charset="-122"/>
              </a:rPr>
              <a:t>，和接线盒</a:t>
            </a:r>
            <a:r>
              <a:rPr lang="en-US" altLang="zh-CN" sz="2400" b="1">
                <a:latin typeface="微软雅黑" panose="020B0503020204020204" pitchFamily="34" charset="-122"/>
                <a:ea typeface="微软雅黑" panose="020B0503020204020204" pitchFamily="34" charset="-122"/>
              </a:rPr>
              <a:t>1</a:t>
            </a:r>
            <a:r>
              <a:rPr lang="zh-CN" altLang="en-US" sz="2400" b="1">
                <a:latin typeface="微软雅黑" panose="020B0503020204020204" pitchFamily="34" charset="-122"/>
                <a:ea typeface="微软雅黑" panose="020B0503020204020204" pitchFamily="34" charset="-122"/>
              </a:rPr>
              <a:t>组成。</a:t>
            </a:r>
          </a:p>
        </p:txBody>
      </p:sp>
      <p:pic>
        <p:nvPicPr>
          <p:cNvPr id="76803" name="Picture 5">
            <a:extLst>
              <a:ext uri="{FF2B5EF4-FFF2-40B4-BE49-F238E27FC236}">
                <a16:creationId xmlns:a16="http://schemas.microsoft.com/office/drawing/2014/main" id="{56702365-67B3-4B9B-A10C-85C8A75DE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425" y="1533525"/>
            <a:ext cx="21907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Line 3">
            <a:extLst>
              <a:ext uri="{FF2B5EF4-FFF2-40B4-BE49-F238E27FC236}">
                <a16:creationId xmlns:a16="http://schemas.microsoft.com/office/drawing/2014/main" id="{06D3E6D4-C0A0-43E8-944D-8EDDE76A8329}"/>
              </a:ext>
            </a:extLst>
          </p:cNvPr>
          <p:cNvSpPr>
            <a:spLocks noChangeShapeType="1"/>
          </p:cNvSpPr>
          <p:nvPr/>
        </p:nvSpPr>
        <p:spPr bwMode="auto">
          <a:xfrm>
            <a:off x="1331913" y="981075"/>
            <a:ext cx="7127875" cy="0"/>
          </a:xfrm>
          <a:prstGeom prst="line">
            <a:avLst/>
          </a:prstGeom>
          <a:noFill/>
          <a:ln w="952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Rectangle 2">
            <a:extLst>
              <a:ext uri="{FF2B5EF4-FFF2-40B4-BE49-F238E27FC236}">
                <a16:creationId xmlns:a16="http://schemas.microsoft.com/office/drawing/2014/main" id="{6A2BB072-567F-4B70-8338-03AD82990293}"/>
              </a:ext>
            </a:extLst>
          </p:cNvPr>
          <p:cNvSpPr txBox="1">
            <a:spLocks noChangeArrowheads="1"/>
          </p:cNvSpPr>
          <p:nvPr/>
        </p:nvSpPr>
        <p:spPr>
          <a:xfrm>
            <a:off x="1187450" y="1203325"/>
            <a:ext cx="3495675" cy="769938"/>
          </a:xfrm>
          <a:prstGeom prst="rect">
            <a:avLst/>
          </a:prstGeom>
        </p:spPr>
        <p:txBody>
          <a:bodyPr/>
          <a:lstStyle/>
          <a:p>
            <a:pPr eaLnBrk="1" hangingPunct="1">
              <a:defRPr/>
            </a:pPr>
            <a:r>
              <a:rPr kumimoji="1" lang="zh-CN" altLang="en-US" sz="2800" b="1" kern="0" dirty="0">
                <a:solidFill>
                  <a:srgbClr val="C00000"/>
                </a:solidFill>
                <a:latin typeface="微软雅黑" panose="020B0503020204020204" pitchFamily="34" charset="-122"/>
                <a:ea typeface="微软雅黑" panose="020B0503020204020204" pitchFamily="34" charset="-122"/>
                <a:cs typeface="Times New Roman" pitchFamily="18" charset="0"/>
              </a:rPr>
              <a:t>（三）热电偶结构</a:t>
            </a:r>
          </a:p>
        </p:txBody>
      </p:sp>
      <p:sp>
        <p:nvSpPr>
          <p:cNvPr id="10" name="Rectangle 2">
            <a:extLst>
              <a:ext uri="{FF2B5EF4-FFF2-40B4-BE49-F238E27FC236}">
                <a16:creationId xmlns:a16="http://schemas.microsoft.com/office/drawing/2014/main" id="{9AD50F81-938D-47CF-B7FF-E7BEDA2A9927}"/>
              </a:ext>
            </a:extLst>
          </p:cNvPr>
          <p:cNvSpPr>
            <a:spLocks noGrp="1" noChangeArrowheads="1"/>
          </p:cNvSpPr>
          <p:nvPr>
            <p:ph type="title"/>
          </p:nvPr>
        </p:nvSpPr>
        <p:spPr>
          <a:xfrm>
            <a:off x="1676400" y="503238"/>
            <a:ext cx="7239000" cy="563562"/>
          </a:xfrm>
        </p:spPr>
        <p:txBody>
          <a:bodyPr/>
          <a:lstStyle/>
          <a:p>
            <a:pPr eaLnBrk="1" hangingPunct="1"/>
            <a:r>
              <a:rPr lang="en-US" altLang="zh-CN" dirty="0"/>
              <a:t>8.3</a:t>
            </a:r>
            <a:r>
              <a:rPr lang="zh-CN" altLang="en-US" dirty="0"/>
              <a:t>  </a:t>
            </a:r>
            <a:r>
              <a:rPr lang="zh-CN" altLang="en-US" b="0" dirty="0"/>
              <a:t>热电偶传感器</a:t>
            </a:r>
            <a:r>
              <a:rPr lang="en-US" altLang="zh-CN" b="0" dirty="0"/>
              <a:t>——</a:t>
            </a:r>
            <a:r>
              <a:rPr lang="zh-CN" altLang="en-US" b="0" dirty="0"/>
              <a:t>结构形式</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3" descr="各种热电偶">
            <a:extLst>
              <a:ext uri="{FF2B5EF4-FFF2-40B4-BE49-F238E27FC236}">
                <a16:creationId xmlns:a16="http://schemas.microsoft.com/office/drawing/2014/main" id="{26BE8974-6879-4604-BD59-0DE177920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76400"/>
            <a:ext cx="3741738"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4" descr="热电偶5">
            <a:extLst>
              <a:ext uri="{FF2B5EF4-FFF2-40B4-BE49-F238E27FC236}">
                <a16:creationId xmlns:a16="http://schemas.microsoft.com/office/drawing/2014/main" id="{D03D06AE-15A2-4819-88B1-5248E3637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239838"/>
            <a:ext cx="2795588"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 Box 5">
            <a:extLst>
              <a:ext uri="{FF2B5EF4-FFF2-40B4-BE49-F238E27FC236}">
                <a16:creationId xmlns:a16="http://schemas.microsoft.com/office/drawing/2014/main" id="{A5916C13-CD6E-4ABB-9074-BF2CA28D7204}"/>
              </a:ext>
            </a:extLst>
          </p:cNvPr>
          <p:cNvSpPr txBox="1">
            <a:spLocks noChangeArrowheads="1"/>
          </p:cNvSpPr>
          <p:nvPr/>
        </p:nvSpPr>
        <p:spPr bwMode="auto">
          <a:xfrm>
            <a:off x="-107950" y="3962400"/>
            <a:ext cx="1708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latin typeface="微软雅黑" panose="020B0503020204020204" pitchFamily="34" charset="-122"/>
                <a:ea typeface="微软雅黑" panose="020B0503020204020204" pitchFamily="34" charset="-122"/>
              </a:rPr>
              <a:t>安装螺纹</a:t>
            </a:r>
          </a:p>
        </p:txBody>
      </p:sp>
      <p:sp>
        <p:nvSpPr>
          <p:cNvPr id="77829" name="Line 6">
            <a:extLst>
              <a:ext uri="{FF2B5EF4-FFF2-40B4-BE49-F238E27FC236}">
                <a16:creationId xmlns:a16="http://schemas.microsoft.com/office/drawing/2014/main" id="{682C8F5B-2DA3-4228-84BD-DF394E1ADE7C}"/>
              </a:ext>
            </a:extLst>
          </p:cNvPr>
          <p:cNvSpPr>
            <a:spLocks noChangeShapeType="1"/>
          </p:cNvSpPr>
          <p:nvPr/>
        </p:nvSpPr>
        <p:spPr bwMode="auto">
          <a:xfrm flipV="1">
            <a:off x="1371600" y="3810000"/>
            <a:ext cx="533400" cy="533400"/>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30" name="Text Box 7">
            <a:extLst>
              <a:ext uri="{FF2B5EF4-FFF2-40B4-BE49-F238E27FC236}">
                <a16:creationId xmlns:a16="http://schemas.microsoft.com/office/drawing/2014/main" id="{BC3DFF70-DCDE-42DF-8986-B028D4A9DC8A}"/>
              </a:ext>
            </a:extLst>
          </p:cNvPr>
          <p:cNvSpPr txBox="1">
            <a:spLocks noChangeArrowheads="1"/>
          </p:cNvSpPr>
          <p:nvPr/>
        </p:nvSpPr>
        <p:spPr bwMode="auto">
          <a:xfrm>
            <a:off x="2819400" y="5562600"/>
            <a:ext cx="1465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solidFill>
                  <a:srgbClr val="FF0000"/>
                </a:solidFill>
              </a:rPr>
              <a:t>安装法兰</a:t>
            </a:r>
          </a:p>
        </p:txBody>
      </p:sp>
      <p:sp>
        <p:nvSpPr>
          <p:cNvPr id="77831" name="Line 8">
            <a:extLst>
              <a:ext uri="{FF2B5EF4-FFF2-40B4-BE49-F238E27FC236}">
                <a16:creationId xmlns:a16="http://schemas.microsoft.com/office/drawing/2014/main" id="{989F8C23-1DCD-4A95-BE2A-DF903F71FD22}"/>
              </a:ext>
            </a:extLst>
          </p:cNvPr>
          <p:cNvSpPr>
            <a:spLocks noChangeShapeType="1"/>
          </p:cNvSpPr>
          <p:nvPr/>
        </p:nvSpPr>
        <p:spPr bwMode="auto">
          <a:xfrm flipV="1">
            <a:off x="3124200" y="4343400"/>
            <a:ext cx="533400" cy="12954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32" name="Line 3">
            <a:extLst>
              <a:ext uri="{FF2B5EF4-FFF2-40B4-BE49-F238E27FC236}">
                <a16:creationId xmlns:a16="http://schemas.microsoft.com/office/drawing/2014/main" id="{4EFD3B4B-90DA-438E-AB0F-F96705B3FDAD}"/>
              </a:ext>
            </a:extLst>
          </p:cNvPr>
          <p:cNvSpPr>
            <a:spLocks noChangeShapeType="1"/>
          </p:cNvSpPr>
          <p:nvPr/>
        </p:nvSpPr>
        <p:spPr bwMode="auto">
          <a:xfrm>
            <a:off x="1331913" y="981075"/>
            <a:ext cx="7127875" cy="0"/>
          </a:xfrm>
          <a:prstGeom prst="line">
            <a:avLst/>
          </a:prstGeom>
          <a:noFill/>
          <a:ln w="952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Rectangle 2">
            <a:extLst>
              <a:ext uri="{FF2B5EF4-FFF2-40B4-BE49-F238E27FC236}">
                <a16:creationId xmlns:a16="http://schemas.microsoft.com/office/drawing/2014/main" id="{9FF04457-1E79-4B41-9577-E6F47E096147}"/>
              </a:ext>
            </a:extLst>
          </p:cNvPr>
          <p:cNvSpPr>
            <a:spLocks noGrp="1" noChangeArrowheads="1"/>
          </p:cNvSpPr>
          <p:nvPr>
            <p:ph type="title"/>
          </p:nvPr>
        </p:nvSpPr>
        <p:spPr>
          <a:xfrm>
            <a:off x="1676400" y="503238"/>
            <a:ext cx="7239000" cy="563562"/>
          </a:xfrm>
        </p:spPr>
        <p:txBody>
          <a:bodyPr/>
          <a:lstStyle/>
          <a:p>
            <a:pPr eaLnBrk="1" hangingPunct="1"/>
            <a:r>
              <a:rPr lang="zh-CN" altLang="en-US" dirty="0"/>
              <a:t>普通装配型热电偶的外形</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Line 3">
            <a:extLst>
              <a:ext uri="{FF2B5EF4-FFF2-40B4-BE49-F238E27FC236}">
                <a16:creationId xmlns:a16="http://schemas.microsoft.com/office/drawing/2014/main" id="{48D3A9DE-EC2B-4709-BDD6-3137727AEF80}"/>
              </a:ext>
            </a:extLst>
          </p:cNvPr>
          <p:cNvSpPr>
            <a:spLocks noChangeShapeType="1"/>
          </p:cNvSpPr>
          <p:nvPr/>
        </p:nvSpPr>
        <p:spPr bwMode="auto">
          <a:xfrm>
            <a:off x="1331913" y="981075"/>
            <a:ext cx="7127875" cy="0"/>
          </a:xfrm>
          <a:prstGeom prst="line">
            <a:avLst/>
          </a:prstGeom>
          <a:noFill/>
          <a:ln w="952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8851" name="组合 11">
            <a:extLst>
              <a:ext uri="{FF2B5EF4-FFF2-40B4-BE49-F238E27FC236}">
                <a16:creationId xmlns:a16="http://schemas.microsoft.com/office/drawing/2014/main" id="{905C5B21-4FBF-428A-BD0F-80E8233B2999}"/>
              </a:ext>
            </a:extLst>
          </p:cNvPr>
          <p:cNvGrpSpPr>
            <a:grpSpLocks/>
          </p:cNvGrpSpPr>
          <p:nvPr/>
        </p:nvGrpSpPr>
        <p:grpSpPr bwMode="auto">
          <a:xfrm>
            <a:off x="2627313" y="2295525"/>
            <a:ext cx="6408737" cy="4518025"/>
            <a:chOff x="250825" y="188913"/>
            <a:chExt cx="8642350" cy="6483350"/>
          </a:xfrm>
        </p:grpSpPr>
        <p:pic>
          <p:nvPicPr>
            <p:cNvPr id="78853" name="Picture 6" descr="DSCN2906">
              <a:extLst>
                <a:ext uri="{FF2B5EF4-FFF2-40B4-BE49-F238E27FC236}">
                  <a16:creationId xmlns:a16="http://schemas.microsoft.com/office/drawing/2014/main" id="{B5FEDBD7-1C11-4BB1-B23A-C47BB5DDB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88913"/>
              <a:ext cx="8642350" cy="648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4" name="Line 7">
              <a:extLst>
                <a:ext uri="{FF2B5EF4-FFF2-40B4-BE49-F238E27FC236}">
                  <a16:creationId xmlns:a16="http://schemas.microsoft.com/office/drawing/2014/main" id="{CA6947C3-9F9D-4D26-AFA0-60B408BB7D90}"/>
                </a:ext>
              </a:extLst>
            </p:cNvPr>
            <p:cNvSpPr>
              <a:spLocks noChangeShapeType="1"/>
            </p:cNvSpPr>
            <p:nvPr/>
          </p:nvSpPr>
          <p:spPr bwMode="auto">
            <a:xfrm>
              <a:off x="2195513" y="2781300"/>
              <a:ext cx="4105275" cy="180022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855" name="Line 8">
              <a:extLst>
                <a:ext uri="{FF2B5EF4-FFF2-40B4-BE49-F238E27FC236}">
                  <a16:creationId xmlns:a16="http://schemas.microsoft.com/office/drawing/2014/main" id="{6242B1D8-849D-4E40-BB3B-C538E15506C0}"/>
                </a:ext>
              </a:extLst>
            </p:cNvPr>
            <p:cNvSpPr>
              <a:spLocks noChangeShapeType="1"/>
            </p:cNvSpPr>
            <p:nvPr/>
          </p:nvSpPr>
          <p:spPr bwMode="auto">
            <a:xfrm>
              <a:off x="2124075" y="3141663"/>
              <a:ext cx="4176713" cy="143986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8856" name="Rectangle 9">
              <a:extLst>
                <a:ext uri="{FF2B5EF4-FFF2-40B4-BE49-F238E27FC236}">
                  <a16:creationId xmlns:a16="http://schemas.microsoft.com/office/drawing/2014/main" id="{5B831977-57A9-48A9-9311-7D88DEABBAAA}"/>
                </a:ext>
              </a:extLst>
            </p:cNvPr>
            <p:cNvSpPr>
              <a:spLocks noChangeArrowheads="1"/>
            </p:cNvSpPr>
            <p:nvPr/>
          </p:nvSpPr>
          <p:spPr bwMode="auto">
            <a:xfrm>
              <a:off x="6372225" y="4149725"/>
              <a:ext cx="1295400" cy="865188"/>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0" lang="zh-CN" altLang="en-US" sz="2400" b="1">
                  <a:solidFill>
                    <a:schemeClr val="hlink"/>
                  </a:solidFill>
                  <a:latin typeface="楷体_GB2312" pitchFamily="49" charset="-122"/>
                  <a:ea typeface="楷体_GB2312" pitchFamily="49" charset="-122"/>
                </a:rPr>
                <a:t>两个</a:t>
              </a:r>
            </a:p>
            <a:p>
              <a:pPr algn="ctr">
                <a:spcBef>
                  <a:spcPct val="0"/>
                </a:spcBef>
                <a:buFontTx/>
                <a:buNone/>
              </a:pPr>
              <a:r>
                <a:rPr kumimoji="0" lang="zh-CN" altLang="en-US" sz="2400" b="1">
                  <a:solidFill>
                    <a:schemeClr val="hlink"/>
                  </a:solidFill>
                  <a:latin typeface="楷体_GB2312" pitchFamily="49" charset="-122"/>
                  <a:ea typeface="楷体_GB2312" pitchFamily="49" charset="-122"/>
                </a:rPr>
                <a:t>热电极</a:t>
              </a:r>
            </a:p>
          </p:txBody>
        </p:sp>
      </p:grpSp>
      <p:pic>
        <p:nvPicPr>
          <p:cNvPr id="78852" name="Picture 4" descr="DSCN2903">
            <a:extLst>
              <a:ext uri="{FF2B5EF4-FFF2-40B4-BE49-F238E27FC236}">
                <a16:creationId xmlns:a16="http://schemas.microsoft.com/office/drawing/2014/main" id="{96403596-3530-418F-AA34-A6AD9FC70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88" t="24008" r="4832" b="20618"/>
          <a:stretch>
            <a:fillRect/>
          </a:stretch>
        </p:blipFill>
        <p:spPr bwMode="auto">
          <a:xfrm>
            <a:off x="0" y="1049338"/>
            <a:ext cx="4537075"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F3ECD3-512D-4A12-B846-73F7035B4D3E}"/>
              </a:ext>
            </a:extLst>
          </p:cNvPr>
          <p:cNvSpPr>
            <a:spLocks noGrp="1" noChangeArrowheads="1"/>
          </p:cNvSpPr>
          <p:nvPr>
            <p:ph type="title"/>
          </p:nvPr>
        </p:nvSpPr>
        <p:spPr>
          <a:xfrm>
            <a:off x="1676400" y="503238"/>
            <a:ext cx="7239000" cy="563562"/>
          </a:xfrm>
        </p:spPr>
        <p:txBody>
          <a:bodyPr/>
          <a:lstStyle/>
          <a:p>
            <a:pPr eaLnBrk="1" hangingPunct="1"/>
            <a:r>
              <a:rPr lang="zh-CN" altLang="en-US" dirty="0"/>
              <a:t>例：电子体温计</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Line 3">
            <a:extLst>
              <a:ext uri="{FF2B5EF4-FFF2-40B4-BE49-F238E27FC236}">
                <a16:creationId xmlns:a16="http://schemas.microsoft.com/office/drawing/2014/main" id="{16682C14-E7DC-487F-96B1-EAFB36751AA7}"/>
              </a:ext>
            </a:extLst>
          </p:cNvPr>
          <p:cNvSpPr>
            <a:spLocks noChangeShapeType="1"/>
          </p:cNvSpPr>
          <p:nvPr/>
        </p:nvSpPr>
        <p:spPr bwMode="auto">
          <a:xfrm>
            <a:off x="1331913" y="981075"/>
            <a:ext cx="7127875" cy="0"/>
          </a:xfrm>
          <a:prstGeom prst="line">
            <a:avLst/>
          </a:prstGeom>
          <a:noFill/>
          <a:ln w="952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79875" name="Picture 4" descr="DSCN2899">
            <a:extLst>
              <a:ext uri="{FF2B5EF4-FFF2-40B4-BE49-F238E27FC236}">
                <a16:creationId xmlns:a16="http://schemas.microsoft.com/office/drawing/2014/main" id="{0B1C268F-D061-43A2-96BF-1F7C7DF86E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0300"/>
            <a:ext cx="4110038"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876" name="组合 4">
            <a:extLst>
              <a:ext uri="{FF2B5EF4-FFF2-40B4-BE49-F238E27FC236}">
                <a16:creationId xmlns:a16="http://schemas.microsoft.com/office/drawing/2014/main" id="{41E9B3CA-7F73-4BAC-AE54-2253FBD87047}"/>
              </a:ext>
            </a:extLst>
          </p:cNvPr>
          <p:cNvGrpSpPr>
            <a:grpSpLocks/>
          </p:cNvGrpSpPr>
          <p:nvPr/>
        </p:nvGrpSpPr>
        <p:grpSpPr bwMode="auto">
          <a:xfrm>
            <a:off x="4132263" y="2671763"/>
            <a:ext cx="4464050" cy="4038600"/>
            <a:chOff x="755650" y="620713"/>
            <a:chExt cx="7704138" cy="5778500"/>
          </a:xfrm>
        </p:grpSpPr>
        <p:pic>
          <p:nvPicPr>
            <p:cNvPr id="79877" name="Picture 5" descr="DSCN2902">
              <a:extLst>
                <a:ext uri="{FF2B5EF4-FFF2-40B4-BE49-F238E27FC236}">
                  <a16:creationId xmlns:a16="http://schemas.microsoft.com/office/drawing/2014/main" id="{DE80CF7E-0C43-417D-9E90-A98E5144C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620713"/>
              <a:ext cx="7704138" cy="577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8" name="Oval 6">
              <a:extLst>
                <a:ext uri="{FF2B5EF4-FFF2-40B4-BE49-F238E27FC236}">
                  <a16:creationId xmlns:a16="http://schemas.microsoft.com/office/drawing/2014/main" id="{3F5C2244-D4BD-49DB-B786-2A84A5BB0989}"/>
                </a:ext>
              </a:extLst>
            </p:cNvPr>
            <p:cNvSpPr>
              <a:spLocks noChangeArrowheads="1"/>
            </p:cNvSpPr>
            <p:nvPr/>
          </p:nvSpPr>
          <p:spPr bwMode="auto">
            <a:xfrm>
              <a:off x="5724525" y="2781300"/>
              <a:ext cx="719138" cy="935038"/>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kumimoji="0" lang="zh-CN" altLang="en-US" sz="2000">
                <a:latin typeface="楷体_GB2312" pitchFamily="49" charset="-122"/>
                <a:ea typeface="楷体_GB2312" pitchFamily="49" charset="-122"/>
              </a:endParaRPr>
            </a:p>
          </p:txBody>
        </p:sp>
        <p:sp>
          <p:nvSpPr>
            <p:cNvPr id="79879" name="AutoShape 7">
              <a:extLst>
                <a:ext uri="{FF2B5EF4-FFF2-40B4-BE49-F238E27FC236}">
                  <a16:creationId xmlns:a16="http://schemas.microsoft.com/office/drawing/2014/main" id="{42CF55F5-1007-45F8-B52C-364710DF5AEE}"/>
                </a:ext>
              </a:extLst>
            </p:cNvPr>
            <p:cNvSpPr>
              <a:spLocks/>
            </p:cNvSpPr>
            <p:nvPr/>
          </p:nvSpPr>
          <p:spPr bwMode="auto">
            <a:xfrm>
              <a:off x="7169150" y="1946275"/>
              <a:ext cx="1074738" cy="1195388"/>
            </a:xfrm>
            <a:prstGeom prst="borderCallout1">
              <a:avLst>
                <a:gd name="adj1" fmla="val 9560"/>
                <a:gd name="adj2" fmla="val -7088"/>
                <a:gd name="adj3" fmla="val 100000"/>
                <a:gd name="adj4" fmla="val -87593"/>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0" lang="zh-CN" altLang="en-US" sz="2400" b="1">
                  <a:solidFill>
                    <a:schemeClr val="hlink"/>
                  </a:solidFill>
                  <a:latin typeface="楷体_GB2312" pitchFamily="49" charset="-122"/>
                  <a:ea typeface="楷体_GB2312" pitchFamily="49" charset="-122"/>
                </a:rPr>
                <a:t>热电偶接点</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a:extLst>
              <a:ext uri="{FF2B5EF4-FFF2-40B4-BE49-F238E27FC236}">
                <a16:creationId xmlns:a16="http://schemas.microsoft.com/office/drawing/2014/main" id="{F88AF3AD-A082-47BC-AC65-63C11FEE91D1}"/>
              </a:ext>
            </a:extLst>
          </p:cNvPr>
          <p:cNvSpPr>
            <a:spLocks noGrp="1" noChangeArrowheads="1"/>
          </p:cNvSpPr>
          <p:nvPr>
            <p:ph type="body" idx="1"/>
          </p:nvPr>
        </p:nvSpPr>
        <p:spPr>
          <a:xfrm>
            <a:off x="0" y="1916113"/>
            <a:ext cx="8839200" cy="4738687"/>
          </a:xfrm>
        </p:spPr>
        <p:txBody>
          <a:bodyPr/>
          <a:lstStyle/>
          <a:p>
            <a:pPr eaLnBrk="1" hangingPunct="1">
              <a:lnSpc>
                <a:spcPct val="150000"/>
              </a:lnSpc>
              <a:buFontTx/>
              <a:buNone/>
            </a:pPr>
            <a:r>
              <a:rPr lang="en-US" altLang="zh-CN" sz="2400" b="1">
                <a:latin typeface="微软雅黑" panose="020B0503020204020204" pitchFamily="34" charset="-122"/>
                <a:ea typeface="微软雅黑" panose="020B0503020204020204" pitchFamily="34" charset="-122"/>
              </a:rPr>
              <a:t>      </a:t>
            </a:r>
            <a:r>
              <a:rPr lang="zh-CN" altLang="en-US" sz="2400" b="1">
                <a:solidFill>
                  <a:srgbClr val="CC3300"/>
                </a:solidFill>
                <a:latin typeface="微软雅黑" panose="020B0503020204020204" pitchFamily="34" charset="-122"/>
                <a:ea typeface="微软雅黑" panose="020B0503020204020204" pitchFamily="34" charset="-122"/>
              </a:rPr>
              <a:t>铠装热电偶的制造工艺：</a:t>
            </a:r>
            <a:r>
              <a:rPr lang="zh-CN" altLang="en-US" sz="2400" b="1">
                <a:latin typeface="微软雅黑" panose="020B0503020204020204" pitchFamily="34" charset="-122"/>
                <a:ea typeface="微软雅黑" panose="020B0503020204020204" pitchFamily="34" charset="-122"/>
              </a:rPr>
              <a:t>把热电极材料与高温绝缘材料预置在金属保护管中、运用同比例压缩延伸工艺、将这三者合为一体，制成各种直径、规格的铠装偶体，再截取适当长度、将工作端焊接密封、配置接线盒即成为柔软、细长的铠装热电偶。</a:t>
            </a:r>
          </a:p>
          <a:p>
            <a:pPr eaLnBrk="1" hangingPunct="1">
              <a:lnSpc>
                <a:spcPct val="150000"/>
              </a:lnSpc>
              <a:buFontTx/>
              <a:buNone/>
            </a:pPr>
            <a:r>
              <a:rPr lang="zh-CN" altLang="en-US" sz="2400" b="1">
                <a:latin typeface="微软雅黑" panose="020B0503020204020204" pitchFamily="34" charset="-122"/>
                <a:ea typeface="微软雅黑" panose="020B0503020204020204" pitchFamily="34" charset="-122"/>
              </a:rPr>
              <a:t>      </a:t>
            </a:r>
            <a:r>
              <a:rPr lang="zh-CN" altLang="en-US" sz="2400" b="1">
                <a:solidFill>
                  <a:srgbClr val="CC3300"/>
                </a:solidFill>
                <a:latin typeface="微软雅黑" panose="020B0503020204020204" pitchFamily="34" charset="-122"/>
                <a:ea typeface="微软雅黑" panose="020B0503020204020204" pitchFamily="34" charset="-122"/>
              </a:rPr>
              <a:t>铠装热电偶特点：</a:t>
            </a:r>
            <a:r>
              <a:rPr lang="zh-CN" altLang="en-US" sz="2400" b="1">
                <a:solidFill>
                  <a:srgbClr val="0066FF"/>
                </a:solidFill>
                <a:latin typeface="微软雅黑" panose="020B0503020204020204" pitchFamily="34" charset="-122"/>
                <a:ea typeface="微软雅黑" panose="020B0503020204020204" pitchFamily="34" charset="-122"/>
              </a:rPr>
              <a:t>内部的热电偶丝与外界空气隔绝，有着良好的抗高温氧化、抗低温水蒸气冷凝、抗机械外力冲击的特性。铠装热电偶可以制作得很细，能解决</a:t>
            </a:r>
            <a:r>
              <a:rPr lang="zh-CN" altLang="en-US" sz="2400" b="1">
                <a:solidFill>
                  <a:srgbClr val="CC3300"/>
                </a:solidFill>
                <a:latin typeface="微软雅黑" panose="020B0503020204020204" pitchFamily="34" charset="-122"/>
                <a:ea typeface="微软雅黑" panose="020B0503020204020204" pitchFamily="34" charset="-122"/>
              </a:rPr>
              <a:t>微小、狭窄场合</a:t>
            </a:r>
            <a:r>
              <a:rPr lang="zh-CN" altLang="en-US" sz="2400" b="1">
                <a:solidFill>
                  <a:srgbClr val="0066FF"/>
                </a:solidFill>
                <a:latin typeface="微软雅黑" panose="020B0503020204020204" pitchFamily="34" charset="-122"/>
                <a:ea typeface="微软雅黑" panose="020B0503020204020204" pitchFamily="34" charset="-122"/>
              </a:rPr>
              <a:t>的测温问题，且具有抗震、可弯曲、超长等优点。</a:t>
            </a:r>
          </a:p>
        </p:txBody>
      </p:sp>
      <p:sp>
        <p:nvSpPr>
          <p:cNvPr id="80899" name="Line 3">
            <a:extLst>
              <a:ext uri="{FF2B5EF4-FFF2-40B4-BE49-F238E27FC236}">
                <a16:creationId xmlns:a16="http://schemas.microsoft.com/office/drawing/2014/main" id="{2CF54002-983D-4A6E-B46E-887B6CFE5BB3}"/>
              </a:ext>
            </a:extLst>
          </p:cNvPr>
          <p:cNvSpPr>
            <a:spLocks noChangeShapeType="1"/>
          </p:cNvSpPr>
          <p:nvPr/>
        </p:nvSpPr>
        <p:spPr bwMode="auto">
          <a:xfrm>
            <a:off x="1331913" y="981075"/>
            <a:ext cx="7127875" cy="0"/>
          </a:xfrm>
          <a:prstGeom prst="line">
            <a:avLst/>
          </a:prstGeom>
          <a:noFill/>
          <a:ln w="952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Rectangle 2">
            <a:extLst>
              <a:ext uri="{FF2B5EF4-FFF2-40B4-BE49-F238E27FC236}">
                <a16:creationId xmlns:a16="http://schemas.microsoft.com/office/drawing/2014/main" id="{7695D5FF-5150-457D-9F4B-9B5073295911}"/>
              </a:ext>
            </a:extLst>
          </p:cNvPr>
          <p:cNvSpPr txBox="1">
            <a:spLocks noChangeArrowheads="1"/>
          </p:cNvSpPr>
          <p:nvPr/>
        </p:nvSpPr>
        <p:spPr>
          <a:xfrm>
            <a:off x="1951038" y="1295456"/>
            <a:ext cx="2468562" cy="769938"/>
          </a:xfrm>
          <a:prstGeom prst="rect">
            <a:avLst/>
          </a:prstGeom>
        </p:spPr>
        <p:txBody>
          <a:bodyPr/>
          <a:lstStyle/>
          <a:p>
            <a:pPr eaLnBrk="1" hangingPunct="1">
              <a:defRPr/>
            </a:pPr>
            <a:r>
              <a:rPr kumimoji="1" lang="zh-CN" altLang="en-US" sz="2800" b="1" kern="0" dirty="0">
                <a:solidFill>
                  <a:srgbClr val="C00000"/>
                </a:solidFill>
                <a:latin typeface="微软雅黑" panose="020B0503020204020204" pitchFamily="34" charset="-122"/>
                <a:ea typeface="微软雅黑" panose="020B0503020204020204" pitchFamily="34" charset="-122"/>
                <a:cs typeface="Times New Roman" pitchFamily="18" charset="0"/>
              </a:rPr>
              <a:t>铠装热电偶：</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1922" name="Picture 2" descr="铠装热电偶3">
            <a:extLst>
              <a:ext uri="{FF2B5EF4-FFF2-40B4-BE49-F238E27FC236}">
                <a16:creationId xmlns:a16="http://schemas.microsoft.com/office/drawing/2014/main" id="{644D1330-3228-4796-8DF0-572D00A80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371500"/>
            <a:ext cx="228600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Picture 4" descr="铠装式热电偶">
            <a:extLst>
              <a:ext uri="{FF2B5EF4-FFF2-40B4-BE49-F238E27FC236}">
                <a16:creationId xmlns:a16="http://schemas.microsoft.com/office/drawing/2014/main" id="{D4543144-B4D9-4C1A-BEA6-A2BC664A5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4419500"/>
            <a:ext cx="2819400"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4" name="Rectangle 5">
            <a:extLst>
              <a:ext uri="{FF2B5EF4-FFF2-40B4-BE49-F238E27FC236}">
                <a16:creationId xmlns:a16="http://schemas.microsoft.com/office/drawing/2014/main" id="{3E86B076-CB9F-4C2E-9034-1C0D8E907F5D}"/>
              </a:ext>
            </a:extLst>
          </p:cNvPr>
          <p:cNvSpPr>
            <a:spLocks noGrp="1" noChangeArrowheads="1"/>
          </p:cNvSpPr>
          <p:nvPr>
            <p:ph type="body" idx="1"/>
          </p:nvPr>
        </p:nvSpPr>
        <p:spPr>
          <a:xfrm>
            <a:off x="8077200" y="3695700"/>
            <a:ext cx="1066800" cy="609600"/>
          </a:xfrm>
          <a:noFill/>
        </p:spPr>
        <p:txBody>
          <a:bodyPr lIns="92075" tIns="46038" rIns="92075" bIns="46038"/>
          <a:lstStyle/>
          <a:p>
            <a:pPr eaLnBrk="1" hangingPunct="1">
              <a:buFontTx/>
              <a:buNone/>
            </a:pPr>
            <a:r>
              <a:rPr lang="zh-CN" altLang="en-US" b="1" dirty="0"/>
              <a:t>法兰</a:t>
            </a:r>
          </a:p>
        </p:txBody>
      </p:sp>
      <p:sp>
        <p:nvSpPr>
          <p:cNvPr id="81925" name="Line 6">
            <a:extLst>
              <a:ext uri="{FF2B5EF4-FFF2-40B4-BE49-F238E27FC236}">
                <a16:creationId xmlns:a16="http://schemas.microsoft.com/office/drawing/2014/main" id="{EE642E37-2BE6-4D9E-B62C-7E39C132EEBD}"/>
              </a:ext>
            </a:extLst>
          </p:cNvPr>
          <p:cNvSpPr>
            <a:spLocks noChangeShapeType="1"/>
          </p:cNvSpPr>
          <p:nvPr/>
        </p:nvSpPr>
        <p:spPr bwMode="auto">
          <a:xfrm flipH="1">
            <a:off x="7772400" y="4267200"/>
            <a:ext cx="685698" cy="6858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81926" name="Group 7">
            <a:extLst>
              <a:ext uri="{FF2B5EF4-FFF2-40B4-BE49-F238E27FC236}">
                <a16:creationId xmlns:a16="http://schemas.microsoft.com/office/drawing/2014/main" id="{84077F66-4E68-475B-BFD6-BC99CC489B39}"/>
              </a:ext>
            </a:extLst>
          </p:cNvPr>
          <p:cNvGrpSpPr>
            <a:grpSpLocks/>
          </p:cNvGrpSpPr>
          <p:nvPr/>
        </p:nvGrpSpPr>
        <p:grpSpPr bwMode="auto">
          <a:xfrm>
            <a:off x="304800" y="1371600"/>
            <a:ext cx="4876800" cy="3168650"/>
            <a:chOff x="336" y="1968"/>
            <a:chExt cx="3072" cy="1996"/>
          </a:xfrm>
        </p:grpSpPr>
        <p:pic>
          <p:nvPicPr>
            <p:cNvPr id="81938" name="Picture 8" descr="热电偶6">
              <a:extLst>
                <a:ext uri="{FF2B5EF4-FFF2-40B4-BE49-F238E27FC236}">
                  <a16:creationId xmlns:a16="http://schemas.microsoft.com/office/drawing/2014/main" id="{6C67B0F7-2B0A-4178-B544-FDC5959D25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968"/>
              <a:ext cx="2984" cy="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9" name="Text Box 9">
              <a:extLst>
                <a:ext uri="{FF2B5EF4-FFF2-40B4-BE49-F238E27FC236}">
                  <a16:creationId xmlns:a16="http://schemas.microsoft.com/office/drawing/2014/main" id="{5870025F-0E72-481B-B718-ECFFB36BD98A}"/>
                </a:ext>
              </a:extLst>
            </p:cNvPr>
            <p:cNvSpPr txBox="1">
              <a:spLocks noChangeArrowheads="1"/>
            </p:cNvSpPr>
            <p:nvPr/>
          </p:nvSpPr>
          <p:spPr bwMode="auto">
            <a:xfrm>
              <a:off x="1152" y="2880"/>
              <a:ext cx="225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rgbClr val="FF0000"/>
                  </a:solidFill>
                  <a:latin typeface="宋体" panose="02010600030101010101" pitchFamily="2" charset="-122"/>
                </a:rPr>
                <a:t>铠装型热电偶可    长达上百米</a:t>
              </a:r>
            </a:p>
          </p:txBody>
        </p:sp>
      </p:grpSp>
      <p:sp>
        <p:nvSpPr>
          <p:cNvPr id="81927" name="Text Box 10">
            <a:extLst>
              <a:ext uri="{FF2B5EF4-FFF2-40B4-BE49-F238E27FC236}">
                <a16:creationId xmlns:a16="http://schemas.microsoft.com/office/drawing/2014/main" id="{F16AAE33-E390-4F04-AF91-8A6C497E0978}"/>
              </a:ext>
            </a:extLst>
          </p:cNvPr>
          <p:cNvSpPr txBox="1">
            <a:spLocks noChangeArrowheads="1"/>
          </p:cNvSpPr>
          <p:nvPr/>
        </p:nvSpPr>
        <p:spPr bwMode="auto">
          <a:xfrm>
            <a:off x="3429000" y="4572000"/>
            <a:ext cx="1905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800" b="1">
                <a:latin typeface="宋体" panose="02010600030101010101" pitchFamily="2" charset="-122"/>
              </a:rPr>
              <a:t>薄壁金属 保护套管（铠体）</a:t>
            </a:r>
            <a:r>
              <a:rPr lang="zh-CN" altLang="en-US" sz="2800" b="1"/>
              <a:t> </a:t>
            </a:r>
          </a:p>
        </p:txBody>
      </p:sp>
      <p:grpSp>
        <p:nvGrpSpPr>
          <p:cNvPr id="81928" name="Group 11">
            <a:extLst>
              <a:ext uri="{FF2B5EF4-FFF2-40B4-BE49-F238E27FC236}">
                <a16:creationId xmlns:a16="http://schemas.microsoft.com/office/drawing/2014/main" id="{C8A9529C-7577-49F8-A68D-818144A3931D}"/>
              </a:ext>
            </a:extLst>
          </p:cNvPr>
          <p:cNvGrpSpPr>
            <a:grpSpLocks/>
          </p:cNvGrpSpPr>
          <p:nvPr/>
        </p:nvGrpSpPr>
        <p:grpSpPr bwMode="auto">
          <a:xfrm>
            <a:off x="228600" y="4495800"/>
            <a:ext cx="2667000" cy="2362200"/>
            <a:chOff x="672" y="672"/>
            <a:chExt cx="1440" cy="1339"/>
          </a:xfrm>
        </p:grpSpPr>
        <p:pic>
          <p:nvPicPr>
            <p:cNvPr id="81933" name="Picture 12" descr="铠装热电偶横截面">
              <a:extLst>
                <a:ext uri="{FF2B5EF4-FFF2-40B4-BE49-F238E27FC236}">
                  <a16:creationId xmlns:a16="http://schemas.microsoft.com/office/drawing/2014/main" id="{77DD509B-3E0C-43A4-A9B9-A787D76E19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 y="768"/>
              <a:ext cx="1344" cy="1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4" name="Text Box 13">
              <a:extLst>
                <a:ext uri="{FF2B5EF4-FFF2-40B4-BE49-F238E27FC236}">
                  <a16:creationId xmlns:a16="http://schemas.microsoft.com/office/drawing/2014/main" id="{9C8247CA-2B34-416B-95FE-0F6C1CBE7C18}"/>
                </a:ext>
              </a:extLst>
            </p:cNvPr>
            <p:cNvSpPr txBox="1">
              <a:spLocks noChangeArrowheads="1"/>
            </p:cNvSpPr>
            <p:nvPr/>
          </p:nvSpPr>
          <p:spPr bwMode="auto">
            <a:xfrm>
              <a:off x="1584" y="1680"/>
              <a:ext cx="24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a:solidFill>
                    <a:srgbClr val="FF0000"/>
                  </a:solidFill>
                </a:rPr>
                <a:t>B</a:t>
              </a:r>
            </a:p>
          </p:txBody>
        </p:sp>
        <p:sp>
          <p:nvSpPr>
            <p:cNvPr id="81935" name="Text Box 14">
              <a:extLst>
                <a:ext uri="{FF2B5EF4-FFF2-40B4-BE49-F238E27FC236}">
                  <a16:creationId xmlns:a16="http://schemas.microsoft.com/office/drawing/2014/main" id="{241C76E2-E709-4891-8F3E-726D87734160}"/>
                </a:ext>
              </a:extLst>
            </p:cNvPr>
            <p:cNvSpPr txBox="1">
              <a:spLocks noChangeArrowheads="1"/>
            </p:cNvSpPr>
            <p:nvPr/>
          </p:nvSpPr>
          <p:spPr bwMode="auto">
            <a:xfrm>
              <a:off x="1296" y="1680"/>
              <a:ext cx="24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a:solidFill>
                    <a:srgbClr val="FF0000"/>
                  </a:solidFill>
                </a:rPr>
                <a:t>A</a:t>
              </a:r>
            </a:p>
          </p:txBody>
        </p:sp>
        <p:sp>
          <p:nvSpPr>
            <p:cNvPr id="81936" name="Text Box 15">
              <a:extLst>
                <a:ext uri="{FF2B5EF4-FFF2-40B4-BE49-F238E27FC236}">
                  <a16:creationId xmlns:a16="http://schemas.microsoft.com/office/drawing/2014/main" id="{C7C2BF04-39DE-4562-82D1-1A0044558E76}"/>
                </a:ext>
              </a:extLst>
            </p:cNvPr>
            <p:cNvSpPr txBox="1">
              <a:spLocks noChangeArrowheads="1"/>
            </p:cNvSpPr>
            <p:nvPr/>
          </p:nvSpPr>
          <p:spPr bwMode="auto">
            <a:xfrm>
              <a:off x="672" y="672"/>
              <a:ext cx="624"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a:solidFill>
                    <a:srgbClr val="FF0000"/>
                  </a:solidFill>
                  <a:latin typeface="宋体" panose="02010600030101010101" pitchFamily="2" charset="-122"/>
                </a:rPr>
                <a:t>绝缘 材料</a:t>
              </a:r>
              <a:endParaRPr lang="zh-CN" altLang="en-US" sz="2400" b="1">
                <a:solidFill>
                  <a:srgbClr val="FF0000"/>
                </a:solidFill>
              </a:endParaRPr>
            </a:p>
          </p:txBody>
        </p:sp>
        <p:sp>
          <p:nvSpPr>
            <p:cNvPr id="81937" name="Line 16">
              <a:extLst>
                <a:ext uri="{FF2B5EF4-FFF2-40B4-BE49-F238E27FC236}">
                  <a16:creationId xmlns:a16="http://schemas.microsoft.com/office/drawing/2014/main" id="{AC06D042-149A-4B4D-81C8-6AD8EF931FCE}"/>
                </a:ext>
              </a:extLst>
            </p:cNvPr>
            <p:cNvSpPr>
              <a:spLocks noChangeShapeType="1"/>
            </p:cNvSpPr>
            <p:nvPr/>
          </p:nvSpPr>
          <p:spPr bwMode="auto">
            <a:xfrm>
              <a:off x="1632" y="1056"/>
              <a:ext cx="480"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1929" name="Line 17">
            <a:extLst>
              <a:ext uri="{FF2B5EF4-FFF2-40B4-BE49-F238E27FC236}">
                <a16:creationId xmlns:a16="http://schemas.microsoft.com/office/drawing/2014/main" id="{9F87B865-FDD9-4FE2-ABC9-591D3B2CF672}"/>
              </a:ext>
            </a:extLst>
          </p:cNvPr>
          <p:cNvSpPr>
            <a:spLocks noChangeShapeType="1"/>
          </p:cNvSpPr>
          <p:nvPr/>
        </p:nvSpPr>
        <p:spPr bwMode="auto">
          <a:xfrm flipH="1" flipV="1">
            <a:off x="3581400" y="4191000"/>
            <a:ext cx="381000" cy="4572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30" name="Text Box 18">
            <a:extLst>
              <a:ext uri="{FF2B5EF4-FFF2-40B4-BE49-F238E27FC236}">
                <a16:creationId xmlns:a16="http://schemas.microsoft.com/office/drawing/2014/main" id="{F4ACF9C0-EB3E-4865-82A4-4A4D8E069EA9}"/>
              </a:ext>
            </a:extLst>
          </p:cNvPr>
          <p:cNvSpPr txBox="1">
            <a:spLocks noChangeArrowheads="1"/>
          </p:cNvSpPr>
          <p:nvPr/>
        </p:nvSpPr>
        <p:spPr bwMode="auto">
          <a:xfrm>
            <a:off x="2819400" y="5867400"/>
            <a:ext cx="2667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800" b="1">
                <a:solidFill>
                  <a:srgbClr val="00FF00"/>
                </a:solidFill>
                <a:latin typeface="宋体" panose="02010600030101010101" pitchFamily="2" charset="-122"/>
              </a:rPr>
              <a:t>铠装型热电偶横截面</a:t>
            </a:r>
          </a:p>
        </p:txBody>
      </p:sp>
      <p:sp>
        <p:nvSpPr>
          <p:cNvPr id="81931" name="Line 19">
            <a:extLst>
              <a:ext uri="{FF2B5EF4-FFF2-40B4-BE49-F238E27FC236}">
                <a16:creationId xmlns:a16="http://schemas.microsoft.com/office/drawing/2014/main" id="{22201721-6E13-4F8A-AA25-A8EE0B6740E3}"/>
              </a:ext>
            </a:extLst>
          </p:cNvPr>
          <p:cNvSpPr>
            <a:spLocks noChangeShapeType="1"/>
          </p:cNvSpPr>
          <p:nvPr/>
        </p:nvSpPr>
        <p:spPr bwMode="auto">
          <a:xfrm flipV="1">
            <a:off x="4648200" y="3962400"/>
            <a:ext cx="1905000" cy="685800"/>
          </a:xfrm>
          <a:prstGeom prst="line">
            <a:avLst/>
          </a:prstGeom>
          <a:noFill/>
          <a:ln w="5715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Rectangle 2">
            <a:extLst>
              <a:ext uri="{FF2B5EF4-FFF2-40B4-BE49-F238E27FC236}">
                <a16:creationId xmlns:a16="http://schemas.microsoft.com/office/drawing/2014/main" id="{36BB9D61-9FA7-4C3E-B3AB-61CA51BBD30A}"/>
              </a:ext>
            </a:extLst>
          </p:cNvPr>
          <p:cNvSpPr txBox="1">
            <a:spLocks noChangeArrowheads="1"/>
          </p:cNvSpPr>
          <p:nvPr/>
        </p:nvSpPr>
        <p:spPr>
          <a:xfrm>
            <a:off x="7797710" y="1668563"/>
            <a:ext cx="1295400" cy="769937"/>
          </a:xfrm>
          <a:prstGeom prst="rect">
            <a:avLst/>
          </a:prstGeom>
        </p:spPr>
        <p:txBody>
          <a:bodyPr/>
          <a:lstStyle/>
          <a:p>
            <a:pPr eaLnBrk="1" hangingPunct="1">
              <a:defRPr/>
            </a:pPr>
            <a:r>
              <a:rPr kumimoji="1" lang="zh-CN" altLang="en-US" sz="2800" b="1" kern="0" dirty="0">
                <a:solidFill>
                  <a:srgbClr val="C00000"/>
                </a:solidFill>
                <a:latin typeface="微软雅黑" panose="020B0503020204020204" pitchFamily="34" charset="-122"/>
                <a:ea typeface="微软雅黑" panose="020B0503020204020204" pitchFamily="34" charset="-122"/>
                <a:cs typeface="Times New Roman" pitchFamily="18" charset="0"/>
              </a:rPr>
              <a:t>铠装热</a:t>
            </a:r>
            <a:endParaRPr kumimoji="1" lang="en-US" altLang="zh-CN" sz="2800" b="1" kern="0" dirty="0">
              <a:solidFill>
                <a:srgbClr val="C00000"/>
              </a:solidFill>
              <a:latin typeface="微软雅黑" panose="020B0503020204020204" pitchFamily="34" charset="-122"/>
              <a:ea typeface="微软雅黑" panose="020B0503020204020204" pitchFamily="34" charset="-122"/>
              <a:cs typeface="Times New Roman" pitchFamily="18" charset="0"/>
            </a:endParaRPr>
          </a:p>
          <a:p>
            <a:pPr eaLnBrk="1" hangingPunct="1">
              <a:defRPr/>
            </a:pPr>
            <a:r>
              <a:rPr kumimoji="1" lang="zh-CN" altLang="en-US" sz="2800" b="1" kern="0" dirty="0">
                <a:solidFill>
                  <a:srgbClr val="C00000"/>
                </a:solidFill>
                <a:latin typeface="微软雅黑" panose="020B0503020204020204" pitchFamily="34" charset="-122"/>
                <a:ea typeface="微软雅黑" panose="020B0503020204020204" pitchFamily="34" charset="-122"/>
                <a:cs typeface="Times New Roman" pitchFamily="18" charset="0"/>
              </a:rPr>
              <a:t>电偶</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日期占位符 4">
            <a:extLst>
              <a:ext uri="{FF2B5EF4-FFF2-40B4-BE49-F238E27FC236}">
                <a16:creationId xmlns:a16="http://schemas.microsoft.com/office/drawing/2014/main" id="{68CADD5E-E2C5-4571-8DD2-B38CB90E6179}"/>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6D383729-2808-4787-92F6-993C4DE2694F}" type="datetime10">
              <a:rPr lang="zh-CN" altLang="en-US" sz="1200" smtClean="0"/>
              <a:pPr/>
              <a:t>19:06</a:t>
            </a:fld>
            <a:r>
              <a:rPr lang="zh-CN" altLang="en-US" sz="1200" dirty="0"/>
              <a:t>人工智能与自动化学院测量系</a:t>
            </a:r>
          </a:p>
        </p:txBody>
      </p:sp>
      <p:sp>
        <p:nvSpPr>
          <p:cNvPr id="63490" name="页脚占位符 5">
            <a:extLst>
              <a:ext uri="{FF2B5EF4-FFF2-40B4-BE49-F238E27FC236}">
                <a16:creationId xmlns:a16="http://schemas.microsoft.com/office/drawing/2014/main" id="{58CEF27D-83A4-42B3-B9E8-F1807E894B37}"/>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63491" name="Rectangle 4">
            <a:extLst>
              <a:ext uri="{FF2B5EF4-FFF2-40B4-BE49-F238E27FC236}">
                <a16:creationId xmlns:a16="http://schemas.microsoft.com/office/drawing/2014/main" id="{A183C034-AE28-4C09-905F-00B82846AAD1}"/>
              </a:ext>
            </a:extLst>
          </p:cNvPr>
          <p:cNvSpPr>
            <a:spLocks noGrp="1" noChangeArrowheads="1"/>
          </p:cNvSpPr>
          <p:nvPr>
            <p:ph type="title" idx="4294967295"/>
          </p:nvPr>
        </p:nvSpPr>
        <p:spPr/>
        <p:txBody>
          <a:bodyPr/>
          <a:lstStyle/>
          <a:p>
            <a:pPr eaLnBrk="1" hangingPunct="1"/>
            <a:r>
              <a:rPr lang="en-US" altLang="zh-CN" dirty="0"/>
              <a:t>8.2</a:t>
            </a:r>
            <a:r>
              <a:rPr lang="zh-CN" altLang="en-US" dirty="0"/>
              <a:t>  </a:t>
            </a:r>
            <a:r>
              <a:rPr lang="zh-CN" altLang="en-US" b="0" dirty="0"/>
              <a:t>热电阻传感器</a:t>
            </a:r>
            <a:r>
              <a:rPr lang="en-US" altLang="zh-CN" b="0" dirty="0"/>
              <a:t>——</a:t>
            </a:r>
            <a:r>
              <a:rPr lang="zh-CN" altLang="en-US" b="0" dirty="0"/>
              <a:t>基本原理</a:t>
            </a:r>
          </a:p>
        </p:txBody>
      </p:sp>
      <p:grpSp>
        <p:nvGrpSpPr>
          <p:cNvPr id="63492" name="Group 5">
            <a:extLst>
              <a:ext uri="{FF2B5EF4-FFF2-40B4-BE49-F238E27FC236}">
                <a16:creationId xmlns:a16="http://schemas.microsoft.com/office/drawing/2014/main" id="{2196829D-6699-4D6C-9B8C-9FD2CB6458E0}"/>
              </a:ext>
            </a:extLst>
          </p:cNvPr>
          <p:cNvGrpSpPr>
            <a:grpSpLocks/>
          </p:cNvGrpSpPr>
          <p:nvPr/>
        </p:nvGrpSpPr>
        <p:grpSpPr bwMode="auto">
          <a:xfrm>
            <a:off x="381000" y="3124200"/>
            <a:ext cx="914400" cy="1506538"/>
            <a:chOff x="0" y="0"/>
            <a:chExt cx="2160" cy="499"/>
          </a:xfrm>
        </p:grpSpPr>
        <p:sp>
          <p:nvSpPr>
            <p:cNvPr id="63493" name="AutoShape 6">
              <a:extLst>
                <a:ext uri="{FF2B5EF4-FFF2-40B4-BE49-F238E27FC236}">
                  <a16:creationId xmlns:a16="http://schemas.microsoft.com/office/drawing/2014/main" id="{833E9587-2115-4D9A-BCE5-DD0B846EB7AB}"/>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3494" name="Freeform 7">
              <a:extLst>
                <a:ext uri="{FF2B5EF4-FFF2-40B4-BE49-F238E27FC236}">
                  <a16:creationId xmlns:a16="http://schemas.microsoft.com/office/drawing/2014/main" id="{00B5AD20-657A-4C64-93A2-8B8ADCE58116}"/>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3495" name="Text Box 8">
              <a:extLst>
                <a:ext uri="{FF2B5EF4-FFF2-40B4-BE49-F238E27FC236}">
                  <a16:creationId xmlns:a16="http://schemas.microsoft.com/office/drawing/2014/main" id="{0B202939-38B4-4FE1-B824-7370FE958140}"/>
                </a:ext>
              </a:extLst>
            </p:cNvPr>
            <p:cNvSpPr txBox="1">
              <a:spLocks noChangeArrowheads="1"/>
            </p:cNvSpPr>
            <p:nvPr/>
          </p:nvSpPr>
          <p:spPr bwMode="auto">
            <a:xfrm>
              <a:off x="180" y="48"/>
              <a:ext cx="1755"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热电阻基本原理</a:t>
              </a:r>
              <a:endParaRPr lang="en-US" altLang="zh-CN" sz="2000">
                <a:solidFill>
                  <a:schemeClr val="bg1"/>
                </a:solidFill>
              </a:endParaRPr>
            </a:p>
          </p:txBody>
        </p:sp>
      </p:grpSp>
      <p:sp>
        <p:nvSpPr>
          <p:cNvPr id="63496" name="AutoShape 11">
            <a:extLst>
              <a:ext uri="{FF2B5EF4-FFF2-40B4-BE49-F238E27FC236}">
                <a16:creationId xmlns:a16="http://schemas.microsoft.com/office/drawing/2014/main" id="{E729788C-82EE-4829-8BF0-754A058973E4}"/>
              </a:ext>
            </a:extLst>
          </p:cNvPr>
          <p:cNvSpPr>
            <a:spLocks noChangeArrowheads="1"/>
          </p:cNvSpPr>
          <p:nvPr/>
        </p:nvSpPr>
        <p:spPr bwMode="auto">
          <a:xfrm>
            <a:off x="1371600" y="1219200"/>
            <a:ext cx="7467600" cy="25146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3497" name="Rectangle 12">
            <a:extLst>
              <a:ext uri="{FF2B5EF4-FFF2-40B4-BE49-F238E27FC236}">
                <a16:creationId xmlns:a16="http://schemas.microsoft.com/office/drawing/2014/main" id="{87E0C234-B421-45F9-A6EF-65A3D1D6F630}"/>
              </a:ext>
            </a:extLst>
          </p:cNvPr>
          <p:cNvSpPr>
            <a:spLocks noChangeArrowheads="1"/>
          </p:cNvSpPr>
          <p:nvPr/>
        </p:nvSpPr>
        <p:spPr bwMode="auto">
          <a:xfrm>
            <a:off x="1524000" y="1371600"/>
            <a:ext cx="7391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800">
                <a:solidFill>
                  <a:schemeClr val="tx2"/>
                </a:solidFill>
                <a:latin typeface="Verdana" panose="020B0604030504040204" pitchFamily="34" charset="0"/>
              </a:rPr>
              <a:t>热电阻温度计：</a:t>
            </a:r>
            <a:r>
              <a:rPr lang="zh-CN" altLang="en-US" sz="2000">
                <a:solidFill>
                  <a:schemeClr val="tx2"/>
                </a:solidFill>
                <a:latin typeface="Verdana" panose="020B0604030504040204" pitchFamily="34" charset="0"/>
              </a:rPr>
              <a:t>利用</a:t>
            </a:r>
            <a:r>
              <a:rPr lang="zh-CN" altLang="en-US" sz="2000">
                <a:solidFill>
                  <a:srgbClr val="0000CC"/>
                </a:solidFill>
                <a:latin typeface="Verdana" panose="020B0604030504040204" pitchFamily="34" charset="0"/>
              </a:rPr>
              <a:t>金属</a:t>
            </a:r>
            <a:r>
              <a:rPr lang="en-US" altLang="zh-CN" sz="2000">
                <a:solidFill>
                  <a:srgbClr val="0000CC"/>
                </a:solidFill>
                <a:latin typeface="Verdana" panose="020B0604030504040204" pitchFamily="34" charset="0"/>
              </a:rPr>
              <a:t>(</a:t>
            </a:r>
            <a:r>
              <a:rPr lang="zh-CN" altLang="en-US" sz="2000">
                <a:solidFill>
                  <a:srgbClr val="0000CC"/>
                </a:solidFill>
                <a:latin typeface="Verdana" panose="020B0604030504040204" pitchFamily="34" charset="0"/>
              </a:rPr>
              <a:t>包括合金</a:t>
            </a:r>
            <a:r>
              <a:rPr lang="en-US" altLang="zh-CN" sz="2000">
                <a:solidFill>
                  <a:srgbClr val="0000CC"/>
                </a:solidFill>
                <a:latin typeface="Verdana" panose="020B0604030504040204" pitchFamily="34" charset="0"/>
              </a:rPr>
              <a:t>)</a:t>
            </a:r>
            <a:r>
              <a:rPr lang="zh-CN" altLang="en-US" sz="2000">
                <a:solidFill>
                  <a:srgbClr val="0000CC"/>
                </a:solidFill>
                <a:latin typeface="Verdana" panose="020B0604030504040204" pitchFamily="34" charset="0"/>
              </a:rPr>
              <a:t>导体</a:t>
            </a:r>
            <a:r>
              <a:rPr lang="zh-CN" altLang="en-US" sz="2000">
                <a:solidFill>
                  <a:schemeClr val="tx2"/>
                </a:solidFill>
                <a:latin typeface="Verdana" panose="020B0604030504040204" pitchFamily="34" charset="0"/>
              </a:rPr>
              <a:t>做测温质，利用随温度而变化的电阻值来进行测温的。热电阻在科研和生产中经常用来测量</a:t>
            </a:r>
            <a:r>
              <a:rPr lang="en-US" altLang="zh-CN" sz="2000">
                <a:solidFill>
                  <a:srgbClr val="FF0000"/>
                </a:solidFill>
                <a:latin typeface="Verdana" panose="020B0604030504040204" pitchFamily="34" charset="0"/>
              </a:rPr>
              <a:t>-200</a:t>
            </a:r>
            <a:r>
              <a:rPr lang="zh-CN" altLang="en-US" sz="2000">
                <a:solidFill>
                  <a:srgbClr val="FF0000"/>
                </a:solidFill>
                <a:latin typeface="Verdana" panose="020B0604030504040204" pitchFamily="34" charset="0"/>
              </a:rPr>
              <a:t>～</a:t>
            </a:r>
            <a:r>
              <a:rPr lang="en-US" altLang="zh-CN" sz="2000">
                <a:solidFill>
                  <a:srgbClr val="FF0000"/>
                </a:solidFill>
                <a:latin typeface="Verdana" panose="020B0604030504040204" pitchFamily="34" charset="0"/>
              </a:rPr>
              <a:t>+850℃</a:t>
            </a:r>
            <a:r>
              <a:rPr lang="zh-CN" altLang="en-US" sz="2000">
                <a:solidFill>
                  <a:srgbClr val="FF0000"/>
                </a:solidFill>
                <a:latin typeface="Verdana" panose="020B0604030504040204" pitchFamily="34" charset="0"/>
              </a:rPr>
              <a:t>区间</a:t>
            </a:r>
            <a:r>
              <a:rPr lang="zh-CN" altLang="en-US" sz="2000">
                <a:solidFill>
                  <a:schemeClr val="tx2"/>
                </a:solidFill>
                <a:latin typeface="Verdana" panose="020B0604030504040204" pitchFamily="34" charset="0"/>
              </a:rPr>
              <a:t>内的温度。</a:t>
            </a:r>
          </a:p>
          <a:p>
            <a:pPr>
              <a:spcBef>
                <a:spcPct val="20000"/>
              </a:spcBef>
              <a:buClr>
                <a:schemeClr val="hlink"/>
              </a:buClr>
              <a:buFont typeface="Wingdings" panose="05000000000000000000" pitchFamily="2" charset="2"/>
              <a:buChar char="v"/>
            </a:pPr>
            <a:r>
              <a:rPr lang="zh-CN" altLang="en-US" sz="2800">
                <a:solidFill>
                  <a:schemeClr val="tx2"/>
                </a:solidFill>
                <a:latin typeface="Verdana" panose="020B0604030504040204" pitchFamily="34" charset="0"/>
              </a:rPr>
              <a:t>热电阻特点：</a:t>
            </a:r>
            <a:r>
              <a:rPr lang="zh-CN" altLang="en-US" sz="2000">
                <a:solidFill>
                  <a:srgbClr val="0000CC"/>
                </a:solidFill>
                <a:latin typeface="Verdana" panose="020B0604030504040204" pitchFamily="34" charset="0"/>
              </a:rPr>
              <a:t>测量范围宽</a:t>
            </a:r>
            <a:r>
              <a:rPr lang="zh-CN" altLang="en-US" sz="2000">
                <a:solidFill>
                  <a:schemeClr val="tx2"/>
                </a:solidFill>
                <a:latin typeface="Verdana" panose="020B0604030504040204" pitchFamily="34" charset="0"/>
              </a:rPr>
              <a:t>、</a:t>
            </a:r>
            <a:r>
              <a:rPr lang="zh-CN" altLang="en-US" sz="2000">
                <a:solidFill>
                  <a:srgbClr val="0000CC"/>
                </a:solidFill>
                <a:latin typeface="Verdana" panose="020B0604030504040204" pitchFamily="34" charset="0"/>
              </a:rPr>
              <a:t>精度高</a:t>
            </a:r>
            <a:r>
              <a:rPr lang="zh-CN" altLang="en-US" sz="2000">
                <a:solidFill>
                  <a:schemeClr val="tx2"/>
                </a:solidFill>
                <a:latin typeface="Verdana" panose="020B0604030504040204" pitchFamily="34" charset="0"/>
              </a:rPr>
              <a:t>、</a:t>
            </a:r>
            <a:r>
              <a:rPr lang="zh-CN" altLang="en-US" sz="2000">
                <a:solidFill>
                  <a:srgbClr val="0000CC"/>
                </a:solidFill>
                <a:latin typeface="Verdana" panose="020B0604030504040204" pitchFamily="34" charset="0"/>
              </a:rPr>
              <a:t>稳定性好</a:t>
            </a:r>
            <a:r>
              <a:rPr lang="zh-CN" altLang="en-US" sz="2000">
                <a:solidFill>
                  <a:schemeClr val="tx2"/>
                </a:solidFill>
                <a:latin typeface="Verdana" panose="020B0604030504040204" pitchFamily="34" charset="0"/>
              </a:rPr>
              <a:t>等优点，是广泛使用的一种测温元件。</a:t>
            </a:r>
          </a:p>
        </p:txBody>
      </p:sp>
      <p:sp>
        <p:nvSpPr>
          <p:cNvPr id="63498" name="AutoShape 14">
            <a:extLst>
              <a:ext uri="{FF2B5EF4-FFF2-40B4-BE49-F238E27FC236}">
                <a16:creationId xmlns:a16="http://schemas.microsoft.com/office/drawing/2014/main" id="{AF16C456-B6A0-4DA5-A0E9-5D792F8D627A}"/>
              </a:ext>
            </a:extLst>
          </p:cNvPr>
          <p:cNvSpPr>
            <a:spLocks noChangeArrowheads="1"/>
          </p:cNvSpPr>
          <p:nvPr/>
        </p:nvSpPr>
        <p:spPr bwMode="auto">
          <a:xfrm>
            <a:off x="1371600" y="3962400"/>
            <a:ext cx="7467600" cy="25146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3499" name="Rectangle 15">
            <a:extLst>
              <a:ext uri="{FF2B5EF4-FFF2-40B4-BE49-F238E27FC236}">
                <a16:creationId xmlns:a16="http://schemas.microsoft.com/office/drawing/2014/main" id="{FFC71BE3-EB08-4C8E-A822-07CAB7CEBA84}"/>
              </a:ext>
            </a:extLst>
          </p:cNvPr>
          <p:cNvSpPr>
            <a:spLocks noChangeArrowheads="1"/>
          </p:cNvSpPr>
          <p:nvPr/>
        </p:nvSpPr>
        <p:spPr bwMode="auto">
          <a:xfrm>
            <a:off x="1447800" y="4114800"/>
            <a:ext cx="7391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800" b="1">
                <a:latin typeface="Verdana" panose="020B0604030504040204" pitchFamily="34" charset="0"/>
              </a:rPr>
              <a:t>例如</a:t>
            </a:r>
            <a:r>
              <a:rPr lang="zh-CN" altLang="en-US" sz="2800">
                <a:latin typeface="Verdana" panose="020B0604030504040204" pitchFamily="34" charset="0"/>
              </a:rPr>
              <a:t>：</a:t>
            </a:r>
            <a:r>
              <a:rPr lang="zh-CN" altLang="en-US" sz="2400">
                <a:latin typeface="Verdana" panose="020B0604030504040204" pitchFamily="34" charset="0"/>
              </a:rPr>
              <a:t>表述铂热电阻的和温度关系的数学模型为：</a:t>
            </a:r>
          </a:p>
          <a:p>
            <a:pPr>
              <a:spcBef>
                <a:spcPct val="20000"/>
              </a:spcBef>
              <a:buClr>
                <a:schemeClr val="hlink"/>
              </a:buClr>
              <a:buFont typeface="Wingdings" panose="05000000000000000000" pitchFamily="2" charset="2"/>
              <a:buNone/>
            </a:pPr>
            <a:r>
              <a:rPr lang="zh-CN" altLang="en-US" sz="2400">
                <a:latin typeface="Verdana" panose="020B0604030504040204" pitchFamily="34" charset="0"/>
              </a:rPr>
              <a:t> </a:t>
            </a:r>
          </a:p>
          <a:p>
            <a:pPr>
              <a:spcBef>
                <a:spcPct val="20000"/>
              </a:spcBef>
              <a:buClr>
                <a:schemeClr val="hlink"/>
              </a:buClr>
              <a:buFont typeface="Wingdings" panose="05000000000000000000" pitchFamily="2" charset="2"/>
              <a:buChar char="v"/>
            </a:pPr>
            <a:r>
              <a:rPr lang="en-US" altLang="zh-CN" sz="2400">
                <a:latin typeface="Verdana" panose="020B0604030504040204" pitchFamily="34" charset="0"/>
              </a:rPr>
              <a:t>-200</a:t>
            </a:r>
            <a:r>
              <a:rPr lang="zh-CN" altLang="en-US" sz="2400">
                <a:latin typeface="Verdana" panose="020B0604030504040204" pitchFamily="34" charset="0"/>
              </a:rPr>
              <a:t>～</a:t>
            </a:r>
            <a:r>
              <a:rPr lang="en-US" altLang="zh-CN" sz="2400">
                <a:latin typeface="Verdana" panose="020B0604030504040204" pitchFamily="34" charset="0"/>
              </a:rPr>
              <a:t>0℃</a:t>
            </a:r>
            <a:r>
              <a:rPr lang="zh-CN" altLang="en-US" sz="2400">
                <a:latin typeface="Verdana" panose="020B0604030504040204" pitchFamily="34" charset="0"/>
              </a:rPr>
              <a:t>：</a:t>
            </a:r>
            <a:r>
              <a:rPr lang="en-US" altLang="zh-CN" sz="2400" i="1">
                <a:latin typeface="Verdana" panose="020B0604030504040204" pitchFamily="34" charset="0"/>
              </a:rPr>
              <a:t>Rt</a:t>
            </a:r>
            <a:r>
              <a:rPr lang="en-US" altLang="zh-CN" sz="2400">
                <a:latin typeface="Verdana" panose="020B0604030504040204" pitchFamily="34" charset="0"/>
              </a:rPr>
              <a:t>=</a:t>
            </a:r>
            <a:r>
              <a:rPr lang="en-US" altLang="zh-CN" sz="2400" i="1">
                <a:latin typeface="Verdana" panose="020B0604030504040204" pitchFamily="34" charset="0"/>
              </a:rPr>
              <a:t>R</a:t>
            </a:r>
            <a:r>
              <a:rPr lang="en-US" altLang="zh-CN" sz="2400">
                <a:latin typeface="Verdana" panose="020B0604030504040204" pitchFamily="34" charset="0"/>
              </a:rPr>
              <a:t>0(1+</a:t>
            </a:r>
            <a:r>
              <a:rPr lang="en-US" altLang="zh-CN" sz="2400" i="1">
                <a:latin typeface="Verdana" panose="020B0604030504040204" pitchFamily="34" charset="0"/>
              </a:rPr>
              <a:t>At</a:t>
            </a:r>
            <a:r>
              <a:rPr lang="en-US" altLang="zh-CN" sz="2400">
                <a:latin typeface="Verdana" panose="020B0604030504040204" pitchFamily="34" charset="0"/>
              </a:rPr>
              <a:t>+</a:t>
            </a:r>
            <a:r>
              <a:rPr lang="en-US" altLang="zh-CN" sz="2400" i="1">
                <a:latin typeface="Verdana" panose="020B0604030504040204" pitchFamily="34" charset="0"/>
              </a:rPr>
              <a:t>Bt</a:t>
            </a:r>
            <a:r>
              <a:rPr lang="en-US" altLang="zh-CN" sz="2400" baseline="30000">
                <a:latin typeface="Verdana" panose="020B0604030504040204" pitchFamily="34" charset="0"/>
              </a:rPr>
              <a:t>2</a:t>
            </a:r>
            <a:r>
              <a:rPr lang="en-US" altLang="zh-CN" sz="2400">
                <a:latin typeface="Verdana" panose="020B0604030504040204" pitchFamily="34" charset="0"/>
              </a:rPr>
              <a:t>) </a:t>
            </a:r>
          </a:p>
          <a:p>
            <a:pPr>
              <a:spcBef>
                <a:spcPct val="20000"/>
              </a:spcBef>
              <a:buClr>
                <a:schemeClr val="hlink"/>
              </a:buClr>
              <a:buFont typeface="Wingdings" panose="05000000000000000000" pitchFamily="2" charset="2"/>
              <a:buChar char="v"/>
            </a:pPr>
            <a:r>
              <a:rPr lang="en-US" altLang="zh-CN" sz="2400">
                <a:latin typeface="Verdana" panose="020B0604030504040204" pitchFamily="34" charset="0"/>
              </a:rPr>
              <a:t>0</a:t>
            </a:r>
            <a:r>
              <a:rPr lang="zh-CN" altLang="en-US" sz="2400">
                <a:latin typeface="Verdana" panose="020B0604030504040204" pitchFamily="34" charset="0"/>
              </a:rPr>
              <a:t>～</a:t>
            </a:r>
            <a:r>
              <a:rPr lang="en-US" altLang="zh-CN" sz="2400">
                <a:latin typeface="Verdana" panose="020B0604030504040204" pitchFamily="34" charset="0"/>
              </a:rPr>
              <a:t>850℃</a:t>
            </a:r>
            <a:r>
              <a:rPr lang="zh-CN" altLang="en-US" sz="2400">
                <a:latin typeface="Verdana" panose="020B0604030504040204" pitchFamily="34" charset="0"/>
              </a:rPr>
              <a:t>： </a:t>
            </a:r>
            <a:r>
              <a:rPr lang="en-US" altLang="zh-CN" sz="2400" i="1">
                <a:latin typeface="Verdana" panose="020B0604030504040204" pitchFamily="34" charset="0"/>
              </a:rPr>
              <a:t>Rt</a:t>
            </a:r>
            <a:r>
              <a:rPr lang="en-US" altLang="zh-CN" sz="2400">
                <a:latin typeface="Verdana" panose="020B0604030504040204" pitchFamily="34" charset="0"/>
              </a:rPr>
              <a:t>=</a:t>
            </a:r>
            <a:r>
              <a:rPr lang="en-US" altLang="zh-CN" sz="2400" i="1">
                <a:latin typeface="Verdana" panose="020B0604030504040204" pitchFamily="34" charset="0"/>
              </a:rPr>
              <a:t>R</a:t>
            </a:r>
            <a:r>
              <a:rPr lang="en-US" altLang="zh-CN" sz="2400">
                <a:latin typeface="Verdana" panose="020B0604030504040204" pitchFamily="34" charset="0"/>
              </a:rPr>
              <a:t>0</a:t>
            </a:r>
            <a:r>
              <a:rPr lang="zh-CN" altLang="en-US" sz="2400">
                <a:latin typeface="Verdana" panose="020B0604030504040204" pitchFamily="34" charset="0"/>
              </a:rPr>
              <a:t>［</a:t>
            </a:r>
            <a:r>
              <a:rPr lang="en-US" altLang="zh-CN" sz="2400">
                <a:latin typeface="Verdana" panose="020B0604030504040204" pitchFamily="34" charset="0"/>
              </a:rPr>
              <a:t>1+</a:t>
            </a:r>
            <a:r>
              <a:rPr lang="en-US" altLang="zh-CN" sz="2400" i="1">
                <a:latin typeface="Verdana" panose="020B0604030504040204" pitchFamily="34" charset="0"/>
              </a:rPr>
              <a:t>At</a:t>
            </a:r>
            <a:r>
              <a:rPr lang="en-US" altLang="zh-CN" sz="2400">
                <a:latin typeface="Verdana" panose="020B0604030504040204" pitchFamily="34" charset="0"/>
              </a:rPr>
              <a:t>+</a:t>
            </a:r>
            <a:r>
              <a:rPr lang="en-US" altLang="zh-CN" sz="2400" i="1">
                <a:latin typeface="Verdana" panose="020B0604030504040204" pitchFamily="34" charset="0"/>
              </a:rPr>
              <a:t>Bt</a:t>
            </a:r>
            <a:r>
              <a:rPr lang="en-US" altLang="zh-CN" sz="2400" baseline="30000">
                <a:latin typeface="Verdana" panose="020B0604030504040204" pitchFamily="34" charset="0"/>
              </a:rPr>
              <a:t>2</a:t>
            </a:r>
            <a:r>
              <a:rPr lang="en-US" altLang="zh-CN" sz="2400">
                <a:latin typeface="Verdana" panose="020B0604030504040204" pitchFamily="34" charset="0"/>
              </a:rPr>
              <a:t>+</a:t>
            </a:r>
            <a:r>
              <a:rPr lang="en-US" altLang="zh-CN" sz="2400" i="1">
                <a:latin typeface="Verdana" panose="020B0604030504040204" pitchFamily="34" charset="0"/>
              </a:rPr>
              <a:t>Ct</a:t>
            </a:r>
            <a:r>
              <a:rPr lang="en-US" altLang="zh-CN" sz="2400" baseline="30000">
                <a:latin typeface="Verdana" panose="020B0604030504040204" pitchFamily="34" charset="0"/>
              </a:rPr>
              <a:t>3</a:t>
            </a:r>
            <a:r>
              <a:rPr lang="en-US" altLang="zh-CN" sz="2400">
                <a:latin typeface="Verdana" panose="020B0604030504040204" pitchFamily="34" charset="0"/>
              </a:rPr>
              <a:t>(</a:t>
            </a:r>
            <a:r>
              <a:rPr lang="en-US" altLang="zh-CN" sz="2400" i="1">
                <a:latin typeface="Verdana" panose="020B0604030504040204" pitchFamily="34" charset="0"/>
              </a:rPr>
              <a:t>t</a:t>
            </a:r>
            <a:r>
              <a:rPr lang="en-US" altLang="zh-CN" sz="2400">
                <a:latin typeface="Verdana" panose="020B0604030504040204" pitchFamily="34" charset="0"/>
              </a:rPr>
              <a:t>-100)</a:t>
            </a:r>
            <a:r>
              <a:rPr lang="zh-CN" altLang="en-US" sz="2400">
                <a:latin typeface="Verdana" panose="020B0604030504040204" pitchFamily="34" charset="0"/>
              </a:rPr>
              <a:t>］</a:t>
            </a:r>
            <a:endParaRPr lang="zh-CN" altLang="en-US" sz="2000">
              <a:solidFill>
                <a:schemeClr val="tx2"/>
              </a:solidFill>
              <a:latin typeface="Verdana" panose="020B060403050404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日期占位符 4">
            <a:extLst>
              <a:ext uri="{FF2B5EF4-FFF2-40B4-BE49-F238E27FC236}">
                <a16:creationId xmlns:a16="http://schemas.microsoft.com/office/drawing/2014/main" id="{0E4A999D-4FEB-4D78-AE86-8276C7CA09A5}"/>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4308AC8F-54B9-46FA-B318-A5D12FF4EFFA}" type="datetime10">
              <a:rPr lang="zh-CN" altLang="en-US" sz="1200" smtClean="0"/>
              <a:pPr/>
              <a:t>19:06</a:t>
            </a:fld>
            <a:r>
              <a:rPr lang="zh-CN" altLang="en-US" sz="1200" dirty="0"/>
              <a:t>人工智能与自动化学院测量系</a:t>
            </a:r>
          </a:p>
        </p:txBody>
      </p:sp>
      <p:sp>
        <p:nvSpPr>
          <p:cNvPr id="64514" name="页脚占位符 5">
            <a:extLst>
              <a:ext uri="{FF2B5EF4-FFF2-40B4-BE49-F238E27FC236}">
                <a16:creationId xmlns:a16="http://schemas.microsoft.com/office/drawing/2014/main" id="{7AF7B6F7-6889-486D-81C6-04D6E21185F0}"/>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pic>
        <p:nvPicPr>
          <p:cNvPr id="64515" name="Picture 11" descr="2-25">
            <a:extLst>
              <a:ext uri="{FF2B5EF4-FFF2-40B4-BE49-F238E27FC236}">
                <a16:creationId xmlns:a16="http://schemas.microsoft.com/office/drawing/2014/main" id="{8CB58A4D-D697-4E31-B496-9FA4F8D5C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3581400"/>
            <a:ext cx="3429000" cy="269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Rectangle 2">
            <a:extLst>
              <a:ext uri="{FF2B5EF4-FFF2-40B4-BE49-F238E27FC236}">
                <a16:creationId xmlns:a16="http://schemas.microsoft.com/office/drawing/2014/main" id="{DA122F93-B267-4FEC-BC91-2C957A2D699F}"/>
              </a:ext>
            </a:extLst>
          </p:cNvPr>
          <p:cNvSpPr>
            <a:spLocks noGrp="1" noChangeArrowheads="1"/>
          </p:cNvSpPr>
          <p:nvPr>
            <p:ph type="title" idx="4294967295"/>
          </p:nvPr>
        </p:nvSpPr>
        <p:spPr/>
        <p:txBody>
          <a:bodyPr/>
          <a:lstStyle/>
          <a:p>
            <a:pPr eaLnBrk="1" hangingPunct="1"/>
            <a:r>
              <a:rPr lang="en-US" altLang="zh-CN" dirty="0"/>
              <a:t>8.2</a:t>
            </a:r>
            <a:r>
              <a:rPr lang="zh-CN" altLang="en-US" dirty="0"/>
              <a:t>  </a:t>
            </a:r>
            <a:r>
              <a:rPr lang="zh-CN" altLang="en-US" b="0" dirty="0"/>
              <a:t>热电阻传感器</a:t>
            </a:r>
            <a:r>
              <a:rPr lang="en-US" altLang="zh-CN" b="0" dirty="0"/>
              <a:t>——</a:t>
            </a:r>
            <a:r>
              <a:rPr lang="zh-CN" altLang="en-US" b="0" dirty="0"/>
              <a:t>基本原理</a:t>
            </a:r>
          </a:p>
        </p:txBody>
      </p:sp>
      <p:grpSp>
        <p:nvGrpSpPr>
          <p:cNvPr id="64517" name="Group 3">
            <a:extLst>
              <a:ext uri="{FF2B5EF4-FFF2-40B4-BE49-F238E27FC236}">
                <a16:creationId xmlns:a16="http://schemas.microsoft.com/office/drawing/2014/main" id="{29864F00-6EB8-4E10-B8CB-A637683C6531}"/>
              </a:ext>
            </a:extLst>
          </p:cNvPr>
          <p:cNvGrpSpPr>
            <a:grpSpLocks/>
          </p:cNvGrpSpPr>
          <p:nvPr/>
        </p:nvGrpSpPr>
        <p:grpSpPr bwMode="auto">
          <a:xfrm>
            <a:off x="5791200" y="2133600"/>
            <a:ext cx="2743200" cy="685800"/>
            <a:chOff x="0" y="0"/>
            <a:chExt cx="2160" cy="499"/>
          </a:xfrm>
        </p:grpSpPr>
        <p:sp>
          <p:nvSpPr>
            <p:cNvPr id="64518" name="AutoShape 4">
              <a:extLst>
                <a:ext uri="{FF2B5EF4-FFF2-40B4-BE49-F238E27FC236}">
                  <a16:creationId xmlns:a16="http://schemas.microsoft.com/office/drawing/2014/main" id="{878E3361-E0B0-4991-A65B-62682B940CFB}"/>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4519" name="Freeform 5">
              <a:extLst>
                <a:ext uri="{FF2B5EF4-FFF2-40B4-BE49-F238E27FC236}">
                  <a16:creationId xmlns:a16="http://schemas.microsoft.com/office/drawing/2014/main" id="{9E6993E7-9EE5-447C-B1AC-41DA827104E4}"/>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4520" name="Text Box 6">
              <a:extLst>
                <a:ext uri="{FF2B5EF4-FFF2-40B4-BE49-F238E27FC236}">
                  <a16:creationId xmlns:a16="http://schemas.microsoft.com/office/drawing/2014/main" id="{F3A4DD13-6A30-4C49-9312-E410056BADE9}"/>
                </a:ext>
              </a:extLst>
            </p:cNvPr>
            <p:cNvSpPr txBox="1">
              <a:spLocks noChangeArrowheads="1"/>
            </p:cNvSpPr>
            <p:nvPr/>
          </p:nvSpPr>
          <p:spPr bwMode="auto">
            <a:xfrm>
              <a:off x="180" y="49"/>
              <a:ext cx="1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热电阻的材料选择</a:t>
              </a:r>
              <a:endParaRPr lang="en-US" altLang="zh-CN" sz="2000">
                <a:solidFill>
                  <a:schemeClr val="bg1"/>
                </a:solidFill>
              </a:endParaRPr>
            </a:p>
          </p:txBody>
        </p:sp>
      </p:grpSp>
      <p:sp>
        <p:nvSpPr>
          <p:cNvPr id="64521" name="AutoShape 7">
            <a:extLst>
              <a:ext uri="{FF2B5EF4-FFF2-40B4-BE49-F238E27FC236}">
                <a16:creationId xmlns:a16="http://schemas.microsoft.com/office/drawing/2014/main" id="{A5512CF2-C242-4625-A88E-DDA87A5F77B0}"/>
              </a:ext>
            </a:extLst>
          </p:cNvPr>
          <p:cNvSpPr>
            <a:spLocks noChangeArrowheads="1"/>
          </p:cNvSpPr>
          <p:nvPr/>
        </p:nvSpPr>
        <p:spPr bwMode="auto">
          <a:xfrm>
            <a:off x="304800" y="1295400"/>
            <a:ext cx="5334000" cy="51054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4522" name="Rectangle 8">
            <a:extLst>
              <a:ext uri="{FF2B5EF4-FFF2-40B4-BE49-F238E27FC236}">
                <a16:creationId xmlns:a16="http://schemas.microsoft.com/office/drawing/2014/main" id="{1D250642-6C2C-4117-9E8E-15680748E63A}"/>
              </a:ext>
            </a:extLst>
          </p:cNvPr>
          <p:cNvSpPr>
            <a:spLocks noChangeArrowheads="1"/>
          </p:cNvSpPr>
          <p:nvPr/>
        </p:nvSpPr>
        <p:spPr bwMode="auto">
          <a:xfrm>
            <a:off x="381000" y="1447800"/>
            <a:ext cx="4953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en-US" altLang="zh-CN" sz="2800" dirty="0">
                <a:solidFill>
                  <a:schemeClr val="tx2"/>
                </a:solidFill>
                <a:latin typeface="Verdana" panose="020B0604030504040204" pitchFamily="34" charset="0"/>
              </a:rPr>
              <a:t>(1)</a:t>
            </a:r>
            <a:r>
              <a:rPr lang="zh-CN" altLang="en-US" sz="2800" dirty="0">
                <a:solidFill>
                  <a:schemeClr val="tx2"/>
                </a:solidFill>
                <a:latin typeface="Verdana" panose="020B0604030504040204" pitchFamily="34" charset="0"/>
              </a:rPr>
              <a:t>热电阻对材料的要求</a:t>
            </a:r>
          </a:p>
          <a:p>
            <a:pPr>
              <a:spcBef>
                <a:spcPct val="20000"/>
              </a:spcBef>
              <a:buClr>
                <a:schemeClr val="hlink"/>
              </a:buClr>
              <a:buFont typeface="Wingdings" panose="05000000000000000000" pitchFamily="2" charset="2"/>
              <a:buChar char="v"/>
            </a:pPr>
            <a:r>
              <a:rPr lang="zh-CN" altLang="en-US" sz="2400" b="1" dirty="0">
                <a:solidFill>
                  <a:schemeClr val="tx2"/>
                </a:solidFill>
                <a:highlight>
                  <a:srgbClr val="FFFF00"/>
                </a:highlight>
                <a:latin typeface="Verdana" panose="020B0604030504040204" pitchFamily="34" charset="0"/>
              </a:rPr>
              <a:t>①电阻相对温度系数</a:t>
            </a:r>
            <a:r>
              <a:rPr lang="en-US" altLang="zh-CN" sz="2400" b="1" i="1" dirty="0">
                <a:solidFill>
                  <a:schemeClr val="tx2"/>
                </a:solidFill>
                <a:highlight>
                  <a:srgbClr val="FFFF00"/>
                </a:highlight>
                <a:latin typeface="Verdana" panose="020B0604030504040204" pitchFamily="34" charset="0"/>
              </a:rPr>
              <a:t>a</a:t>
            </a:r>
            <a:r>
              <a:rPr lang="zh-CN" altLang="en-US" sz="2400" b="1" dirty="0">
                <a:solidFill>
                  <a:schemeClr val="tx2"/>
                </a:solidFill>
                <a:highlight>
                  <a:srgbClr val="FFFF00"/>
                </a:highlight>
                <a:latin typeface="Verdana" panose="020B0604030504040204" pitchFamily="34" charset="0"/>
              </a:rPr>
              <a:t>值要大</a:t>
            </a:r>
            <a:endParaRPr lang="zh-CN" altLang="en-US" sz="2400" dirty="0">
              <a:solidFill>
                <a:schemeClr val="tx2"/>
              </a:solidFill>
              <a:latin typeface="Verdana" panose="020B0604030504040204" pitchFamily="34" charset="0"/>
            </a:endParaRPr>
          </a:p>
          <a:p>
            <a:pPr>
              <a:spcBef>
                <a:spcPct val="20000"/>
              </a:spcBef>
              <a:buClr>
                <a:schemeClr val="hlink"/>
              </a:buClr>
              <a:buFont typeface="Wingdings" panose="05000000000000000000" pitchFamily="2" charset="2"/>
              <a:buNone/>
            </a:pPr>
            <a:r>
              <a:rPr lang="en-US" altLang="zh-CN" sz="2400" i="1" dirty="0">
                <a:solidFill>
                  <a:schemeClr val="tx2"/>
                </a:solidFill>
                <a:latin typeface="Verdana" panose="020B0604030504040204" pitchFamily="34" charset="0"/>
              </a:rPr>
              <a:t>  </a:t>
            </a:r>
            <a:r>
              <a:rPr lang="en-US" altLang="zh-CN" sz="2400" b="1" i="1" dirty="0">
                <a:solidFill>
                  <a:schemeClr val="tx2"/>
                </a:solidFill>
                <a:latin typeface="Verdana" panose="020B0604030504040204" pitchFamily="34" charset="0"/>
              </a:rPr>
              <a:t> </a:t>
            </a:r>
            <a:r>
              <a:rPr lang="zh-CN" altLang="en-US" sz="2400" b="1" i="1" dirty="0">
                <a:solidFill>
                  <a:schemeClr val="tx2"/>
                </a:solidFill>
                <a:latin typeface="Verdana" panose="020B0604030504040204" pitchFamily="34" charset="0"/>
                <a:sym typeface="Arial" panose="020B0604020202020204" pitchFamily="34" charset="0"/>
              </a:rPr>
              <a:t>α</a:t>
            </a:r>
            <a:r>
              <a:rPr lang="zh-CN" altLang="en-US" sz="2400" dirty="0">
                <a:solidFill>
                  <a:schemeClr val="tx2"/>
                </a:solidFill>
                <a:latin typeface="Verdana" panose="020B0604030504040204" pitchFamily="34" charset="0"/>
              </a:rPr>
              <a:t>为</a:t>
            </a:r>
            <a:r>
              <a:rPr lang="zh-CN" altLang="en-US" sz="2400" b="1" dirty="0">
                <a:solidFill>
                  <a:srgbClr val="0000CC"/>
                </a:solidFill>
                <a:latin typeface="Verdana" panose="020B0604030504040204" pitchFamily="34" charset="0"/>
              </a:rPr>
              <a:t>温度从</a:t>
            </a:r>
            <a:r>
              <a:rPr lang="en-US" altLang="zh-CN" sz="2400" b="1" dirty="0">
                <a:solidFill>
                  <a:srgbClr val="0000CC"/>
                </a:solidFill>
                <a:latin typeface="Verdana" panose="020B0604030504040204" pitchFamily="34" charset="0"/>
              </a:rPr>
              <a:t>0℃</a:t>
            </a:r>
            <a:r>
              <a:rPr lang="zh-CN" altLang="en-US" sz="2400" b="1" dirty="0">
                <a:solidFill>
                  <a:srgbClr val="0000CC"/>
                </a:solidFill>
                <a:latin typeface="Verdana" panose="020B0604030504040204" pitchFamily="34" charset="0"/>
              </a:rPr>
              <a:t>变化到</a:t>
            </a:r>
            <a:r>
              <a:rPr lang="en-US" altLang="zh-CN" sz="2400" b="1" dirty="0">
                <a:solidFill>
                  <a:srgbClr val="0000CC"/>
                </a:solidFill>
                <a:latin typeface="Verdana" panose="020B0604030504040204" pitchFamily="34" charset="0"/>
              </a:rPr>
              <a:t>100℃</a:t>
            </a:r>
            <a:r>
              <a:rPr lang="zh-CN" altLang="en-US" sz="2400" b="1" dirty="0">
                <a:solidFill>
                  <a:srgbClr val="0000CC"/>
                </a:solidFill>
                <a:latin typeface="Verdana" panose="020B0604030504040204" pitchFamily="34" charset="0"/>
              </a:rPr>
              <a:t>时，电阻值的相对变化率</a:t>
            </a:r>
            <a:r>
              <a:rPr lang="zh-CN" altLang="en-US" sz="2400" dirty="0">
                <a:solidFill>
                  <a:schemeClr val="tx2"/>
                </a:solidFill>
                <a:latin typeface="Verdana" panose="020B0604030504040204" pitchFamily="34" charset="0"/>
              </a:rPr>
              <a:t>。</a:t>
            </a:r>
            <a:r>
              <a:rPr lang="zh-CN" altLang="en-US" sz="2400" b="1" i="1" dirty="0">
                <a:solidFill>
                  <a:schemeClr val="tx2"/>
                </a:solidFill>
                <a:latin typeface="Verdana" panose="020B0604030504040204" pitchFamily="34" charset="0"/>
                <a:sym typeface="Arial" panose="020B0604020202020204" pitchFamily="34" charset="0"/>
              </a:rPr>
              <a:t>α</a:t>
            </a:r>
            <a:r>
              <a:rPr lang="zh-CN" altLang="en-US" sz="2400" dirty="0">
                <a:solidFill>
                  <a:schemeClr val="tx2"/>
                </a:solidFill>
                <a:latin typeface="Verdana" panose="020B0604030504040204" pitchFamily="34" charset="0"/>
                <a:sym typeface="Arial" panose="020B0604020202020204" pitchFamily="34" charset="0"/>
              </a:rPr>
              <a:t>大则</a:t>
            </a:r>
            <a:r>
              <a:rPr lang="zh-CN" altLang="en-US" sz="2400" dirty="0">
                <a:solidFill>
                  <a:schemeClr val="tx2"/>
                </a:solidFill>
                <a:latin typeface="Verdana" panose="020B0604030504040204" pitchFamily="34" charset="0"/>
              </a:rPr>
              <a:t>相应的传感器的灵敏度就大。 </a:t>
            </a:r>
          </a:p>
          <a:p>
            <a:pPr>
              <a:spcBef>
                <a:spcPct val="20000"/>
              </a:spcBef>
              <a:buClr>
                <a:schemeClr val="hlink"/>
              </a:buClr>
              <a:buFont typeface="Wingdings" panose="05000000000000000000" pitchFamily="2" charset="2"/>
              <a:buChar char="v"/>
            </a:pPr>
            <a:r>
              <a:rPr lang="zh-CN" altLang="en-US" sz="2400" b="1" dirty="0">
                <a:solidFill>
                  <a:schemeClr val="tx2"/>
                </a:solidFill>
                <a:highlight>
                  <a:srgbClr val="FFFF00"/>
                </a:highlight>
                <a:latin typeface="Verdana" panose="020B0604030504040204" pitchFamily="34" charset="0"/>
              </a:rPr>
              <a:t>②电阻率</a:t>
            </a:r>
            <a:r>
              <a:rPr lang="en-US" altLang="zh-CN" sz="2400" b="1" i="1" dirty="0">
                <a:solidFill>
                  <a:schemeClr val="tx2"/>
                </a:solidFill>
                <a:highlight>
                  <a:srgbClr val="FFFF00"/>
                </a:highlight>
                <a:latin typeface="Verdana" panose="020B0604030504040204" pitchFamily="34" charset="0"/>
              </a:rPr>
              <a:t>β</a:t>
            </a:r>
            <a:r>
              <a:rPr lang="zh-CN" altLang="en-US" sz="2400" b="1" dirty="0">
                <a:solidFill>
                  <a:schemeClr val="tx2"/>
                </a:solidFill>
                <a:highlight>
                  <a:srgbClr val="FFFF00"/>
                </a:highlight>
                <a:latin typeface="Verdana" panose="020B0604030504040204" pitchFamily="34" charset="0"/>
              </a:rPr>
              <a:t>要大</a:t>
            </a:r>
            <a:endParaRPr lang="zh-CN" altLang="en-US" sz="2400" b="1" dirty="0">
              <a:solidFill>
                <a:schemeClr val="tx2"/>
              </a:solidFill>
              <a:latin typeface="Verdana" panose="020B0604030504040204" pitchFamily="34" charset="0"/>
            </a:endParaRPr>
          </a:p>
          <a:p>
            <a:pPr>
              <a:spcBef>
                <a:spcPct val="20000"/>
              </a:spcBef>
              <a:buClr>
                <a:schemeClr val="hlink"/>
              </a:buClr>
              <a:buFont typeface="Wingdings" panose="05000000000000000000" pitchFamily="2" charset="2"/>
              <a:buNone/>
            </a:pPr>
            <a:r>
              <a:rPr lang="en-US" altLang="zh-CN" sz="2400" i="1" dirty="0">
                <a:solidFill>
                  <a:schemeClr val="tx2"/>
                </a:solidFill>
                <a:latin typeface="Verdana" panose="020B0604030504040204" pitchFamily="34" charset="0"/>
              </a:rPr>
              <a:t>  </a:t>
            </a:r>
            <a:r>
              <a:rPr lang="en-US" altLang="zh-CN" sz="2400" b="1" i="1" dirty="0">
                <a:solidFill>
                  <a:schemeClr val="tx2"/>
                </a:solidFill>
                <a:latin typeface="Verdana" panose="020B0604030504040204" pitchFamily="34" charset="0"/>
              </a:rPr>
              <a:t>β</a:t>
            </a:r>
            <a:r>
              <a:rPr lang="zh-CN" altLang="en-US" sz="2400" dirty="0">
                <a:solidFill>
                  <a:schemeClr val="tx2"/>
                </a:solidFill>
                <a:latin typeface="Verdana" panose="020B0604030504040204" pitchFamily="34" charset="0"/>
              </a:rPr>
              <a:t>值表示在单位体积时的电阻值。  </a:t>
            </a:r>
          </a:p>
          <a:p>
            <a:pPr>
              <a:spcBef>
                <a:spcPct val="20000"/>
              </a:spcBef>
              <a:buClr>
                <a:schemeClr val="hlink"/>
              </a:buClr>
              <a:buFont typeface="Wingdings" panose="05000000000000000000" pitchFamily="2" charset="2"/>
              <a:buNone/>
            </a:pPr>
            <a:r>
              <a:rPr lang="en-US" altLang="zh-CN" sz="2400" i="1" dirty="0">
                <a:solidFill>
                  <a:schemeClr val="tx2"/>
                </a:solidFill>
                <a:latin typeface="Verdana" panose="020B0604030504040204" pitchFamily="34" charset="0"/>
              </a:rPr>
              <a:t>                 </a:t>
            </a:r>
            <a:r>
              <a:rPr lang="en-US" altLang="zh-CN" sz="2400" b="1" i="1" dirty="0">
                <a:solidFill>
                  <a:schemeClr val="tx2"/>
                </a:solidFill>
                <a:latin typeface="Verdana" panose="020B0604030504040204" pitchFamily="34" charset="0"/>
              </a:rPr>
              <a:t>β</a:t>
            </a:r>
            <a:r>
              <a:rPr lang="en-US" altLang="zh-CN" sz="2400" dirty="0">
                <a:solidFill>
                  <a:schemeClr val="tx2"/>
                </a:solidFill>
                <a:latin typeface="Verdana" panose="020B0604030504040204" pitchFamily="34" charset="0"/>
              </a:rPr>
              <a:t>=</a:t>
            </a:r>
            <a:r>
              <a:rPr lang="en-US" altLang="zh-CN" sz="2400" dirty="0" err="1">
                <a:solidFill>
                  <a:schemeClr val="tx2"/>
                </a:solidFill>
                <a:latin typeface="Verdana" panose="020B0604030504040204" pitchFamily="34" charset="0"/>
              </a:rPr>
              <a:t>d</a:t>
            </a:r>
            <a:r>
              <a:rPr lang="en-US" altLang="zh-CN" sz="2400" i="1" dirty="0" err="1">
                <a:solidFill>
                  <a:schemeClr val="tx2"/>
                </a:solidFill>
                <a:latin typeface="Verdana" panose="020B0604030504040204" pitchFamily="34" charset="0"/>
              </a:rPr>
              <a:t>R</a:t>
            </a:r>
            <a:r>
              <a:rPr lang="en-US" altLang="zh-CN" sz="2400" dirty="0">
                <a:solidFill>
                  <a:schemeClr val="tx2"/>
                </a:solidFill>
                <a:latin typeface="Verdana" panose="020B0604030504040204" pitchFamily="34" charset="0"/>
              </a:rPr>
              <a:t>/</a:t>
            </a:r>
            <a:r>
              <a:rPr lang="en-US" altLang="zh-CN" sz="2400" dirty="0" err="1">
                <a:solidFill>
                  <a:schemeClr val="tx2"/>
                </a:solidFill>
                <a:latin typeface="Verdana" panose="020B0604030504040204" pitchFamily="34" charset="0"/>
              </a:rPr>
              <a:t>d</a:t>
            </a:r>
            <a:r>
              <a:rPr lang="en-US" altLang="zh-CN" sz="2400" i="1" dirty="0" err="1">
                <a:solidFill>
                  <a:schemeClr val="tx2"/>
                </a:solidFill>
                <a:latin typeface="Verdana" panose="020B0604030504040204" pitchFamily="34" charset="0"/>
              </a:rPr>
              <a:t>V</a:t>
            </a:r>
            <a:r>
              <a:rPr lang="en-US" altLang="zh-CN" sz="2400" dirty="0">
                <a:solidFill>
                  <a:schemeClr val="tx2"/>
                </a:solidFill>
                <a:latin typeface="Verdana" panose="020B0604030504040204" pitchFamily="34" charset="0"/>
              </a:rPr>
              <a:t>		 </a:t>
            </a:r>
            <a:r>
              <a:rPr lang="zh-CN" altLang="en-US" sz="2400" dirty="0">
                <a:solidFill>
                  <a:schemeClr val="tx2"/>
                </a:solidFill>
                <a:latin typeface="Verdana" panose="020B0604030504040204" pitchFamily="34" charset="0"/>
              </a:rPr>
              <a:t>对于一定的电阻值来说，</a:t>
            </a:r>
            <a:r>
              <a:rPr lang="en-US" altLang="zh-CN" sz="2400" i="1" dirty="0">
                <a:solidFill>
                  <a:schemeClr val="tx2"/>
                </a:solidFill>
                <a:latin typeface="Verdana" panose="020B0604030504040204" pitchFamily="34" charset="0"/>
              </a:rPr>
              <a:t>β</a:t>
            </a:r>
            <a:r>
              <a:rPr lang="zh-CN" altLang="en-US" sz="2400" dirty="0">
                <a:solidFill>
                  <a:schemeClr val="tx2"/>
                </a:solidFill>
                <a:latin typeface="Verdana" panose="020B0604030504040204" pitchFamily="34" charset="0"/>
              </a:rPr>
              <a:t>值越大则表明热电阻的体积越小，则热容量小，动态特性就好。</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日期占位符 4">
            <a:extLst>
              <a:ext uri="{FF2B5EF4-FFF2-40B4-BE49-F238E27FC236}">
                <a16:creationId xmlns:a16="http://schemas.microsoft.com/office/drawing/2014/main" id="{3122AA54-BC01-48C3-8209-586E70739E6F}"/>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8902E39C-9EA0-4A24-96E0-67D964510F7E}" type="datetime10">
              <a:rPr lang="zh-CN" altLang="en-US" sz="1200" smtClean="0"/>
              <a:pPr/>
              <a:t>19:06</a:t>
            </a:fld>
            <a:r>
              <a:rPr lang="zh-CN" altLang="en-US" sz="1200" dirty="0"/>
              <a:t>人工智能与自动化学院测量系</a:t>
            </a:r>
          </a:p>
        </p:txBody>
      </p:sp>
      <p:sp>
        <p:nvSpPr>
          <p:cNvPr id="65538" name="页脚占位符 5">
            <a:extLst>
              <a:ext uri="{FF2B5EF4-FFF2-40B4-BE49-F238E27FC236}">
                <a16:creationId xmlns:a16="http://schemas.microsoft.com/office/drawing/2014/main" id="{1B2765D4-D389-4C8A-B7CA-E52393FCE9ED}"/>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65539" name="Rectangle 2">
            <a:extLst>
              <a:ext uri="{FF2B5EF4-FFF2-40B4-BE49-F238E27FC236}">
                <a16:creationId xmlns:a16="http://schemas.microsoft.com/office/drawing/2014/main" id="{C5F610F5-CBE7-4DF5-B75A-A533DA656CEA}"/>
              </a:ext>
            </a:extLst>
          </p:cNvPr>
          <p:cNvSpPr>
            <a:spLocks noGrp="1" noChangeArrowheads="1"/>
          </p:cNvSpPr>
          <p:nvPr>
            <p:ph type="title" idx="4294967295"/>
          </p:nvPr>
        </p:nvSpPr>
        <p:spPr/>
        <p:txBody>
          <a:bodyPr/>
          <a:lstStyle/>
          <a:p>
            <a:pPr eaLnBrk="1" hangingPunct="1"/>
            <a:r>
              <a:rPr lang="en-US" altLang="zh-CN" dirty="0"/>
              <a:t>8.2</a:t>
            </a:r>
            <a:r>
              <a:rPr lang="zh-CN" altLang="en-US" dirty="0"/>
              <a:t>  </a:t>
            </a:r>
            <a:r>
              <a:rPr lang="zh-CN" altLang="en-US" b="0" dirty="0"/>
              <a:t>热电阻传感器</a:t>
            </a:r>
            <a:r>
              <a:rPr lang="en-US" altLang="zh-CN" b="0" dirty="0"/>
              <a:t>——</a:t>
            </a:r>
            <a:r>
              <a:rPr lang="zh-CN" altLang="en-US" b="0" dirty="0"/>
              <a:t>标准化</a:t>
            </a:r>
          </a:p>
        </p:txBody>
      </p:sp>
      <p:grpSp>
        <p:nvGrpSpPr>
          <p:cNvPr id="65540" name="Group 3">
            <a:extLst>
              <a:ext uri="{FF2B5EF4-FFF2-40B4-BE49-F238E27FC236}">
                <a16:creationId xmlns:a16="http://schemas.microsoft.com/office/drawing/2014/main" id="{00E8DD61-E7C0-4B1B-B416-4585CF44DCA4}"/>
              </a:ext>
            </a:extLst>
          </p:cNvPr>
          <p:cNvGrpSpPr>
            <a:grpSpLocks/>
          </p:cNvGrpSpPr>
          <p:nvPr/>
        </p:nvGrpSpPr>
        <p:grpSpPr bwMode="auto">
          <a:xfrm>
            <a:off x="304800" y="1981200"/>
            <a:ext cx="914400" cy="1506538"/>
            <a:chOff x="0" y="0"/>
            <a:chExt cx="2160" cy="499"/>
          </a:xfrm>
        </p:grpSpPr>
        <p:sp>
          <p:nvSpPr>
            <p:cNvPr id="65541" name="AutoShape 4">
              <a:extLst>
                <a:ext uri="{FF2B5EF4-FFF2-40B4-BE49-F238E27FC236}">
                  <a16:creationId xmlns:a16="http://schemas.microsoft.com/office/drawing/2014/main" id="{50D9A588-5D46-413A-80E9-180F6D7165B4}"/>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5542" name="Freeform 5">
              <a:extLst>
                <a:ext uri="{FF2B5EF4-FFF2-40B4-BE49-F238E27FC236}">
                  <a16:creationId xmlns:a16="http://schemas.microsoft.com/office/drawing/2014/main" id="{393CCDE5-134E-47BF-97D7-415419FA372E}"/>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5543" name="Text Box 6">
              <a:extLst>
                <a:ext uri="{FF2B5EF4-FFF2-40B4-BE49-F238E27FC236}">
                  <a16:creationId xmlns:a16="http://schemas.microsoft.com/office/drawing/2014/main" id="{F01EE359-C606-49B6-A873-398E2DB4E209}"/>
                </a:ext>
              </a:extLst>
            </p:cNvPr>
            <p:cNvSpPr txBox="1">
              <a:spLocks noChangeArrowheads="1"/>
            </p:cNvSpPr>
            <p:nvPr/>
          </p:nvSpPr>
          <p:spPr bwMode="auto">
            <a:xfrm>
              <a:off x="180" y="48"/>
              <a:ext cx="1755"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热电阻标准化</a:t>
              </a:r>
              <a:endParaRPr lang="en-US" altLang="zh-CN" sz="2000">
                <a:solidFill>
                  <a:schemeClr val="bg1"/>
                </a:solidFill>
              </a:endParaRPr>
            </a:p>
          </p:txBody>
        </p:sp>
      </p:grpSp>
      <p:sp>
        <p:nvSpPr>
          <p:cNvPr id="65544" name="AutoShape 7">
            <a:extLst>
              <a:ext uri="{FF2B5EF4-FFF2-40B4-BE49-F238E27FC236}">
                <a16:creationId xmlns:a16="http://schemas.microsoft.com/office/drawing/2014/main" id="{114EF04E-1F8D-4A11-B2F8-8158210B2E51}"/>
              </a:ext>
            </a:extLst>
          </p:cNvPr>
          <p:cNvSpPr>
            <a:spLocks noChangeArrowheads="1"/>
          </p:cNvSpPr>
          <p:nvPr/>
        </p:nvSpPr>
        <p:spPr bwMode="auto">
          <a:xfrm>
            <a:off x="1371600" y="1219200"/>
            <a:ext cx="7239000" cy="16002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5545" name="Rectangle 8">
            <a:extLst>
              <a:ext uri="{FF2B5EF4-FFF2-40B4-BE49-F238E27FC236}">
                <a16:creationId xmlns:a16="http://schemas.microsoft.com/office/drawing/2014/main" id="{3B00058F-80DF-4C27-9549-330F181FC03D}"/>
              </a:ext>
            </a:extLst>
          </p:cNvPr>
          <p:cNvSpPr>
            <a:spLocks noChangeArrowheads="1"/>
          </p:cNvSpPr>
          <p:nvPr/>
        </p:nvSpPr>
        <p:spPr bwMode="auto">
          <a:xfrm>
            <a:off x="1524000" y="1371600"/>
            <a:ext cx="7010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400">
                <a:solidFill>
                  <a:schemeClr val="tx2"/>
                </a:solidFill>
                <a:latin typeface="Verdana" panose="020B0604030504040204" pitchFamily="34" charset="0"/>
              </a:rPr>
              <a:t>两种标准化的热电阻类型，对应</a:t>
            </a:r>
            <a:r>
              <a:rPr lang="en-US" altLang="zh-CN" sz="2400">
                <a:solidFill>
                  <a:schemeClr val="tx2"/>
                </a:solidFill>
                <a:latin typeface="Verdana" panose="020B0604030504040204" pitchFamily="34" charset="0"/>
              </a:rPr>
              <a:t>4</a:t>
            </a:r>
            <a:r>
              <a:rPr lang="zh-CN" altLang="en-US" sz="2400">
                <a:solidFill>
                  <a:schemeClr val="tx2"/>
                </a:solidFill>
                <a:latin typeface="Verdana" panose="020B0604030504040204" pitchFamily="34" charset="0"/>
              </a:rPr>
              <a:t>个分度号：</a:t>
            </a:r>
          </a:p>
          <a:p>
            <a:pPr>
              <a:spcBef>
                <a:spcPct val="20000"/>
              </a:spcBef>
              <a:buClr>
                <a:schemeClr val="hlink"/>
              </a:buClr>
              <a:buFont typeface="Wingdings" panose="05000000000000000000" pitchFamily="2" charset="2"/>
              <a:buChar char="v"/>
            </a:pPr>
            <a:r>
              <a:rPr lang="zh-CN" altLang="en-US" sz="2400" b="1">
                <a:solidFill>
                  <a:schemeClr val="tx2"/>
                </a:solidFill>
                <a:latin typeface="Verdana" panose="020B0604030504040204" pitchFamily="34" charset="0"/>
              </a:rPr>
              <a:t>①铂热电阻：</a:t>
            </a:r>
            <a:r>
              <a:rPr lang="en-US" altLang="zh-CN" sz="2400">
                <a:solidFill>
                  <a:schemeClr val="tx2"/>
                </a:solidFill>
                <a:latin typeface="Verdana" panose="020B0604030504040204" pitchFamily="34" charset="0"/>
              </a:rPr>
              <a:t>-200</a:t>
            </a:r>
            <a:r>
              <a:rPr lang="zh-CN" altLang="en-US" sz="2400">
                <a:solidFill>
                  <a:schemeClr val="tx2"/>
                </a:solidFill>
                <a:latin typeface="Verdana" panose="020B0604030504040204" pitchFamily="34" charset="0"/>
              </a:rPr>
              <a:t>～</a:t>
            </a:r>
            <a:r>
              <a:rPr lang="en-US" altLang="zh-CN" sz="2400">
                <a:solidFill>
                  <a:schemeClr val="tx2"/>
                </a:solidFill>
                <a:latin typeface="Verdana" panose="020B0604030504040204" pitchFamily="34" charset="0"/>
              </a:rPr>
              <a:t>850℃</a:t>
            </a:r>
            <a:r>
              <a:rPr lang="zh-CN" altLang="en-US" sz="2400">
                <a:solidFill>
                  <a:schemeClr val="tx2"/>
                </a:solidFill>
                <a:latin typeface="Verdana" panose="020B0604030504040204" pitchFamily="34" charset="0"/>
              </a:rPr>
              <a:t>； </a:t>
            </a:r>
            <a:r>
              <a:rPr lang="en-US" altLang="zh-CN" sz="2400">
                <a:solidFill>
                  <a:schemeClr val="tx2"/>
                </a:solidFill>
                <a:latin typeface="Verdana" panose="020B0604030504040204" pitchFamily="34" charset="0"/>
              </a:rPr>
              <a:t>Pt</a:t>
            </a:r>
            <a:r>
              <a:rPr lang="en-US" altLang="zh-CN" sz="2400" baseline="-25000">
                <a:solidFill>
                  <a:schemeClr val="tx2"/>
                </a:solidFill>
                <a:latin typeface="Verdana" panose="020B0604030504040204" pitchFamily="34" charset="0"/>
              </a:rPr>
              <a:t>10</a:t>
            </a:r>
            <a:r>
              <a:rPr lang="zh-CN" altLang="en-US" sz="2400">
                <a:solidFill>
                  <a:schemeClr val="tx2"/>
                </a:solidFill>
                <a:latin typeface="Verdana" panose="020B0604030504040204" pitchFamily="34" charset="0"/>
              </a:rPr>
              <a:t>，</a:t>
            </a:r>
            <a:r>
              <a:rPr lang="en-US" altLang="zh-CN" sz="2400">
                <a:solidFill>
                  <a:schemeClr val="tx2"/>
                </a:solidFill>
                <a:latin typeface="Verdana" panose="020B0604030504040204" pitchFamily="34" charset="0"/>
              </a:rPr>
              <a:t>Pt</a:t>
            </a:r>
            <a:r>
              <a:rPr lang="en-US" altLang="zh-CN" sz="2400" baseline="-25000">
                <a:solidFill>
                  <a:schemeClr val="tx2"/>
                </a:solidFill>
                <a:latin typeface="Verdana" panose="020B0604030504040204" pitchFamily="34" charset="0"/>
              </a:rPr>
              <a:t>100</a:t>
            </a:r>
            <a:endParaRPr lang="en-US" altLang="zh-CN" sz="2400" b="1">
              <a:solidFill>
                <a:schemeClr val="tx2"/>
              </a:solidFill>
              <a:latin typeface="Verdana" panose="020B0604030504040204" pitchFamily="34" charset="0"/>
            </a:endParaRPr>
          </a:p>
          <a:p>
            <a:pPr>
              <a:spcBef>
                <a:spcPct val="20000"/>
              </a:spcBef>
              <a:buClr>
                <a:schemeClr val="hlink"/>
              </a:buClr>
              <a:buFont typeface="Wingdings" panose="05000000000000000000" pitchFamily="2" charset="2"/>
              <a:buChar char="v"/>
            </a:pPr>
            <a:r>
              <a:rPr lang="zh-CN" altLang="en-US" sz="2400" b="1">
                <a:solidFill>
                  <a:schemeClr val="tx2"/>
                </a:solidFill>
                <a:latin typeface="Verdana" panose="020B0604030504040204" pitchFamily="34" charset="0"/>
              </a:rPr>
              <a:t>②铜热电阻： </a:t>
            </a:r>
            <a:r>
              <a:rPr lang="en-US" altLang="zh-CN" sz="2400">
                <a:solidFill>
                  <a:schemeClr val="tx2"/>
                </a:solidFill>
                <a:latin typeface="Verdana" panose="020B0604030504040204" pitchFamily="34" charset="0"/>
              </a:rPr>
              <a:t>-50</a:t>
            </a:r>
            <a:r>
              <a:rPr lang="zh-CN" altLang="en-US" sz="2400">
                <a:solidFill>
                  <a:schemeClr val="tx2"/>
                </a:solidFill>
                <a:latin typeface="Verdana" panose="020B0604030504040204" pitchFamily="34" charset="0"/>
              </a:rPr>
              <a:t>～</a:t>
            </a:r>
            <a:r>
              <a:rPr lang="en-US" altLang="zh-CN" sz="2400">
                <a:solidFill>
                  <a:schemeClr val="tx2"/>
                </a:solidFill>
                <a:latin typeface="Verdana" panose="020B0604030504040204" pitchFamily="34" charset="0"/>
              </a:rPr>
              <a:t>150℃</a:t>
            </a:r>
            <a:r>
              <a:rPr lang="zh-CN" altLang="en-US" sz="2400" b="1">
                <a:solidFill>
                  <a:schemeClr val="tx2"/>
                </a:solidFill>
                <a:latin typeface="Verdana" panose="020B0604030504040204" pitchFamily="34" charset="0"/>
              </a:rPr>
              <a:t> ；</a:t>
            </a:r>
            <a:r>
              <a:rPr lang="en-US" altLang="zh-CN" sz="2400">
                <a:solidFill>
                  <a:schemeClr val="tx2"/>
                </a:solidFill>
                <a:latin typeface="Verdana" panose="020B0604030504040204" pitchFamily="34" charset="0"/>
              </a:rPr>
              <a:t> Cu</a:t>
            </a:r>
            <a:r>
              <a:rPr lang="en-US" altLang="zh-CN" sz="2400" baseline="-25000">
                <a:solidFill>
                  <a:schemeClr val="tx2"/>
                </a:solidFill>
                <a:latin typeface="Verdana" panose="020B0604030504040204" pitchFamily="34" charset="0"/>
              </a:rPr>
              <a:t>50</a:t>
            </a:r>
            <a:r>
              <a:rPr lang="zh-CN" altLang="en-US" sz="2400">
                <a:solidFill>
                  <a:schemeClr val="tx2"/>
                </a:solidFill>
                <a:latin typeface="Verdana" panose="020B0604030504040204" pitchFamily="34" charset="0"/>
              </a:rPr>
              <a:t>，</a:t>
            </a:r>
            <a:r>
              <a:rPr lang="en-US" altLang="zh-CN" sz="2400">
                <a:solidFill>
                  <a:schemeClr val="tx2"/>
                </a:solidFill>
                <a:latin typeface="Verdana" panose="020B0604030504040204" pitchFamily="34" charset="0"/>
              </a:rPr>
              <a:t>Cu</a:t>
            </a:r>
            <a:r>
              <a:rPr lang="en-US" altLang="zh-CN" sz="2400" baseline="-25000">
                <a:solidFill>
                  <a:schemeClr val="tx2"/>
                </a:solidFill>
                <a:latin typeface="Verdana" panose="020B0604030504040204" pitchFamily="34" charset="0"/>
              </a:rPr>
              <a:t>100</a:t>
            </a:r>
            <a:endParaRPr lang="zh-CN" altLang="en-US" sz="2400" b="1">
              <a:solidFill>
                <a:schemeClr val="tx2"/>
              </a:solidFill>
              <a:latin typeface="Verdana" panose="020B0604030504040204" pitchFamily="34" charset="0"/>
            </a:endParaRPr>
          </a:p>
        </p:txBody>
      </p:sp>
      <p:graphicFrame>
        <p:nvGraphicFramePr>
          <p:cNvPr id="63499" name="内容占位符 63498">
            <a:extLst>
              <a:ext uri="{FF2B5EF4-FFF2-40B4-BE49-F238E27FC236}">
                <a16:creationId xmlns:a16="http://schemas.microsoft.com/office/drawing/2014/main" id="{DA6CA212-620A-45F3-B1CA-F47EF0761A8C}"/>
              </a:ext>
            </a:extLst>
          </p:cNvPr>
          <p:cNvGraphicFramePr>
            <a:graphicFrameLocks noGrp="1"/>
          </p:cNvGraphicFramePr>
          <p:nvPr>
            <p:ph idx="4294967295"/>
          </p:nvPr>
        </p:nvGraphicFramePr>
        <p:xfrm>
          <a:off x="1676400" y="3121025"/>
          <a:ext cx="6858000" cy="3279976"/>
        </p:xfrm>
        <a:graphic>
          <a:graphicData uri="http://schemas.openxmlformats.org/drawingml/2006/table">
            <a:tbl>
              <a:tblPr/>
              <a:tblGrid>
                <a:gridCol w="1828800">
                  <a:extLst>
                    <a:ext uri="{9D8B030D-6E8A-4147-A177-3AD203B41FA5}">
                      <a16:colId xmlns:a16="http://schemas.microsoft.com/office/drawing/2014/main" val="20000"/>
                    </a:ext>
                  </a:extLst>
                </a:gridCol>
                <a:gridCol w="1273175">
                  <a:extLst>
                    <a:ext uri="{9D8B030D-6E8A-4147-A177-3AD203B41FA5}">
                      <a16:colId xmlns:a16="http://schemas.microsoft.com/office/drawing/2014/main" val="20001"/>
                    </a:ext>
                  </a:extLst>
                </a:gridCol>
                <a:gridCol w="1250950">
                  <a:extLst>
                    <a:ext uri="{9D8B030D-6E8A-4147-A177-3AD203B41FA5}">
                      <a16:colId xmlns:a16="http://schemas.microsoft.com/office/drawing/2014/main" val="20002"/>
                    </a:ext>
                  </a:extLst>
                </a:gridCol>
                <a:gridCol w="1249363">
                  <a:extLst>
                    <a:ext uri="{9D8B030D-6E8A-4147-A177-3AD203B41FA5}">
                      <a16:colId xmlns:a16="http://schemas.microsoft.com/office/drawing/2014/main" val="20003"/>
                    </a:ext>
                  </a:extLst>
                </a:gridCol>
                <a:gridCol w="1255712">
                  <a:extLst>
                    <a:ext uri="{9D8B030D-6E8A-4147-A177-3AD203B41FA5}">
                      <a16:colId xmlns:a16="http://schemas.microsoft.com/office/drawing/2014/main" val="20004"/>
                    </a:ext>
                  </a:extLst>
                </a:gridCol>
              </a:tblGrid>
              <a:tr h="396806">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0" i="0" u="none" kern="1200" baseline="0">
                          <a:solidFill>
                            <a:schemeClr val="tx2"/>
                          </a:solidFill>
                          <a:latin typeface="Verdana" panose="020B0604030504040204" pitchFamily="2" charset="0"/>
                        </a:defRPr>
                      </a:lvl1pPr>
                      <a:lvl2pPr marL="742950" lvl="1" indent="-285750">
                        <a:buClr>
                          <a:schemeClr val="accent1"/>
                        </a:buClr>
                        <a:defRPr sz="2000" kern="1200">
                          <a:solidFill>
                            <a:schemeClr val="tx1"/>
                          </a:solidFill>
                          <a:latin typeface="Arial" panose="020B0604020202020204" pitchFamily="34" charset="0"/>
                        </a:defRPr>
                      </a:lvl2pPr>
                      <a:lvl3pPr marL="1143000" lvl="2" indent="-228600">
                        <a:buClr>
                          <a:schemeClr val="tx1"/>
                        </a:buClr>
                        <a:defRPr sz="2000" kern="1200"/>
                      </a:lvl3pPr>
                      <a:lvl4pPr marL="1600200" lvl="3" indent="-228600">
                        <a:defRPr sz="1800" kern="1200"/>
                      </a:lvl4pPr>
                      <a:lvl5pPr marL="2057400" lvl="4" indent="-228600">
                        <a:defRPr sz="1800" kern="1200"/>
                      </a:lvl5pPr>
                    </a:lstStyle>
                    <a:p>
                      <a:pPr marL="0" lvl="0" indent="0" algn="ctr" eaLnBrk="1" hangingPunct="1">
                        <a:buFont typeface="Wingdings" panose="05000000000000000000" pitchFamily="2" charset="2"/>
                        <a:buNone/>
                      </a:pPr>
                      <a:r>
                        <a:rPr lang="zh-CN" altLang="en-US" sz="1800" dirty="0">
                          <a:solidFill>
                            <a:schemeClr val="tx1"/>
                          </a:solidFill>
                          <a:ea typeface="宋体" panose="02010600030101010101" pitchFamily="2" charset="-122"/>
                        </a:rPr>
                        <a:t>项目</a:t>
                      </a:r>
                    </a:p>
                  </a:txBody>
                  <a:tcPr marT="45712" marB="45712"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2">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0" i="0" u="none" kern="1200" baseline="0">
                          <a:solidFill>
                            <a:schemeClr val="tx2"/>
                          </a:solidFill>
                          <a:latin typeface="Verdana" panose="020B0604030504040204" pitchFamily="2" charset="0"/>
                        </a:defRPr>
                      </a:lvl1pPr>
                      <a:lvl2pPr marL="742950" lvl="1" indent="-285750">
                        <a:buClr>
                          <a:schemeClr val="accent1"/>
                        </a:buClr>
                        <a:defRPr sz="2000" kern="1200">
                          <a:solidFill>
                            <a:schemeClr val="tx1"/>
                          </a:solidFill>
                          <a:latin typeface="Arial" panose="020B0604020202020204" pitchFamily="34" charset="0"/>
                        </a:defRPr>
                      </a:lvl2pPr>
                      <a:lvl3pPr marL="1143000" lvl="2" indent="-228600">
                        <a:buClr>
                          <a:schemeClr val="tx1"/>
                        </a:buClr>
                        <a:defRPr sz="2000" kern="1200"/>
                      </a:lvl3pPr>
                      <a:lvl4pPr marL="1600200" lvl="3" indent="-228600">
                        <a:defRPr sz="1800" kern="1200"/>
                      </a:lvl4pPr>
                      <a:lvl5pPr marL="2057400" lvl="4" indent="-228600">
                        <a:defRPr sz="1800" kern="1200"/>
                      </a:lvl5pPr>
                    </a:lstStyle>
                    <a:p>
                      <a:pPr marL="0" lvl="0" indent="0" eaLnBrk="1" hangingPunct="1">
                        <a:spcBef>
                          <a:spcPct val="0"/>
                        </a:spcBef>
                        <a:buClr>
                          <a:srgbClr val="000000"/>
                        </a:buClr>
                        <a:buNone/>
                      </a:pPr>
                      <a:r>
                        <a:rPr lang="zh-CN" altLang="en-US" sz="2000" b="1" dirty="0">
                          <a:solidFill>
                            <a:schemeClr val="bg1"/>
                          </a:solidFill>
                          <a:ea typeface="宋体" panose="02010600030101010101" pitchFamily="2" charset="-122"/>
                        </a:rPr>
                        <a:t>铂热电阻</a:t>
                      </a:r>
                    </a:p>
                  </a:txBody>
                  <a:tcPr marT="45712" marB="45712"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alpha val="100000"/>
                      </a:schemeClr>
                    </a:solidFill>
                  </a:tcPr>
                </a:tc>
                <a:tc hMerge="1">
                  <a:txBody>
                    <a:bodyPr/>
                    <a:lstStyle/>
                    <a:p>
                      <a:endParaRPr lang="zh-CN"/>
                    </a:p>
                  </a:txBody>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gridSpan="2">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0" i="0" u="none" kern="1200" baseline="0">
                          <a:solidFill>
                            <a:schemeClr val="tx2"/>
                          </a:solidFill>
                          <a:latin typeface="Verdana" panose="020B0604030504040204" pitchFamily="2" charset="0"/>
                        </a:defRPr>
                      </a:lvl1pPr>
                      <a:lvl2pPr marL="742950" lvl="1" indent="-285750">
                        <a:buClr>
                          <a:schemeClr val="accent1"/>
                        </a:buClr>
                        <a:defRPr sz="2000" kern="1200">
                          <a:solidFill>
                            <a:schemeClr val="tx1"/>
                          </a:solidFill>
                          <a:latin typeface="Arial" panose="020B0604020202020204" pitchFamily="34" charset="0"/>
                        </a:defRPr>
                      </a:lvl2pPr>
                      <a:lvl3pPr marL="1143000" lvl="2" indent="-228600">
                        <a:buClr>
                          <a:schemeClr val="tx1"/>
                        </a:buClr>
                        <a:defRPr sz="2000" kern="1200"/>
                      </a:lvl3pPr>
                      <a:lvl4pPr marL="1600200" lvl="3" indent="-228600">
                        <a:defRPr sz="1800" kern="1200"/>
                      </a:lvl4pPr>
                      <a:lvl5pPr marL="2057400" lvl="4" indent="-228600">
                        <a:defRPr sz="1800" kern="1200"/>
                      </a:lvl5pPr>
                    </a:lstStyle>
                    <a:p>
                      <a:pPr marL="0" lvl="0" indent="0" eaLnBrk="1" hangingPunct="1">
                        <a:buFont typeface="Wingdings" panose="05000000000000000000" pitchFamily="2" charset="2"/>
                        <a:buNone/>
                      </a:pPr>
                      <a:r>
                        <a:rPr lang="zh-CN" altLang="en-US" sz="2000" b="1" dirty="0">
                          <a:solidFill>
                            <a:schemeClr val="bg1"/>
                          </a:solidFill>
                          <a:ea typeface="宋体" panose="02010600030101010101" pitchFamily="2" charset="-122"/>
                        </a:rPr>
                        <a:t>铜热电阻</a:t>
                      </a:r>
                    </a:p>
                  </a:txBody>
                  <a:tcPr marT="45712" marB="45712"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alpha val="100000"/>
                      </a:schemeClr>
                    </a:solidFill>
                  </a:tcPr>
                </a:tc>
                <a:tc hMerge="1">
                  <a:txBody>
                    <a:bodyPr/>
                    <a:lstStyle/>
                    <a:p>
                      <a:endParaRPr lang="zh-CN"/>
                    </a:p>
                  </a:txBody>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extLst>
                  <a:ext uri="{0D108BD9-81ED-4DB2-BD59-A6C34878D82A}">
                    <a16:rowId xmlns:a16="http://schemas.microsoft.com/office/drawing/2014/main" val="10000"/>
                  </a:ext>
                </a:extLst>
              </a:tr>
              <a:tr h="406329">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0" i="0" u="none" kern="1200" baseline="0">
                          <a:solidFill>
                            <a:schemeClr val="tx2"/>
                          </a:solidFill>
                          <a:latin typeface="Verdana" panose="020B0604030504040204" pitchFamily="2" charset="0"/>
                        </a:defRPr>
                      </a:lvl1pPr>
                      <a:lvl2pPr marL="742950" lvl="1" indent="-285750">
                        <a:buClr>
                          <a:schemeClr val="accent1"/>
                        </a:buClr>
                        <a:defRPr sz="2000" kern="1200">
                          <a:solidFill>
                            <a:schemeClr val="tx1"/>
                          </a:solidFill>
                          <a:latin typeface="Arial" panose="020B0604020202020204" pitchFamily="34" charset="0"/>
                        </a:defRPr>
                      </a:lvl2pPr>
                      <a:lvl3pPr marL="1143000" lvl="2" indent="-228600">
                        <a:buClr>
                          <a:schemeClr val="tx1"/>
                        </a:buClr>
                        <a:defRPr sz="2000" kern="1200"/>
                      </a:lvl3pPr>
                      <a:lvl4pPr marL="1600200" lvl="3" indent="-228600">
                        <a:defRPr sz="1800" kern="1200"/>
                      </a:lvl4pPr>
                      <a:lvl5pPr marL="2057400" lvl="4" indent="-228600">
                        <a:defRPr sz="1800" kern="1200"/>
                      </a:lvl5pPr>
                    </a:lstStyle>
                    <a:p>
                      <a:pPr marL="0" lvl="0" indent="0" algn="ctr" eaLnBrk="1" hangingPunct="1">
                        <a:buFont typeface="Wingdings" panose="05000000000000000000" pitchFamily="2" charset="2"/>
                        <a:buNone/>
                      </a:pPr>
                      <a:r>
                        <a:rPr lang="zh-CN" altLang="en-US" sz="1800" dirty="0">
                          <a:ea typeface="宋体" panose="02010600030101010101" pitchFamily="2" charset="-122"/>
                        </a:rPr>
                        <a:t>分度号</a:t>
                      </a:r>
                    </a:p>
                  </a:txBody>
                  <a:tcPr marT="45712" marB="45712"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alpha val="100000"/>
                      </a:schemeClr>
                    </a:solidFill>
                  </a:tcPr>
                </a:tc>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0" i="0" u="none" kern="1200" baseline="0">
                          <a:solidFill>
                            <a:schemeClr val="tx2"/>
                          </a:solidFill>
                          <a:latin typeface="Verdana" panose="020B0604030504040204" pitchFamily="2" charset="0"/>
                        </a:defRPr>
                      </a:lvl1pPr>
                      <a:lvl2pPr marL="742950" lvl="1" indent="-285750">
                        <a:buClr>
                          <a:schemeClr val="accent1"/>
                        </a:buClr>
                        <a:defRPr sz="2000" kern="1200">
                          <a:solidFill>
                            <a:schemeClr val="tx1"/>
                          </a:solidFill>
                          <a:latin typeface="Arial" panose="020B0604020202020204" pitchFamily="34" charset="0"/>
                        </a:defRPr>
                      </a:lvl2pPr>
                      <a:lvl3pPr marL="1143000" lvl="2" indent="-228600">
                        <a:buClr>
                          <a:schemeClr val="tx1"/>
                        </a:buClr>
                        <a:defRPr sz="2000" kern="1200"/>
                      </a:lvl3pPr>
                      <a:lvl4pPr marL="1600200" lvl="3" indent="-228600">
                        <a:defRPr sz="1800" kern="1200"/>
                      </a:lvl4pPr>
                      <a:lvl5pPr marL="2057400" lvl="4" indent="-228600">
                        <a:defRPr sz="1800" kern="1200"/>
                      </a:lvl5pPr>
                    </a:lstStyle>
                    <a:p>
                      <a:pPr marL="0" lvl="0" indent="0" algn="ctr" eaLnBrk="1" hangingPunct="1">
                        <a:buFont typeface="Wingdings" panose="05000000000000000000" pitchFamily="2" charset="2"/>
                        <a:buNone/>
                      </a:pPr>
                      <a:r>
                        <a:rPr lang="en-US" altLang="zh-CN" sz="1800">
                          <a:ea typeface="宋体" panose="02010600030101010101" pitchFamily="2" charset="-122"/>
                        </a:rPr>
                        <a:t>PT</a:t>
                      </a:r>
                      <a:r>
                        <a:rPr lang="en-US" altLang="zh-CN" sz="1200">
                          <a:ea typeface="宋体" panose="02010600030101010101" pitchFamily="2" charset="-122"/>
                        </a:rPr>
                        <a:t>100</a:t>
                      </a:r>
                      <a:endParaRPr lang="zh-CN" altLang="en-US" sz="1200">
                        <a:ea typeface="宋体" panose="02010600030101010101" pitchFamily="2" charset="-122"/>
                      </a:endParaRPr>
                    </a:p>
                  </a:txBody>
                  <a:tcPr marT="45712" marB="45712"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2">
                        <a:alpha val="79999"/>
                      </a:schemeClr>
                    </a:solidFill>
                  </a:tcPr>
                </a:tc>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0" i="0" u="none" kern="1200" baseline="0">
                          <a:solidFill>
                            <a:schemeClr val="tx2"/>
                          </a:solidFill>
                          <a:latin typeface="Verdana" panose="020B0604030504040204" pitchFamily="2" charset="0"/>
                        </a:defRPr>
                      </a:lvl1pPr>
                      <a:lvl2pPr marL="742950" lvl="1" indent="-285750">
                        <a:buClr>
                          <a:schemeClr val="accent1"/>
                        </a:buClr>
                        <a:defRPr sz="2000" kern="1200">
                          <a:solidFill>
                            <a:schemeClr val="tx1"/>
                          </a:solidFill>
                          <a:latin typeface="Arial" panose="020B0604020202020204" pitchFamily="34" charset="0"/>
                        </a:defRPr>
                      </a:lvl2pPr>
                      <a:lvl3pPr marL="1143000" lvl="2" indent="-228600">
                        <a:buClr>
                          <a:schemeClr val="tx1"/>
                        </a:buClr>
                        <a:defRPr sz="2000" kern="1200"/>
                      </a:lvl3pPr>
                      <a:lvl4pPr marL="1600200" lvl="3" indent="-228600">
                        <a:defRPr sz="1800" kern="1200"/>
                      </a:lvl4pPr>
                      <a:lvl5pPr marL="2057400" lvl="4" indent="-228600">
                        <a:defRPr sz="1800" kern="1200"/>
                      </a:lvl5pPr>
                    </a:lstStyle>
                    <a:p>
                      <a:pPr marL="0" lvl="0" indent="0" algn="ctr" eaLnBrk="1" hangingPunct="1">
                        <a:buFont typeface="Wingdings" panose="05000000000000000000" pitchFamily="2" charset="2"/>
                        <a:buNone/>
                      </a:pPr>
                      <a:r>
                        <a:rPr lang="en-US" altLang="zh-CN" sz="1800">
                          <a:ea typeface="宋体" panose="02010600030101010101" pitchFamily="2" charset="-122"/>
                        </a:rPr>
                        <a:t>PT</a:t>
                      </a:r>
                      <a:r>
                        <a:rPr lang="en-US" altLang="zh-CN" sz="1200">
                          <a:ea typeface="宋体" panose="02010600030101010101" pitchFamily="2" charset="-122"/>
                        </a:rPr>
                        <a:t>10</a:t>
                      </a:r>
                      <a:endParaRPr lang="zh-CN" altLang="en-US" sz="1200">
                        <a:ea typeface="宋体" panose="02010600030101010101" pitchFamily="2" charset="-122"/>
                      </a:endParaRPr>
                    </a:p>
                  </a:txBody>
                  <a:tcPr marT="45712" marB="45712"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2">
                        <a:alpha val="81999"/>
                      </a:schemeClr>
                    </a:solidFill>
                  </a:tcPr>
                </a:tc>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0" i="0" u="none" kern="1200" baseline="0">
                          <a:solidFill>
                            <a:schemeClr val="tx2"/>
                          </a:solidFill>
                          <a:latin typeface="Verdana" panose="020B0604030504040204" pitchFamily="2" charset="0"/>
                        </a:defRPr>
                      </a:lvl1pPr>
                      <a:lvl2pPr marL="742950" lvl="1" indent="-285750">
                        <a:buClr>
                          <a:schemeClr val="accent1"/>
                        </a:buClr>
                        <a:defRPr sz="2000" kern="1200">
                          <a:solidFill>
                            <a:schemeClr val="tx1"/>
                          </a:solidFill>
                          <a:latin typeface="Arial" panose="020B0604020202020204" pitchFamily="34" charset="0"/>
                        </a:defRPr>
                      </a:lvl2pPr>
                      <a:lvl3pPr marL="1143000" lvl="2" indent="-228600">
                        <a:buClr>
                          <a:schemeClr val="tx1"/>
                        </a:buClr>
                        <a:defRPr sz="2000" kern="1200"/>
                      </a:lvl3pPr>
                      <a:lvl4pPr marL="1600200" lvl="3" indent="-228600">
                        <a:defRPr sz="1800" kern="1200"/>
                      </a:lvl4pPr>
                      <a:lvl5pPr marL="2057400" lvl="4" indent="-228600">
                        <a:defRPr sz="1800" kern="1200"/>
                      </a:lvl5pPr>
                    </a:lstStyle>
                    <a:p>
                      <a:pPr marL="0" lvl="0" indent="0" algn="ctr" eaLnBrk="1" hangingPunct="1">
                        <a:buFont typeface="Wingdings" panose="05000000000000000000" pitchFamily="2" charset="2"/>
                        <a:buNone/>
                      </a:pPr>
                      <a:r>
                        <a:rPr lang="en-US" altLang="zh-CN" sz="1800">
                          <a:ea typeface="宋体" panose="02010600030101010101" pitchFamily="2" charset="-122"/>
                        </a:rPr>
                        <a:t>Cu</a:t>
                      </a:r>
                      <a:r>
                        <a:rPr lang="en-US" altLang="zh-CN" sz="1200">
                          <a:ea typeface="宋体" panose="02010600030101010101" pitchFamily="2" charset="-122"/>
                        </a:rPr>
                        <a:t>100</a:t>
                      </a:r>
                      <a:endParaRPr lang="zh-CN" altLang="en-US" sz="1800">
                        <a:ea typeface="宋体" panose="02010600030101010101" pitchFamily="2" charset="-122"/>
                      </a:endParaRPr>
                    </a:p>
                  </a:txBody>
                  <a:tcPr marT="45712" marB="45712"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2">
                        <a:alpha val="79999"/>
                      </a:schemeClr>
                    </a:solidFill>
                  </a:tcPr>
                </a:tc>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0" i="0" u="none" kern="1200" baseline="0">
                          <a:solidFill>
                            <a:schemeClr val="tx2"/>
                          </a:solidFill>
                          <a:latin typeface="Verdana" panose="020B0604030504040204" pitchFamily="2" charset="0"/>
                        </a:defRPr>
                      </a:lvl1pPr>
                      <a:lvl2pPr marL="742950" lvl="1" indent="-285750">
                        <a:buClr>
                          <a:schemeClr val="accent1"/>
                        </a:buClr>
                        <a:defRPr sz="2000" kern="1200">
                          <a:solidFill>
                            <a:schemeClr val="tx1"/>
                          </a:solidFill>
                          <a:latin typeface="Arial" panose="020B0604020202020204" pitchFamily="34" charset="0"/>
                        </a:defRPr>
                      </a:lvl2pPr>
                      <a:lvl3pPr marL="1143000" lvl="2" indent="-228600">
                        <a:buClr>
                          <a:schemeClr val="tx1"/>
                        </a:buClr>
                        <a:defRPr sz="2000" kern="1200"/>
                      </a:lvl3pPr>
                      <a:lvl4pPr marL="1600200" lvl="3" indent="-228600">
                        <a:defRPr sz="1800" kern="1200"/>
                      </a:lvl4pPr>
                      <a:lvl5pPr marL="2057400" lvl="4" indent="-228600">
                        <a:defRPr sz="1800" kern="1200"/>
                      </a:lvl5pPr>
                    </a:lstStyle>
                    <a:p>
                      <a:pPr marL="0" lvl="0" indent="0" algn="ctr" eaLnBrk="1" hangingPunct="1">
                        <a:buFont typeface="Wingdings" panose="05000000000000000000" pitchFamily="2" charset="2"/>
                        <a:buNone/>
                      </a:pPr>
                      <a:r>
                        <a:rPr lang="en-US" altLang="zh-CN" sz="1800">
                          <a:ea typeface="宋体" panose="02010600030101010101" pitchFamily="2" charset="-122"/>
                        </a:rPr>
                        <a:t>Cu</a:t>
                      </a:r>
                      <a:r>
                        <a:rPr lang="en-US" altLang="zh-CN" sz="1200">
                          <a:ea typeface="宋体" panose="02010600030101010101" pitchFamily="2" charset="-122"/>
                        </a:rPr>
                        <a:t>50</a:t>
                      </a:r>
                      <a:endParaRPr lang="zh-CN" altLang="en-US" sz="1800">
                        <a:ea typeface="宋体" panose="02010600030101010101" pitchFamily="2" charset="-122"/>
                      </a:endParaRPr>
                    </a:p>
                  </a:txBody>
                  <a:tcPr marT="45712" marB="45712"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2">
                        <a:alpha val="81999"/>
                      </a:schemeClr>
                    </a:solidFill>
                  </a:tcPr>
                </a:tc>
                <a:extLst>
                  <a:ext uri="{0D108BD9-81ED-4DB2-BD59-A6C34878D82A}">
                    <a16:rowId xmlns:a16="http://schemas.microsoft.com/office/drawing/2014/main" val="10001"/>
                  </a:ext>
                </a:extLst>
              </a:tr>
              <a:tr h="417440">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0" i="0" u="none" kern="1200" baseline="0">
                          <a:solidFill>
                            <a:schemeClr val="tx2"/>
                          </a:solidFill>
                          <a:latin typeface="Verdana" panose="020B0604030504040204" pitchFamily="2" charset="0"/>
                        </a:defRPr>
                      </a:lvl1pPr>
                      <a:lvl2pPr marL="742950" lvl="1" indent="-285750">
                        <a:buClr>
                          <a:schemeClr val="accent1"/>
                        </a:buClr>
                        <a:defRPr sz="2000" kern="1200">
                          <a:solidFill>
                            <a:schemeClr val="tx1"/>
                          </a:solidFill>
                          <a:latin typeface="Arial" panose="020B0604020202020204" pitchFamily="34" charset="0"/>
                        </a:defRPr>
                      </a:lvl2pPr>
                      <a:lvl3pPr marL="1143000" lvl="2" indent="-228600">
                        <a:buClr>
                          <a:schemeClr val="tx1"/>
                        </a:buClr>
                        <a:defRPr sz="2000" kern="1200"/>
                      </a:lvl3pPr>
                      <a:lvl4pPr marL="1600200" lvl="3" indent="-228600">
                        <a:defRPr sz="1800" kern="1200"/>
                      </a:lvl4pPr>
                      <a:lvl5pPr marL="2057400" lvl="4" indent="-228600">
                        <a:defRPr sz="1800" kern="1200"/>
                      </a:lvl5pPr>
                    </a:lstStyle>
                    <a:p>
                      <a:pPr marL="0" lvl="0" indent="0" algn="ctr" eaLnBrk="1" hangingPunct="1">
                        <a:buFont typeface="Wingdings" panose="05000000000000000000" pitchFamily="2" charset="2"/>
                        <a:buNone/>
                      </a:pPr>
                      <a:r>
                        <a:rPr lang="zh-CN" altLang="en-US" sz="1800" dirty="0">
                          <a:ea typeface="宋体" panose="02010600030101010101" pitchFamily="2" charset="-122"/>
                        </a:rPr>
                        <a:t>R</a:t>
                      </a:r>
                      <a:r>
                        <a:rPr lang="zh-CN" altLang="en-US" sz="1200" dirty="0">
                          <a:ea typeface="宋体" panose="02010600030101010101" pitchFamily="2" charset="-122"/>
                        </a:rPr>
                        <a:t>0</a:t>
                      </a:r>
                      <a:r>
                        <a:rPr lang="zh-CN" altLang="en-US" sz="1800" dirty="0">
                          <a:ea typeface="宋体" panose="02010600030101010101" pitchFamily="2" charset="-122"/>
                        </a:rPr>
                        <a:t>(</a:t>
                      </a:r>
                      <a:r>
                        <a:rPr lang="el-GR" altLang="en-US" sz="1800" dirty="0">
                          <a:ea typeface="宋体" panose="02010600030101010101" pitchFamily="2" charset="-122"/>
                        </a:rPr>
                        <a:t>Ω</a:t>
                      </a:r>
                      <a:r>
                        <a:rPr lang="zh-CN" altLang="en-US" sz="1800" dirty="0">
                          <a:ea typeface="宋体" panose="02010600030101010101" pitchFamily="2" charset="-122"/>
                        </a:rPr>
                        <a:t>)</a:t>
                      </a:r>
                    </a:p>
                  </a:txBody>
                  <a:tcPr marT="45712" marB="45712"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alpha val="70000"/>
                      </a:schemeClr>
                    </a:solidFill>
                  </a:tcPr>
                </a:tc>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0" i="0" u="none" kern="1200" baseline="0">
                          <a:solidFill>
                            <a:schemeClr val="tx2"/>
                          </a:solidFill>
                          <a:latin typeface="Verdana" panose="020B0604030504040204" pitchFamily="2" charset="0"/>
                        </a:defRPr>
                      </a:lvl1pPr>
                      <a:lvl2pPr marL="742950" lvl="1" indent="-285750">
                        <a:buClr>
                          <a:schemeClr val="accent1"/>
                        </a:buClr>
                        <a:defRPr sz="2000" kern="1200">
                          <a:solidFill>
                            <a:schemeClr val="tx1"/>
                          </a:solidFill>
                          <a:latin typeface="Arial" panose="020B0604020202020204" pitchFamily="34" charset="0"/>
                        </a:defRPr>
                      </a:lvl2pPr>
                      <a:lvl3pPr marL="1143000" lvl="2" indent="-228600">
                        <a:buClr>
                          <a:schemeClr val="tx1"/>
                        </a:buClr>
                        <a:defRPr sz="2000" kern="1200"/>
                      </a:lvl3pPr>
                      <a:lvl4pPr marL="1600200" lvl="3" indent="-228600">
                        <a:defRPr sz="1800" kern="1200"/>
                      </a:lvl4pPr>
                      <a:lvl5pPr marL="2057400" lvl="4" indent="-228600">
                        <a:defRPr sz="1800" kern="1200"/>
                      </a:lvl5pPr>
                    </a:lstStyle>
                    <a:p>
                      <a:pPr marL="0" lvl="0" indent="0" algn="ctr" eaLnBrk="1" hangingPunct="1">
                        <a:buFont typeface="Wingdings" panose="05000000000000000000" pitchFamily="2" charset="2"/>
                        <a:buNone/>
                      </a:pPr>
                      <a:r>
                        <a:rPr lang="en-US" altLang="zh-CN" sz="1800">
                          <a:ea typeface="宋体" panose="02010600030101010101" pitchFamily="2" charset="-122"/>
                        </a:rPr>
                        <a:t>100</a:t>
                      </a:r>
                      <a:endParaRPr lang="zh-CN" altLang="en-US" sz="1800">
                        <a:ea typeface="宋体" panose="02010600030101010101" pitchFamily="2" charset="-122"/>
                      </a:endParaRPr>
                    </a:p>
                  </a:txBody>
                  <a:tcPr marT="45712" marB="45712"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2">
                        <a:alpha val="48000"/>
                      </a:schemeClr>
                    </a:solidFill>
                  </a:tcPr>
                </a:tc>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0" i="0" u="none" kern="1200" baseline="0">
                          <a:solidFill>
                            <a:schemeClr val="tx2"/>
                          </a:solidFill>
                          <a:latin typeface="Verdana" panose="020B0604030504040204" pitchFamily="2" charset="0"/>
                        </a:defRPr>
                      </a:lvl1pPr>
                      <a:lvl2pPr marL="742950" lvl="1" indent="-285750">
                        <a:buClr>
                          <a:schemeClr val="accent1"/>
                        </a:buClr>
                        <a:defRPr sz="2000" kern="1200">
                          <a:solidFill>
                            <a:schemeClr val="tx1"/>
                          </a:solidFill>
                          <a:latin typeface="Arial" panose="020B0604020202020204" pitchFamily="34" charset="0"/>
                        </a:defRPr>
                      </a:lvl2pPr>
                      <a:lvl3pPr marL="1143000" lvl="2" indent="-228600">
                        <a:buClr>
                          <a:schemeClr val="tx1"/>
                        </a:buClr>
                        <a:defRPr sz="2000" kern="1200"/>
                      </a:lvl3pPr>
                      <a:lvl4pPr marL="1600200" lvl="3" indent="-228600">
                        <a:defRPr sz="1800" kern="1200"/>
                      </a:lvl4pPr>
                      <a:lvl5pPr marL="2057400" lvl="4" indent="-228600">
                        <a:defRPr sz="1800" kern="1200"/>
                      </a:lvl5pPr>
                    </a:lstStyle>
                    <a:p>
                      <a:pPr marL="0" lvl="0" indent="0" algn="ctr" eaLnBrk="1" hangingPunct="1">
                        <a:buFont typeface="Wingdings" panose="05000000000000000000" pitchFamily="2" charset="2"/>
                        <a:buNone/>
                      </a:pPr>
                      <a:r>
                        <a:rPr lang="en-US" altLang="zh-CN" sz="1800">
                          <a:ea typeface="宋体" panose="02010600030101010101" pitchFamily="2" charset="-122"/>
                        </a:rPr>
                        <a:t>10</a:t>
                      </a:r>
                      <a:endParaRPr lang="zh-CN" altLang="en-US" sz="1800">
                        <a:ea typeface="宋体" panose="02010600030101010101" pitchFamily="2" charset="-122"/>
                      </a:endParaRPr>
                    </a:p>
                  </a:txBody>
                  <a:tcPr marT="45712" marB="45712"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2">
                        <a:alpha val="50000"/>
                      </a:schemeClr>
                    </a:solidFill>
                  </a:tcPr>
                </a:tc>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0" i="0" u="none" kern="1200" baseline="0">
                          <a:solidFill>
                            <a:schemeClr val="tx2"/>
                          </a:solidFill>
                          <a:latin typeface="Verdana" panose="020B0604030504040204" pitchFamily="2" charset="0"/>
                        </a:defRPr>
                      </a:lvl1pPr>
                      <a:lvl2pPr marL="742950" lvl="1" indent="-285750">
                        <a:buClr>
                          <a:schemeClr val="accent1"/>
                        </a:buClr>
                        <a:defRPr sz="2000" kern="1200">
                          <a:solidFill>
                            <a:schemeClr val="tx1"/>
                          </a:solidFill>
                          <a:latin typeface="Arial" panose="020B0604020202020204" pitchFamily="34" charset="0"/>
                        </a:defRPr>
                      </a:lvl2pPr>
                      <a:lvl3pPr marL="1143000" lvl="2" indent="-228600">
                        <a:buClr>
                          <a:schemeClr val="tx1"/>
                        </a:buClr>
                        <a:defRPr sz="2000" kern="1200"/>
                      </a:lvl3pPr>
                      <a:lvl4pPr marL="1600200" lvl="3" indent="-228600">
                        <a:defRPr sz="1800" kern="1200"/>
                      </a:lvl4pPr>
                      <a:lvl5pPr marL="2057400" lvl="4" indent="-228600">
                        <a:defRPr sz="1800" kern="1200"/>
                      </a:lvl5pPr>
                    </a:lstStyle>
                    <a:p>
                      <a:pPr marL="0" lvl="0" indent="0" algn="ctr" eaLnBrk="1" hangingPunct="1">
                        <a:buFont typeface="Wingdings" panose="05000000000000000000" pitchFamily="2" charset="2"/>
                        <a:buNone/>
                      </a:pPr>
                      <a:r>
                        <a:rPr lang="en-US" altLang="zh-CN" sz="1800">
                          <a:ea typeface="宋体" panose="02010600030101010101" pitchFamily="2" charset="-122"/>
                        </a:rPr>
                        <a:t>100</a:t>
                      </a:r>
                      <a:endParaRPr lang="zh-CN" altLang="en-US" sz="1800">
                        <a:ea typeface="宋体" panose="02010600030101010101" pitchFamily="2" charset="-122"/>
                      </a:endParaRPr>
                    </a:p>
                  </a:txBody>
                  <a:tcPr marT="45712" marB="45712"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2">
                        <a:alpha val="48000"/>
                      </a:schemeClr>
                    </a:solidFill>
                  </a:tcPr>
                </a:tc>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0" i="0" u="none" kern="1200" baseline="0">
                          <a:solidFill>
                            <a:schemeClr val="tx2"/>
                          </a:solidFill>
                          <a:latin typeface="Verdana" panose="020B0604030504040204" pitchFamily="2" charset="0"/>
                        </a:defRPr>
                      </a:lvl1pPr>
                      <a:lvl2pPr marL="742950" lvl="1" indent="-285750">
                        <a:buClr>
                          <a:schemeClr val="accent1"/>
                        </a:buClr>
                        <a:defRPr sz="2000" kern="1200">
                          <a:solidFill>
                            <a:schemeClr val="tx1"/>
                          </a:solidFill>
                          <a:latin typeface="Arial" panose="020B0604020202020204" pitchFamily="34" charset="0"/>
                        </a:defRPr>
                      </a:lvl2pPr>
                      <a:lvl3pPr marL="1143000" lvl="2" indent="-228600">
                        <a:buClr>
                          <a:schemeClr val="tx1"/>
                        </a:buClr>
                        <a:defRPr sz="2000" kern="1200"/>
                      </a:lvl3pPr>
                      <a:lvl4pPr marL="1600200" lvl="3" indent="-228600">
                        <a:defRPr sz="1800" kern="1200"/>
                      </a:lvl4pPr>
                      <a:lvl5pPr marL="2057400" lvl="4" indent="-228600">
                        <a:defRPr sz="1800" kern="1200"/>
                      </a:lvl5pPr>
                    </a:lstStyle>
                    <a:p>
                      <a:pPr marL="0" lvl="0" indent="0" algn="ctr" eaLnBrk="1" hangingPunct="1">
                        <a:buFont typeface="Wingdings" panose="05000000000000000000" pitchFamily="2" charset="2"/>
                        <a:buNone/>
                      </a:pPr>
                      <a:r>
                        <a:rPr lang="en-US" altLang="zh-CN" sz="1800">
                          <a:ea typeface="宋体" panose="02010600030101010101" pitchFamily="2" charset="-122"/>
                        </a:rPr>
                        <a:t>50</a:t>
                      </a:r>
                      <a:endParaRPr lang="zh-CN" altLang="en-US" sz="1800">
                        <a:ea typeface="宋体" panose="02010600030101010101" pitchFamily="2" charset="-122"/>
                      </a:endParaRPr>
                    </a:p>
                  </a:txBody>
                  <a:tcPr marT="45712" marB="45712"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2">
                        <a:alpha val="50000"/>
                      </a:schemeClr>
                    </a:solidFill>
                  </a:tcPr>
                </a:tc>
                <a:extLst>
                  <a:ext uri="{0D108BD9-81ED-4DB2-BD59-A6C34878D82A}">
                    <a16:rowId xmlns:a16="http://schemas.microsoft.com/office/drawing/2014/main" val="10002"/>
                  </a:ext>
                </a:extLst>
              </a:tr>
              <a:tr h="409504">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0" i="0" u="none" kern="1200" baseline="0">
                          <a:solidFill>
                            <a:schemeClr val="tx2"/>
                          </a:solidFill>
                          <a:latin typeface="Verdana" panose="020B0604030504040204" pitchFamily="2" charset="0"/>
                        </a:defRPr>
                      </a:lvl1pPr>
                      <a:lvl2pPr marL="742950" lvl="1" indent="-285750">
                        <a:buClr>
                          <a:schemeClr val="accent1"/>
                        </a:buClr>
                        <a:defRPr sz="2000" kern="1200">
                          <a:solidFill>
                            <a:schemeClr val="tx1"/>
                          </a:solidFill>
                          <a:latin typeface="Arial" panose="020B0604020202020204" pitchFamily="34" charset="0"/>
                        </a:defRPr>
                      </a:lvl2pPr>
                      <a:lvl3pPr marL="1143000" lvl="2" indent="-228600">
                        <a:buClr>
                          <a:schemeClr val="tx1"/>
                        </a:buClr>
                        <a:defRPr sz="2000" kern="1200"/>
                      </a:lvl3pPr>
                      <a:lvl4pPr marL="1600200" lvl="3" indent="-228600">
                        <a:defRPr sz="1800" kern="1200"/>
                      </a:lvl4pPr>
                      <a:lvl5pPr marL="2057400" lvl="4" indent="-228600">
                        <a:defRPr sz="1800" kern="1200"/>
                      </a:lvl5pPr>
                    </a:lstStyle>
                    <a:p>
                      <a:pPr marL="0" lvl="0" indent="0" algn="ctr" eaLnBrk="1" hangingPunct="1">
                        <a:buFont typeface="Wingdings" panose="05000000000000000000" pitchFamily="2" charset="2"/>
                        <a:buNone/>
                      </a:pPr>
                      <a:r>
                        <a:rPr lang="zh-CN" altLang="en-US" sz="1800" dirty="0">
                          <a:ea typeface="宋体" panose="02010600030101010101" pitchFamily="2" charset="-122"/>
                        </a:rPr>
                        <a:t>ª(</a:t>
                      </a:r>
                      <a:r>
                        <a:rPr lang="el-GR" altLang="en-US" sz="1800" dirty="0">
                          <a:ea typeface="宋体" panose="02010600030101010101" pitchFamily="2" charset="-122"/>
                        </a:rPr>
                        <a:t>Ω</a:t>
                      </a:r>
                      <a:r>
                        <a:rPr lang="zh-CN" altLang="en-US" sz="1800" dirty="0">
                          <a:ea typeface="宋体" panose="02010600030101010101" pitchFamily="2" charset="-122"/>
                        </a:rPr>
                        <a:t>/ ℃)</a:t>
                      </a:r>
                    </a:p>
                  </a:txBody>
                  <a:tcPr marT="45712" marB="45712"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alpha val="100000"/>
                      </a:schemeClr>
                    </a:solidFill>
                  </a:tcPr>
                </a:tc>
                <a:tc gridSpan="2">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0" i="0" u="none" kern="1200" baseline="0">
                          <a:solidFill>
                            <a:schemeClr val="tx2"/>
                          </a:solidFill>
                          <a:latin typeface="Verdana" panose="020B0604030504040204" pitchFamily="2" charset="0"/>
                        </a:defRPr>
                      </a:lvl1pPr>
                      <a:lvl2pPr marL="742950" lvl="1" indent="-285750">
                        <a:buClr>
                          <a:schemeClr val="accent1"/>
                        </a:buClr>
                        <a:defRPr sz="2000" kern="1200">
                          <a:solidFill>
                            <a:schemeClr val="tx1"/>
                          </a:solidFill>
                          <a:latin typeface="Arial" panose="020B0604020202020204" pitchFamily="34" charset="0"/>
                        </a:defRPr>
                      </a:lvl2pPr>
                      <a:lvl3pPr marL="1143000" lvl="2" indent="-228600">
                        <a:buClr>
                          <a:schemeClr val="tx1"/>
                        </a:buClr>
                        <a:defRPr sz="2000" kern="1200"/>
                      </a:lvl3pPr>
                      <a:lvl4pPr marL="1600200" lvl="3" indent="-228600">
                        <a:defRPr sz="1800" kern="1200"/>
                      </a:lvl4pPr>
                      <a:lvl5pPr marL="2057400" lvl="4" indent="-228600">
                        <a:defRPr sz="1800" kern="1200"/>
                      </a:lvl5pPr>
                    </a:lstStyle>
                    <a:p>
                      <a:pPr marL="0" lvl="0" indent="0" algn="ctr" eaLnBrk="1" hangingPunct="1">
                        <a:buFont typeface="Wingdings" panose="05000000000000000000" pitchFamily="2" charset="2"/>
                        <a:buNone/>
                      </a:pPr>
                      <a:r>
                        <a:rPr lang="en-US" altLang="zh-CN" sz="1800">
                          <a:ea typeface="宋体" panose="02010600030101010101" pitchFamily="2" charset="-122"/>
                        </a:rPr>
                        <a:t>0.00385</a:t>
                      </a:r>
                      <a:endParaRPr lang="zh-CN" altLang="en-US" sz="1800">
                        <a:ea typeface="宋体" panose="02010600030101010101" pitchFamily="2" charset="-122"/>
                      </a:endParaRPr>
                    </a:p>
                  </a:txBody>
                  <a:tcPr marT="45712" marB="45712"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2">
                        <a:alpha val="79999"/>
                      </a:schemeClr>
                    </a:solidFill>
                  </a:tcPr>
                </a:tc>
                <a:tc hMerge="1">
                  <a:txBody>
                    <a:bodyPr/>
                    <a:lstStyle/>
                    <a:p>
                      <a:endParaRPr lang="zh-CN"/>
                    </a:p>
                  </a:txBody>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gridSpan="2">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0" i="0" u="none" kern="1200" baseline="0">
                          <a:solidFill>
                            <a:schemeClr val="tx2"/>
                          </a:solidFill>
                          <a:latin typeface="Verdana" panose="020B0604030504040204" pitchFamily="2" charset="0"/>
                        </a:defRPr>
                      </a:lvl1pPr>
                      <a:lvl2pPr marL="742950" lvl="1" indent="-285750">
                        <a:buClr>
                          <a:schemeClr val="accent1"/>
                        </a:buClr>
                        <a:defRPr sz="2000" kern="1200">
                          <a:solidFill>
                            <a:schemeClr val="tx1"/>
                          </a:solidFill>
                          <a:latin typeface="Arial" panose="020B0604020202020204" pitchFamily="34" charset="0"/>
                        </a:defRPr>
                      </a:lvl2pPr>
                      <a:lvl3pPr marL="1143000" lvl="2" indent="-228600">
                        <a:buClr>
                          <a:schemeClr val="tx1"/>
                        </a:buClr>
                        <a:defRPr sz="2000" kern="1200"/>
                      </a:lvl3pPr>
                      <a:lvl4pPr marL="1600200" lvl="3" indent="-228600">
                        <a:defRPr sz="1800" kern="1200"/>
                      </a:lvl4pPr>
                      <a:lvl5pPr marL="2057400" lvl="4" indent="-228600">
                        <a:defRPr sz="1800" kern="1200"/>
                      </a:lvl5pPr>
                    </a:lstStyle>
                    <a:p>
                      <a:pPr marL="0" lvl="0" indent="0" algn="ctr" eaLnBrk="1" hangingPunct="1">
                        <a:buFont typeface="Wingdings" panose="05000000000000000000" pitchFamily="2" charset="2"/>
                        <a:buNone/>
                      </a:pPr>
                      <a:r>
                        <a:rPr lang="en-US" altLang="zh-CN" sz="1800">
                          <a:ea typeface="宋体" panose="02010600030101010101" pitchFamily="2" charset="-122"/>
                        </a:rPr>
                        <a:t>0.00428</a:t>
                      </a:r>
                      <a:endParaRPr lang="zh-CN" altLang="en-US" sz="1800">
                        <a:ea typeface="宋体" panose="02010600030101010101" pitchFamily="2" charset="-122"/>
                      </a:endParaRPr>
                    </a:p>
                  </a:txBody>
                  <a:tcPr marT="45712" marB="45712"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2">
                        <a:alpha val="79999"/>
                      </a:schemeClr>
                    </a:solidFill>
                  </a:tcPr>
                </a:tc>
                <a:tc hMerge="1">
                  <a:txBody>
                    <a:bodyPr/>
                    <a:lstStyle/>
                    <a:p>
                      <a:endParaRPr lang="zh-CN"/>
                    </a:p>
                  </a:txBody>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extLst>
                  <a:ext uri="{0D108BD9-81ED-4DB2-BD59-A6C34878D82A}">
                    <a16:rowId xmlns:a16="http://schemas.microsoft.com/office/drawing/2014/main" val="10003"/>
                  </a:ext>
                </a:extLst>
              </a:tr>
              <a:tr h="406329">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0" i="0" u="none" kern="1200" baseline="0">
                          <a:solidFill>
                            <a:schemeClr val="tx2"/>
                          </a:solidFill>
                          <a:latin typeface="Verdana" panose="020B0604030504040204" pitchFamily="2" charset="0"/>
                        </a:defRPr>
                      </a:lvl1pPr>
                      <a:lvl2pPr marL="742950" lvl="1" indent="-285750">
                        <a:buClr>
                          <a:schemeClr val="accent1"/>
                        </a:buClr>
                        <a:defRPr sz="2000" kern="1200">
                          <a:solidFill>
                            <a:schemeClr val="tx1"/>
                          </a:solidFill>
                          <a:latin typeface="Arial" panose="020B0604020202020204" pitchFamily="34" charset="0"/>
                        </a:defRPr>
                      </a:lvl2pPr>
                      <a:lvl3pPr marL="1143000" lvl="2" indent="-228600">
                        <a:buClr>
                          <a:schemeClr val="tx1"/>
                        </a:buClr>
                        <a:defRPr sz="2000" kern="1200"/>
                      </a:lvl3pPr>
                      <a:lvl4pPr marL="1600200" lvl="3" indent="-228600">
                        <a:defRPr sz="1800" kern="1200"/>
                      </a:lvl4pPr>
                      <a:lvl5pPr marL="2057400" lvl="4" indent="-228600">
                        <a:defRPr sz="1800" kern="1200"/>
                      </a:lvl5pPr>
                    </a:lstStyle>
                    <a:p>
                      <a:pPr marL="0" lvl="0" indent="0" algn="ctr" eaLnBrk="1" hangingPunct="1">
                        <a:buFont typeface="Wingdings" panose="05000000000000000000" pitchFamily="2" charset="2"/>
                        <a:buNone/>
                      </a:pPr>
                      <a:r>
                        <a:rPr lang="zh-CN" altLang="en-US" sz="1800" dirty="0">
                          <a:ea typeface="宋体" panose="02010600030101010101" pitchFamily="2" charset="-122"/>
                        </a:rPr>
                        <a:t>测温范围(℃)</a:t>
                      </a:r>
                    </a:p>
                  </a:txBody>
                  <a:tcPr marT="45712" marB="45712"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alpha val="70000"/>
                      </a:schemeClr>
                    </a:solidFill>
                  </a:tcPr>
                </a:tc>
                <a:tc gridSpan="2">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0" i="0" u="none" kern="1200" baseline="0">
                          <a:solidFill>
                            <a:schemeClr val="tx2"/>
                          </a:solidFill>
                          <a:latin typeface="Verdana" panose="020B0604030504040204" pitchFamily="2" charset="0"/>
                        </a:defRPr>
                      </a:lvl1pPr>
                      <a:lvl2pPr marL="742950" lvl="1" indent="-285750">
                        <a:buClr>
                          <a:schemeClr val="accent1"/>
                        </a:buClr>
                        <a:defRPr sz="2000" kern="1200">
                          <a:solidFill>
                            <a:schemeClr val="tx1"/>
                          </a:solidFill>
                          <a:latin typeface="Arial" panose="020B0604020202020204" pitchFamily="34" charset="0"/>
                        </a:defRPr>
                      </a:lvl2pPr>
                      <a:lvl3pPr marL="1143000" lvl="2" indent="-228600">
                        <a:buClr>
                          <a:schemeClr val="tx1"/>
                        </a:buClr>
                        <a:defRPr sz="2000" kern="1200"/>
                      </a:lvl3pPr>
                      <a:lvl4pPr marL="1600200" lvl="3" indent="-228600">
                        <a:defRPr sz="1800" kern="1200"/>
                      </a:lvl4pPr>
                      <a:lvl5pPr marL="2057400" lvl="4" indent="-228600">
                        <a:defRPr sz="1800" kern="1200"/>
                      </a:lvl5pPr>
                    </a:lstStyle>
                    <a:p>
                      <a:pPr marL="0" lvl="0" indent="0" algn="ctr" eaLnBrk="1" hangingPunct="1">
                        <a:buFont typeface="Wingdings" panose="05000000000000000000" pitchFamily="2" charset="2"/>
                        <a:buNone/>
                      </a:pPr>
                      <a:r>
                        <a:rPr lang="zh-CN" altLang="en-US" sz="2000" dirty="0">
                          <a:ea typeface="宋体" panose="02010600030101010101" pitchFamily="2" charset="-122"/>
                        </a:rPr>
                        <a:t>-200～850</a:t>
                      </a:r>
                    </a:p>
                  </a:txBody>
                  <a:tcPr marT="45712" marB="45712"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2">
                        <a:alpha val="48000"/>
                      </a:schemeClr>
                    </a:solidFill>
                  </a:tcPr>
                </a:tc>
                <a:tc hMerge="1">
                  <a:txBody>
                    <a:bodyPr/>
                    <a:lstStyle/>
                    <a:p>
                      <a:endParaRPr lang="zh-CN"/>
                    </a:p>
                  </a:txBody>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gridSpan="2">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0" i="0" u="none" kern="1200" baseline="0">
                          <a:solidFill>
                            <a:schemeClr val="tx2"/>
                          </a:solidFill>
                          <a:latin typeface="Verdana" panose="020B0604030504040204" pitchFamily="2" charset="0"/>
                        </a:defRPr>
                      </a:lvl1pPr>
                      <a:lvl2pPr marL="742950" lvl="1" indent="-285750">
                        <a:buClr>
                          <a:schemeClr val="accent1"/>
                        </a:buClr>
                        <a:defRPr sz="2000" kern="1200">
                          <a:solidFill>
                            <a:schemeClr val="tx1"/>
                          </a:solidFill>
                          <a:latin typeface="Arial" panose="020B0604020202020204" pitchFamily="34" charset="0"/>
                        </a:defRPr>
                      </a:lvl2pPr>
                      <a:lvl3pPr marL="1143000" lvl="2" indent="-228600">
                        <a:buClr>
                          <a:schemeClr val="tx1"/>
                        </a:buClr>
                        <a:defRPr sz="2000" kern="1200"/>
                      </a:lvl3pPr>
                      <a:lvl4pPr marL="1600200" lvl="3" indent="-228600">
                        <a:defRPr sz="1800" kern="1200"/>
                      </a:lvl4pPr>
                      <a:lvl5pPr marL="2057400" lvl="4" indent="-228600">
                        <a:defRPr sz="1800" kern="1200"/>
                      </a:lvl5pPr>
                    </a:lstStyle>
                    <a:p>
                      <a:pPr marL="0" lvl="0" indent="0" algn="ctr" eaLnBrk="1" hangingPunct="1">
                        <a:buFont typeface="Wingdings" panose="05000000000000000000" pitchFamily="2" charset="2"/>
                        <a:buNone/>
                      </a:pPr>
                      <a:r>
                        <a:rPr lang="zh-CN" altLang="en-US" sz="2000" dirty="0">
                          <a:ea typeface="宋体" panose="02010600030101010101" pitchFamily="2" charset="-122"/>
                        </a:rPr>
                        <a:t>-50～150</a:t>
                      </a:r>
                    </a:p>
                  </a:txBody>
                  <a:tcPr marT="45712" marB="45712"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2">
                        <a:alpha val="48000"/>
                      </a:schemeClr>
                    </a:solidFill>
                  </a:tcPr>
                </a:tc>
                <a:tc hMerge="1">
                  <a:txBody>
                    <a:bodyPr/>
                    <a:lstStyle/>
                    <a:p>
                      <a:endParaRPr lang="zh-CN"/>
                    </a:p>
                  </a:txBody>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extLst>
                  <a:ext uri="{0D108BD9-81ED-4DB2-BD59-A6C34878D82A}">
                    <a16:rowId xmlns:a16="http://schemas.microsoft.com/office/drawing/2014/main" val="10004"/>
                  </a:ext>
                </a:extLst>
              </a:tr>
              <a:tr h="1243367">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0" i="0" u="none" kern="1200" baseline="0">
                          <a:solidFill>
                            <a:schemeClr val="tx2"/>
                          </a:solidFill>
                          <a:latin typeface="Verdana" panose="020B0604030504040204" pitchFamily="2" charset="0"/>
                        </a:defRPr>
                      </a:lvl1pPr>
                      <a:lvl2pPr marL="742950" lvl="1" indent="-285750">
                        <a:buClr>
                          <a:schemeClr val="accent1"/>
                        </a:buClr>
                        <a:defRPr sz="2000" kern="1200">
                          <a:solidFill>
                            <a:schemeClr val="tx1"/>
                          </a:solidFill>
                          <a:latin typeface="Arial" panose="020B0604020202020204" pitchFamily="34" charset="0"/>
                        </a:defRPr>
                      </a:lvl2pPr>
                      <a:lvl3pPr marL="1143000" lvl="2" indent="-228600">
                        <a:buClr>
                          <a:schemeClr val="tx1"/>
                        </a:buClr>
                        <a:defRPr sz="2000" kern="1200"/>
                      </a:lvl3pPr>
                      <a:lvl4pPr marL="1600200" lvl="3" indent="-228600">
                        <a:defRPr sz="1800" kern="1200"/>
                      </a:lvl4pPr>
                      <a:lvl5pPr marL="2057400" lvl="4" indent="-228600">
                        <a:defRPr sz="1800" kern="1200"/>
                      </a:lvl5pPr>
                    </a:lstStyle>
                    <a:p>
                      <a:pPr marL="0" lvl="0" indent="0" algn="ctr" eaLnBrk="1" hangingPunct="1">
                        <a:buFont typeface="Wingdings" panose="05000000000000000000" pitchFamily="2" charset="2"/>
                        <a:buNone/>
                      </a:pPr>
                      <a:r>
                        <a:rPr lang="zh-CN" altLang="en-US" sz="1800" dirty="0">
                          <a:ea typeface="宋体" panose="02010600030101010101" pitchFamily="2" charset="-122"/>
                        </a:rPr>
                        <a:t>允许误差(℃)</a:t>
                      </a:r>
                    </a:p>
                  </a:txBody>
                  <a:tcPr marT="45712" marB="45712"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alpha val="100000"/>
                      </a:schemeClr>
                    </a:solidFill>
                  </a:tcPr>
                </a:tc>
                <a:tc gridSpan="2">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0" i="0" u="none" kern="1200" baseline="0">
                          <a:solidFill>
                            <a:schemeClr val="tx2"/>
                          </a:solidFill>
                          <a:latin typeface="Verdana" panose="020B0604030504040204" pitchFamily="2" charset="0"/>
                        </a:defRPr>
                      </a:lvl1pPr>
                      <a:lvl2pPr marL="742950" lvl="1" indent="-285750">
                        <a:buClr>
                          <a:schemeClr val="accent1"/>
                        </a:buClr>
                        <a:defRPr sz="2000" kern="1200">
                          <a:solidFill>
                            <a:schemeClr val="tx1"/>
                          </a:solidFill>
                          <a:latin typeface="Arial" panose="020B0604020202020204" pitchFamily="34" charset="0"/>
                        </a:defRPr>
                      </a:lvl2pPr>
                      <a:lvl3pPr marL="1143000" lvl="2" indent="-228600">
                        <a:buClr>
                          <a:schemeClr val="tx1"/>
                        </a:buClr>
                        <a:defRPr sz="2000" kern="1200"/>
                      </a:lvl3pPr>
                      <a:lvl4pPr marL="1600200" lvl="3" indent="-228600">
                        <a:defRPr sz="1800" kern="1200"/>
                      </a:lvl4pPr>
                      <a:lvl5pPr marL="2057400" lvl="4" indent="-228600">
                        <a:defRPr sz="1800" kern="1200"/>
                      </a:lvl5pPr>
                    </a:lstStyle>
                    <a:p>
                      <a:pPr marL="0" lvl="0" indent="0" algn="ctr" eaLnBrk="1" hangingPunct="1">
                        <a:buFont typeface="Wingdings" panose="05000000000000000000" pitchFamily="2" charset="2"/>
                        <a:buNone/>
                      </a:pPr>
                      <a:r>
                        <a:rPr lang="zh-CN" altLang="en-US" sz="1800" dirty="0">
                          <a:ea typeface="宋体" panose="02010600030101010101" pitchFamily="2" charset="-122"/>
                        </a:rPr>
                        <a:t>A级: ±(0.15+0.002|t|)</a:t>
                      </a:r>
                    </a:p>
                    <a:p>
                      <a:pPr marL="0" lvl="0" indent="0" algn="ctr" eaLnBrk="1" hangingPunct="1">
                        <a:buFont typeface="Wingdings" panose="05000000000000000000" pitchFamily="2" charset="2"/>
                        <a:buNone/>
                      </a:pPr>
                      <a:r>
                        <a:rPr lang="zh-CN" altLang="en-US" sz="1800" dirty="0">
                          <a:ea typeface="宋体" panose="02010600030101010101" pitchFamily="2" charset="-122"/>
                        </a:rPr>
                        <a:t>B级: ±(0.30+0.005|t|)</a:t>
                      </a:r>
                    </a:p>
                  </a:txBody>
                  <a:tcPr marT="45712" marB="45712"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2">
                        <a:alpha val="79999"/>
                      </a:schemeClr>
                    </a:solidFill>
                  </a:tcPr>
                </a:tc>
                <a:tc hMerge="1">
                  <a:txBody>
                    <a:bodyPr/>
                    <a:lstStyle/>
                    <a:p>
                      <a:endParaRPr lang="zh-CN"/>
                    </a:p>
                  </a:txBody>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gridSpan="2">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0" i="0" u="none" kern="1200" baseline="0">
                          <a:solidFill>
                            <a:schemeClr val="tx2"/>
                          </a:solidFill>
                          <a:latin typeface="Verdana" panose="020B0604030504040204" pitchFamily="2" charset="0"/>
                        </a:defRPr>
                      </a:lvl1pPr>
                      <a:lvl2pPr marL="742950" lvl="1" indent="-285750">
                        <a:buClr>
                          <a:schemeClr val="accent1"/>
                        </a:buClr>
                        <a:defRPr sz="2000" kern="1200">
                          <a:solidFill>
                            <a:schemeClr val="tx1"/>
                          </a:solidFill>
                          <a:latin typeface="Arial" panose="020B0604020202020204" pitchFamily="34" charset="0"/>
                        </a:defRPr>
                      </a:lvl2pPr>
                      <a:lvl3pPr marL="1143000" lvl="2" indent="-228600">
                        <a:buClr>
                          <a:schemeClr val="tx1"/>
                        </a:buClr>
                        <a:defRPr sz="2000" kern="1200"/>
                      </a:lvl3pPr>
                      <a:lvl4pPr marL="1600200" lvl="3" indent="-228600">
                        <a:defRPr sz="1800" kern="1200"/>
                      </a:lvl4pPr>
                      <a:lvl5pPr marL="2057400" lvl="4" indent="-228600">
                        <a:defRPr sz="1800" kern="1200"/>
                      </a:lvl5pPr>
                    </a:lstStyle>
                    <a:p>
                      <a:pPr marL="0" lvl="0" indent="0" eaLnBrk="1" hangingPunct="1">
                        <a:spcBef>
                          <a:spcPct val="0"/>
                        </a:spcBef>
                        <a:buClr>
                          <a:srgbClr val="000000"/>
                        </a:buClr>
                        <a:buNone/>
                      </a:pPr>
                      <a:r>
                        <a:rPr lang="en-US" altLang="zh-CN" sz="1800">
                          <a:ea typeface="宋体" panose="02010600030101010101" pitchFamily="2" charset="-122"/>
                        </a:rPr>
                        <a:t>±(0.30+0.006|t|)</a:t>
                      </a:r>
                      <a:endParaRPr lang="zh-CN" altLang="en-US" sz="1800">
                        <a:ea typeface="宋体" panose="02010600030101010101" pitchFamily="2" charset="-122"/>
                      </a:endParaRPr>
                    </a:p>
                  </a:txBody>
                  <a:tcPr marT="45712" marB="45712"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2">
                        <a:alpha val="79999"/>
                      </a:schemeClr>
                    </a:solidFill>
                  </a:tcPr>
                </a:tc>
                <a:tc hMerge="1">
                  <a:txBody>
                    <a:bodyPr/>
                    <a:lstStyle/>
                    <a:p>
                      <a:endParaRPr lang="zh-CN"/>
                    </a:p>
                  </a:txBody>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extLst>
                  <a:ext uri="{0D108BD9-81ED-4DB2-BD59-A6C34878D82A}">
                    <a16:rowId xmlns:a16="http://schemas.microsoft.com/office/drawing/2014/main" val="10005"/>
                  </a:ext>
                </a:extLst>
              </a:tr>
            </a:tbl>
          </a:graphicData>
        </a:graphic>
      </p:graphicFrame>
      <p:sp>
        <p:nvSpPr>
          <p:cNvPr id="65582" name="AutoShape 46">
            <a:extLst>
              <a:ext uri="{FF2B5EF4-FFF2-40B4-BE49-F238E27FC236}">
                <a16:creationId xmlns:a16="http://schemas.microsoft.com/office/drawing/2014/main" id="{8B40837A-901F-4D26-995F-DB7E24419972}"/>
              </a:ext>
            </a:extLst>
          </p:cNvPr>
          <p:cNvSpPr>
            <a:spLocks noChangeArrowheads="1"/>
          </p:cNvSpPr>
          <p:nvPr/>
        </p:nvSpPr>
        <p:spPr bwMode="auto">
          <a:xfrm>
            <a:off x="228600" y="3962400"/>
            <a:ext cx="1066800" cy="1371600"/>
          </a:xfrm>
          <a:prstGeom prst="wedgeRoundRectCallout">
            <a:avLst>
              <a:gd name="adj1" fmla="val 90773"/>
              <a:gd name="adj2" fmla="val -39120"/>
              <a:gd name="adj3" fmla="val 16667"/>
            </a:avLst>
          </a:prstGeom>
          <a:solidFill>
            <a:schemeClr val="accent1"/>
          </a:solidFill>
          <a:ln w="9525">
            <a:solidFill>
              <a:schemeClr val="tx1"/>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a:t>温度为</a:t>
            </a:r>
            <a:r>
              <a:rPr lang="en-US" altLang="zh-CN"/>
              <a:t>0 </a:t>
            </a:r>
            <a:r>
              <a:rPr lang="en-US" altLang="zh-CN">
                <a:solidFill>
                  <a:schemeClr val="tx2"/>
                </a:solidFill>
              </a:rPr>
              <a:t>℃</a:t>
            </a:r>
            <a:r>
              <a:rPr lang="zh-CN" altLang="en-US">
                <a:solidFill>
                  <a:schemeClr val="tx2"/>
                </a:solidFill>
              </a:rPr>
              <a:t>时的电阻值</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8">
            <a:extLst>
              <a:ext uri="{FF2B5EF4-FFF2-40B4-BE49-F238E27FC236}">
                <a16:creationId xmlns:a16="http://schemas.microsoft.com/office/drawing/2014/main" id="{2F64EF29-AB7A-406E-A28C-5DB7E8420C9F}"/>
              </a:ext>
            </a:extLst>
          </p:cNvPr>
          <p:cNvGraphicFramePr>
            <a:graphicFrameLocks noChangeAspect="1"/>
          </p:cNvGraphicFramePr>
          <p:nvPr>
            <p:extLst>
              <p:ext uri="{D42A27DB-BD31-4B8C-83A1-F6EECF244321}">
                <p14:modId xmlns:p14="http://schemas.microsoft.com/office/powerpoint/2010/main" val="329392453"/>
              </p:ext>
            </p:extLst>
          </p:nvPr>
        </p:nvGraphicFramePr>
        <p:xfrm>
          <a:off x="285750" y="2209728"/>
          <a:ext cx="8842375" cy="1671637"/>
        </p:xfrm>
        <a:graphic>
          <a:graphicData uri="http://schemas.openxmlformats.org/presentationml/2006/ole">
            <mc:AlternateContent xmlns:mc="http://schemas.openxmlformats.org/markup-compatibility/2006">
              <mc:Choice xmlns:v="urn:schemas-microsoft-com:vml" Requires="v">
                <p:oleObj spid="_x0000_s75792" name="Document" r:id="rId3" imgW="8070554" imgH="1220630" progId="Word.Document.8">
                  <p:embed/>
                </p:oleObj>
              </mc:Choice>
              <mc:Fallback>
                <p:oleObj name="Document" r:id="rId3" imgW="8070554" imgH="1220630" progId="Word.Document.8">
                  <p:embed/>
                  <p:pic>
                    <p:nvPicPr>
                      <p:cNvPr id="36866" name="Object 8">
                        <a:extLst>
                          <a:ext uri="{FF2B5EF4-FFF2-40B4-BE49-F238E27FC236}">
                            <a16:creationId xmlns:a16="http://schemas.microsoft.com/office/drawing/2014/main" id="{2F64EF29-AB7A-406E-A28C-5DB7E8420C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 y="2209728"/>
                        <a:ext cx="8842375"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67" name="Text Box 9">
            <a:extLst>
              <a:ext uri="{FF2B5EF4-FFF2-40B4-BE49-F238E27FC236}">
                <a16:creationId xmlns:a16="http://schemas.microsoft.com/office/drawing/2014/main" id="{9CBBCA0C-E90D-412B-9D88-7C889C96AA80}"/>
              </a:ext>
            </a:extLst>
          </p:cNvPr>
          <p:cNvSpPr txBox="1">
            <a:spLocks noChangeArrowheads="1"/>
          </p:cNvSpPr>
          <p:nvPr/>
        </p:nvSpPr>
        <p:spPr bwMode="auto">
          <a:xfrm>
            <a:off x="2743248" y="1432222"/>
            <a:ext cx="445292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kumimoji="0" lang="en-US" altLang="zh-CN" sz="2400" b="1" dirty="0">
                <a:solidFill>
                  <a:srgbClr val="0000FF"/>
                </a:solidFill>
                <a:latin typeface="微软雅黑" panose="020B0503020204020204" pitchFamily="34" charset="-122"/>
                <a:ea typeface="微软雅黑" panose="020B0503020204020204" pitchFamily="34" charset="-122"/>
              </a:rPr>
              <a:t>PT100</a:t>
            </a:r>
            <a:r>
              <a:rPr kumimoji="0" lang="zh-CN" altLang="en-US" sz="2400" b="1" dirty="0">
                <a:solidFill>
                  <a:srgbClr val="0000FF"/>
                </a:solidFill>
                <a:latin typeface="微软雅黑" panose="020B0503020204020204" pitchFamily="34" charset="-122"/>
                <a:ea typeface="微软雅黑" panose="020B0503020204020204" pitchFamily="34" charset="-122"/>
              </a:rPr>
              <a:t>热电阻的精度</a:t>
            </a:r>
            <a:r>
              <a:rPr kumimoji="0" lang="en-US" altLang="zh-CN" sz="2400" b="1" dirty="0">
                <a:solidFill>
                  <a:srgbClr val="0000FF"/>
                </a:solidFill>
                <a:latin typeface="微软雅黑" panose="020B0503020204020204" pitchFamily="34" charset="-122"/>
                <a:ea typeface="微软雅黑" panose="020B0503020204020204" pitchFamily="34" charset="-122"/>
              </a:rPr>
              <a:t>(IEC751)</a:t>
            </a:r>
          </a:p>
        </p:txBody>
      </p:sp>
      <p:sp>
        <p:nvSpPr>
          <p:cNvPr id="36868" name="Text Box 4">
            <a:extLst>
              <a:ext uri="{FF2B5EF4-FFF2-40B4-BE49-F238E27FC236}">
                <a16:creationId xmlns:a16="http://schemas.microsoft.com/office/drawing/2014/main" id="{1033D780-A70F-4A86-933A-31CF46CEEE2C}"/>
              </a:ext>
            </a:extLst>
          </p:cNvPr>
          <p:cNvSpPr txBox="1">
            <a:spLocks noChangeArrowheads="1"/>
          </p:cNvSpPr>
          <p:nvPr/>
        </p:nvSpPr>
        <p:spPr bwMode="auto">
          <a:xfrm>
            <a:off x="522288" y="4325865"/>
            <a:ext cx="8693150"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ts val="1200"/>
              </a:spcBef>
              <a:buFontTx/>
              <a:buNone/>
            </a:pPr>
            <a:r>
              <a:rPr lang="zh-CN" altLang="en-US" sz="2000" b="1">
                <a:latin typeface="微软雅黑" panose="020B0503020204020204" pitchFamily="34" charset="-122"/>
                <a:ea typeface="微软雅黑" panose="020B0503020204020204" pitchFamily="34" charset="-122"/>
              </a:rPr>
              <a:t>例①如</a:t>
            </a:r>
            <a:r>
              <a:rPr lang="en-US" altLang="zh-CN" sz="2000" b="1">
                <a:latin typeface="微软雅黑" panose="020B0503020204020204" pitchFamily="34" charset="-122"/>
                <a:ea typeface="微软雅黑" panose="020B0503020204020204" pitchFamily="34" charset="-122"/>
              </a:rPr>
              <a:t>0℃</a:t>
            </a:r>
            <a:r>
              <a:rPr lang="zh-CN" altLang="en-US" sz="2000" b="1">
                <a:latin typeface="微软雅黑" panose="020B0503020204020204" pitchFamily="34" charset="-122"/>
                <a:ea typeface="微软雅黑" panose="020B0503020204020204" pitchFamily="34" charset="-122"/>
              </a:rPr>
              <a:t>时，</a:t>
            </a:r>
            <a:r>
              <a:rPr lang="en-US" altLang="zh-CN" sz="2000" b="1">
                <a:latin typeface="微软雅黑" panose="020B0503020204020204" pitchFamily="34" charset="-122"/>
                <a:ea typeface="微软雅黑" panose="020B0503020204020204" pitchFamily="34" charset="-122"/>
              </a:rPr>
              <a:t>t=0℃,|t|=0℃</a:t>
            </a: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A</a:t>
            </a:r>
            <a:r>
              <a:rPr lang="zh-CN" altLang="en-US" sz="2000" b="1">
                <a:latin typeface="微软雅黑" panose="020B0503020204020204" pitchFamily="34" charset="-122"/>
                <a:ea typeface="微软雅黑" panose="020B0503020204020204" pitchFamily="34" charset="-122"/>
              </a:rPr>
              <a:t>级精度允许测量误差</a:t>
            </a:r>
            <a:r>
              <a:rPr lang="en-US" altLang="zh-CN" sz="2000" b="1">
                <a:latin typeface="微软雅黑" panose="020B0503020204020204" pitchFamily="34" charset="-122"/>
                <a:ea typeface="微软雅黑" panose="020B0503020204020204" pitchFamily="34" charset="-122"/>
              </a:rPr>
              <a:t>±0.15℃</a:t>
            </a: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B</a:t>
            </a:r>
            <a:r>
              <a:rPr lang="zh-CN" altLang="en-US" sz="2000" b="1">
                <a:latin typeface="微软雅黑" panose="020B0503020204020204" pitchFamily="34" charset="-122"/>
                <a:ea typeface="微软雅黑" panose="020B0503020204020204" pitchFamily="34" charset="-122"/>
              </a:rPr>
              <a:t>级为</a:t>
            </a:r>
            <a:r>
              <a:rPr lang="en-US" altLang="zh-CN" sz="2000" b="1">
                <a:latin typeface="微软雅黑" panose="020B0503020204020204" pitchFamily="34" charset="-122"/>
                <a:ea typeface="微软雅黑" panose="020B0503020204020204" pitchFamily="34" charset="-122"/>
              </a:rPr>
              <a:t>±0.3℃</a:t>
            </a:r>
            <a:r>
              <a:rPr lang="zh-CN" altLang="en-US" sz="2000" b="1">
                <a:latin typeface="微软雅黑" panose="020B0503020204020204" pitchFamily="34" charset="-122"/>
                <a:ea typeface="微软雅黑" panose="020B0503020204020204" pitchFamily="34" charset="-122"/>
              </a:rPr>
              <a:t>；</a:t>
            </a:r>
            <a:endParaRPr lang="en-US" altLang="zh-CN" sz="2000" b="1">
              <a:latin typeface="微软雅黑" panose="020B0503020204020204" pitchFamily="34" charset="-122"/>
              <a:ea typeface="微软雅黑" panose="020B0503020204020204" pitchFamily="34" charset="-122"/>
            </a:endParaRPr>
          </a:p>
          <a:p>
            <a:pPr eaLnBrk="1" hangingPunct="1">
              <a:lnSpc>
                <a:spcPct val="120000"/>
              </a:lnSpc>
              <a:spcBef>
                <a:spcPts val="1200"/>
              </a:spcBef>
              <a:buFontTx/>
              <a:buNone/>
            </a:pPr>
            <a:r>
              <a:rPr lang="zh-CN" altLang="en-US" sz="2000" b="1">
                <a:latin typeface="微软雅黑" panose="020B0503020204020204" pitchFamily="34" charset="-122"/>
                <a:ea typeface="微软雅黑" panose="020B0503020204020204" pitchFamily="34" charset="-122"/>
              </a:rPr>
              <a:t>例②</a:t>
            </a:r>
            <a:r>
              <a:rPr lang="en-US" altLang="zh-CN" sz="2000" b="1">
                <a:latin typeface="微软雅黑" panose="020B0503020204020204" pitchFamily="34" charset="-122"/>
                <a:ea typeface="微软雅黑" panose="020B0503020204020204" pitchFamily="34" charset="-122"/>
              </a:rPr>
              <a:t>t=-20℃</a:t>
            </a: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|t|=20℃</a:t>
            </a: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A</a:t>
            </a:r>
            <a:r>
              <a:rPr lang="zh-CN" altLang="en-US" sz="2000" b="1">
                <a:latin typeface="微软雅黑" panose="020B0503020204020204" pitchFamily="34" charset="-122"/>
                <a:ea typeface="微软雅黑" panose="020B0503020204020204" pitchFamily="34" charset="-122"/>
              </a:rPr>
              <a:t>级精度允许测量误差</a:t>
            </a:r>
            <a:r>
              <a:rPr lang="en-US" altLang="zh-CN" sz="2000" b="1">
                <a:latin typeface="微软雅黑" panose="020B0503020204020204" pitchFamily="34" charset="-122"/>
                <a:ea typeface="微软雅黑" panose="020B0503020204020204" pitchFamily="34" charset="-122"/>
              </a:rPr>
              <a:t>±0.19℃</a:t>
            </a: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B</a:t>
            </a:r>
            <a:r>
              <a:rPr lang="zh-CN" altLang="en-US" sz="2000" b="1">
                <a:latin typeface="微软雅黑" panose="020B0503020204020204" pitchFamily="34" charset="-122"/>
                <a:ea typeface="微软雅黑" panose="020B0503020204020204" pitchFamily="34" charset="-122"/>
              </a:rPr>
              <a:t>级为</a:t>
            </a:r>
            <a:r>
              <a:rPr lang="en-US" altLang="zh-CN" sz="2000" b="1">
                <a:latin typeface="微软雅黑" panose="020B0503020204020204" pitchFamily="34" charset="-122"/>
                <a:ea typeface="微软雅黑" panose="020B0503020204020204" pitchFamily="34" charset="-122"/>
              </a:rPr>
              <a:t>±0.4℃</a:t>
            </a:r>
            <a:r>
              <a:rPr lang="zh-CN" altLang="en-US" sz="2000" b="1">
                <a:latin typeface="微软雅黑" panose="020B0503020204020204" pitchFamily="34" charset="-122"/>
                <a:ea typeface="微软雅黑" panose="020B0503020204020204" pitchFamily="34" charset="-122"/>
              </a:rPr>
              <a:t>；</a:t>
            </a:r>
            <a:endParaRPr lang="en-US" altLang="zh-CN" sz="2000" b="1">
              <a:latin typeface="微软雅黑" panose="020B0503020204020204" pitchFamily="34" charset="-122"/>
              <a:ea typeface="微软雅黑" panose="020B0503020204020204" pitchFamily="34" charset="-122"/>
            </a:endParaRPr>
          </a:p>
          <a:p>
            <a:pPr eaLnBrk="1" hangingPunct="1">
              <a:lnSpc>
                <a:spcPct val="120000"/>
              </a:lnSpc>
              <a:spcBef>
                <a:spcPts val="1200"/>
              </a:spcBef>
              <a:buFontTx/>
              <a:buNone/>
            </a:pPr>
            <a:r>
              <a:rPr lang="zh-CN" altLang="en-US" sz="2000" b="1">
                <a:latin typeface="微软雅黑" panose="020B0503020204020204" pitchFamily="34" charset="-122"/>
                <a:ea typeface="微软雅黑" panose="020B0503020204020204" pitchFamily="34" charset="-122"/>
              </a:rPr>
              <a:t>例③</a:t>
            </a:r>
            <a:r>
              <a:rPr lang="en-US" altLang="zh-CN" sz="2000" b="1">
                <a:latin typeface="微软雅黑" panose="020B0503020204020204" pitchFamily="34" charset="-122"/>
                <a:ea typeface="微软雅黑" panose="020B0503020204020204" pitchFamily="34" charset="-122"/>
              </a:rPr>
              <a:t>t=20℃,|t|=20℃</a:t>
            </a: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A</a:t>
            </a:r>
            <a:r>
              <a:rPr lang="zh-CN" altLang="en-US" sz="2000" b="1">
                <a:latin typeface="微软雅黑" panose="020B0503020204020204" pitchFamily="34" charset="-122"/>
                <a:ea typeface="微软雅黑" panose="020B0503020204020204" pitchFamily="34" charset="-122"/>
              </a:rPr>
              <a:t>级精度允许测量误差</a:t>
            </a:r>
            <a:r>
              <a:rPr lang="en-US" altLang="zh-CN" sz="2000" b="1">
                <a:latin typeface="微软雅黑" panose="020B0503020204020204" pitchFamily="34" charset="-122"/>
                <a:ea typeface="微软雅黑" panose="020B0503020204020204" pitchFamily="34" charset="-122"/>
              </a:rPr>
              <a:t>±0.19℃</a:t>
            </a: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B</a:t>
            </a:r>
            <a:r>
              <a:rPr lang="zh-CN" altLang="en-US" sz="2000" b="1">
                <a:latin typeface="微软雅黑" panose="020B0503020204020204" pitchFamily="34" charset="-122"/>
                <a:ea typeface="微软雅黑" panose="020B0503020204020204" pitchFamily="34" charset="-122"/>
              </a:rPr>
              <a:t>级为</a:t>
            </a:r>
            <a:r>
              <a:rPr lang="en-US" altLang="zh-CN" sz="2000" b="1">
                <a:latin typeface="微软雅黑" panose="020B0503020204020204" pitchFamily="34" charset="-122"/>
                <a:ea typeface="微软雅黑" panose="020B0503020204020204" pitchFamily="34" charset="-122"/>
              </a:rPr>
              <a:t>±0.4℃</a:t>
            </a:r>
            <a:r>
              <a:rPr lang="zh-CN" altLang="en-US" sz="2000" b="1">
                <a:latin typeface="微软雅黑" panose="020B0503020204020204" pitchFamily="34" charset="-122"/>
                <a:ea typeface="微软雅黑" panose="020B0503020204020204" pitchFamily="34" charset="-122"/>
              </a:rPr>
              <a:t>。</a:t>
            </a:r>
          </a:p>
        </p:txBody>
      </p:sp>
      <p:sp>
        <p:nvSpPr>
          <p:cNvPr id="36870" name="Text Box 4">
            <a:extLst>
              <a:ext uri="{FF2B5EF4-FFF2-40B4-BE49-F238E27FC236}">
                <a16:creationId xmlns:a16="http://schemas.microsoft.com/office/drawing/2014/main" id="{042BB16E-AED9-4053-8AF5-DD4807A8D52D}"/>
              </a:ext>
            </a:extLst>
          </p:cNvPr>
          <p:cNvSpPr txBox="1">
            <a:spLocks noChangeArrowheads="1"/>
          </p:cNvSpPr>
          <p:nvPr/>
        </p:nvSpPr>
        <p:spPr bwMode="auto">
          <a:xfrm>
            <a:off x="785813" y="3543228"/>
            <a:ext cx="59039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en-US" altLang="zh-CN" sz="2000" b="1">
                <a:latin typeface="微软雅黑" panose="020B0503020204020204" pitchFamily="34" charset="-122"/>
                <a:ea typeface="微软雅黑" panose="020B0503020204020204" pitchFamily="34" charset="-122"/>
              </a:rPr>
              <a:t>t</a:t>
            </a:r>
            <a:r>
              <a:rPr lang="zh-CN" altLang="en-US" sz="2000" b="1">
                <a:latin typeface="微软雅黑" panose="020B0503020204020204" pitchFamily="34" charset="-122"/>
                <a:ea typeface="微软雅黑" panose="020B0503020204020204" pitchFamily="34" charset="-122"/>
              </a:rPr>
              <a:t>是指测量温度，因为温度有正负，所以加绝对值。</a:t>
            </a:r>
          </a:p>
        </p:txBody>
      </p:sp>
      <p:sp>
        <p:nvSpPr>
          <p:cNvPr id="7" name="Rectangle 2">
            <a:extLst>
              <a:ext uri="{FF2B5EF4-FFF2-40B4-BE49-F238E27FC236}">
                <a16:creationId xmlns:a16="http://schemas.microsoft.com/office/drawing/2014/main" id="{9E9F40A6-E661-40B6-B29D-4E3219F40700}"/>
              </a:ext>
            </a:extLst>
          </p:cNvPr>
          <p:cNvSpPr txBox="1">
            <a:spLocks noChangeArrowheads="1"/>
          </p:cNvSpPr>
          <p:nvPr/>
        </p:nvSpPr>
        <p:spPr bwMode="auto">
          <a:xfrm>
            <a:off x="1676400" y="503238"/>
            <a:ext cx="72390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kern="1200">
                <a:solidFill>
                  <a:schemeClr val="accent1"/>
                </a:solidFill>
                <a:latin typeface="+mj-lt"/>
                <a:ea typeface="+mj-ea"/>
                <a:cs typeface="+mj-cs"/>
              </a:defRPr>
            </a:lvl1pPr>
            <a:lvl2pPr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9pPr>
          </a:lstStyle>
          <a:p>
            <a:pPr eaLnBrk="1" hangingPunct="1">
              <a:buFontTx/>
            </a:pPr>
            <a:r>
              <a:rPr lang="en-US" altLang="zh-CN" dirty="0"/>
              <a:t>8.2</a:t>
            </a:r>
            <a:r>
              <a:rPr lang="zh-CN" altLang="en-US" dirty="0"/>
              <a:t>  </a:t>
            </a:r>
            <a:r>
              <a:rPr lang="zh-CN" altLang="en-US" b="0" dirty="0"/>
              <a:t>热电阻传感器</a:t>
            </a:r>
            <a:r>
              <a:rPr lang="en-US" altLang="zh-CN" b="0" dirty="0"/>
              <a:t>——</a:t>
            </a:r>
            <a:r>
              <a:rPr lang="zh-CN" altLang="en-US" b="0" dirty="0"/>
              <a:t>标准化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日期占位符 3">
            <a:extLst>
              <a:ext uri="{FF2B5EF4-FFF2-40B4-BE49-F238E27FC236}">
                <a16:creationId xmlns:a16="http://schemas.microsoft.com/office/drawing/2014/main" id="{A7FC9EE3-F3BA-456A-AE8B-672668E14903}"/>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19BB03DE-34DF-446E-BCA8-3709C7CFC6E0}" type="datetime10">
              <a:rPr lang="zh-CN" altLang="en-US" sz="1200"/>
              <a:pPr/>
              <a:t>19:06</a:t>
            </a:fld>
            <a:r>
              <a:rPr lang="zh-CN" altLang="en-US" sz="1200"/>
              <a:t>华中科技大学控制系测控所</a:t>
            </a:r>
          </a:p>
        </p:txBody>
      </p:sp>
      <p:sp>
        <p:nvSpPr>
          <p:cNvPr id="10242" name="页脚占位符 4">
            <a:extLst>
              <a:ext uri="{FF2B5EF4-FFF2-40B4-BE49-F238E27FC236}">
                <a16:creationId xmlns:a16="http://schemas.microsoft.com/office/drawing/2014/main" id="{E20EDF1C-1EFC-4883-B801-A126EF2A4942}"/>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10243" name="Rectangle 2">
            <a:extLst>
              <a:ext uri="{FF2B5EF4-FFF2-40B4-BE49-F238E27FC236}">
                <a16:creationId xmlns:a16="http://schemas.microsoft.com/office/drawing/2014/main" id="{8E0BEAD8-3C21-4AEF-AAED-4C98E82C5C03}"/>
              </a:ext>
            </a:extLst>
          </p:cNvPr>
          <p:cNvSpPr>
            <a:spLocks noGrp="1" noChangeArrowheads="1"/>
          </p:cNvSpPr>
          <p:nvPr>
            <p:ph type="title" idx="4294967295"/>
          </p:nvPr>
        </p:nvSpPr>
        <p:spPr/>
        <p:txBody>
          <a:bodyPr/>
          <a:lstStyle/>
          <a:p>
            <a:pPr eaLnBrk="1" hangingPunct="1"/>
            <a:r>
              <a:rPr lang="en-US" altLang="zh-CN" dirty="0"/>
              <a:t>0</a:t>
            </a:r>
            <a:r>
              <a:rPr lang="zh-CN" altLang="en-US" dirty="0"/>
              <a:t>、测温原理</a:t>
            </a:r>
          </a:p>
        </p:txBody>
      </p:sp>
      <p:sp>
        <p:nvSpPr>
          <p:cNvPr id="10244" name="AutoShape 3">
            <a:extLst>
              <a:ext uri="{FF2B5EF4-FFF2-40B4-BE49-F238E27FC236}">
                <a16:creationId xmlns:a16="http://schemas.microsoft.com/office/drawing/2014/main" id="{39F810AA-76AD-4018-A7F9-F4D5D89589F0}"/>
              </a:ext>
            </a:extLst>
          </p:cNvPr>
          <p:cNvSpPr>
            <a:spLocks noChangeArrowheads="1"/>
          </p:cNvSpPr>
          <p:nvPr/>
        </p:nvSpPr>
        <p:spPr bwMode="auto">
          <a:xfrm>
            <a:off x="304800" y="2514600"/>
            <a:ext cx="8534400" cy="35052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200">
                <a:latin typeface="仿宋_GB2312" pitchFamily="1" charset="-122"/>
                <a:ea typeface="仿宋_GB2312" pitchFamily="1" charset="-122"/>
              </a:rPr>
              <a:t>传热基本方式：</a:t>
            </a:r>
            <a:r>
              <a:rPr lang="zh-CN" altLang="en-US" sz="2200" b="1">
                <a:latin typeface="仿宋_GB2312" pitchFamily="1" charset="-122"/>
                <a:ea typeface="仿宋_GB2312" pitchFamily="1" charset="-122"/>
              </a:rPr>
              <a:t>（热）传导</a:t>
            </a:r>
            <a:r>
              <a:rPr lang="zh-CN" altLang="en-US" sz="2200">
                <a:latin typeface="仿宋_GB2312" pitchFamily="1" charset="-122"/>
                <a:ea typeface="仿宋_GB2312" pitchFamily="1" charset="-122"/>
              </a:rPr>
              <a:t>、</a:t>
            </a:r>
            <a:r>
              <a:rPr lang="zh-CN" altLang="en-US" sz="2200" b="1">
                <a:latin typeface="仿宋_GB2312" pitchFamily="1" charset="-122"/>
                <a:ea typeface="仿宋_GB2312" pitchFamily="1" charset="-122"/>
              </a:rPr>
              <a:t>（热）对流</a:t>
            </a:r>
            <a:r>
              <a:rPr lang="zh-CN" altLang="en-US" sz="2200">
                <a:latin typeface="仿宋_GB2312" pitchFamily="1" charset="-122"/>
                <a:ea typeface="仿宋_GB2312" pitchFamily="1" charset="-122"/>
              </a:rPr>
              <a:t>和</a:t>
            </a:r>
            <a:r>
              <a:rPr lang="zh-CN" altLang="en-US" sz="2200" b="1">
                <a:latin typeface="仿宋_GB2312" pitchFamily="1" charset="-122"/>
                <a:ea typeface="仿宋_GB2312" pitchFamily="1" charset="-122"/>
              </a:rPr>
              <a:t>（热）辐射</a:t>
            </a:r>
            <a:r>
              <a:rPr lang="zh-CN" altLang="en-US" sz="2200">
                <a:latin typeface="仿宋_GB2312" pitchFamily="1" charset="-122"/>
                <a:ea typeface="仿宋_GB2312" pitchFamily="1" charset="-122"/>
              </a:rPr>
              <a:t>。</a:t>
            </a:r>
          </a:p>
          <a:p>
            <a:endParaRPr lang="zh-CN" altLang="en-US" sz="2200">
              <a:latin typeface="仿宋_GB2312" pitchFamily="1" charset="-122"/>
              <a:ea typeface="仿宋_GB2312" pitchFamily="1" charset="-122"/>
            </a:endParaRPr>
          </a:p>
          <a:p>
            <a:pPr lvl="1">
              <a:buClr>
                <a:schemeClr val="hlink"/>
              </a:buClr>
              <a:buFont typeface="Wingdings" panose="05000000000000000000" pitchFamily="2" charset="2"/>
              <a:buChar char="u"/>
            </a:pPr>
            <a:r>
              <a:rPr lang="en-US" altLang="zh-CN" sz="2200">
                <a:latin typeface="仿宋_GB2312" pitchFamily="1" charset="-122"/>
                <a:ea typeface="仿宋_GB2312" pitchFamily="1" charset="-122"/>
              </a:rPr>
              <a:t>(</a:t>
            </a:r>
            <a:r>
              <a:rPr lang="zh-CN" altLang="en-US" sz="2200">
                <a:latin typeface="仿宋_GB2312" pitchFamily="1" charset="-122"/>
                <a:ea typeface="仿宋_GB2312" pitchFamily="1" charset="-122"/>
              </a:rPr>
              <a:t>热</a:t>
            </a:r>
            <a:r>
              <a:rPr lang="en-US" altLang="zh-CN" sz="2200">
                <a:latin typeface="仿宋_GB2312" pitchFamily="1" charset="-122"/>
                <a:ea typeface="仿宋_GB2312" pitchFamily="1" charset="-122"/>
              </a:rPr>
              <a:t>)</a:t>
            </a:r>
            <a:r>
              <a:rPr lang="zh-CN" altLang="en-US" sz="2200">
                <a:latin typeface="仿宋_GB2312" pitchFamily="1" charset="-122"/>
                <a:ea typeface="仿宋_GB2312" pitchFamily="1" charset="-122"/>
              </a:rPr>
              <a:t>传导：物体各部分之间或相互</a:t>
            </a:r>
            <a:r>
              <a:rPr lang="zh-CN" altLang="en-US" sz="2200" b="1">
                <a:solidFill>
                  <a:srgbClr val="0000CC"/>
                </a:solidFill>
                <a:latin typeface="仿宋_GB2312" pitchFamily="1" charset="-122"/>
                <a:ea typeface="仿宋_GB2312" pitchFamily="1" charset="-122"/>
              </a:rPr>
              <a:t>接触</a:t>
            </a:r>
            <a:r>
              <a:rPr lang="zh-CN" altLang="en-US" sz="2200">
                <a:latin typeface="仿宋_GB2312" pitchFamily="1" charset="-122"/>
                <a:ea typeface="仿宋_GB2312" pitchFamily="1" charset="-122"/>
              </a:rPr>
              <a:t>的不同物体通过物质</a:t>
            </a:r>
          </a:p>
          <a:p>
            <a:pPr lvl="1">
              <a:buClr>
                <a:schemeClr val="hlink"/>
              </a:buClr>
              <a:buFont typeface="Wingdings" panose="05000000000000000000" pitchFamily="2" charset="2"/>
              <a:buNone/>
            </a:pPr>
            <a:r>
              <a:rPr lang="zh-CN" altLang="en-US" sz="2200">
                <a:latin typeface="仿宋_GB2312" pitchFamily="1" charset="-122"/>
                <a:ea typeface="仿宋_GB2312" pitchFamily="1" charset="-122"/>
              </a:rPr>
              <a:t>		  内部微观粒子的热运动而引起的热量传递现象。</a:t>
            </a:r>
          </a:p>
          <a:p>
            <a:pPr lvl="1">
              <a:buClr>
                <a:schemeClr val="hlink"/>
              </a:buClr>
              <a:buFont typeface="Wingdings" panose="05000000000000000000" pitchFamily="2" charset="2"/>
              <a:buChar char="u"/>
            </a:pPr>
            <a:r>
              <a:rPr lang="en-US" altLang="zh-CN" sz="2200">
                <a:latin typeface="仿宋_GB2312" pitchFamily="1" charset="-122"/>
                <a:ea typeface="仿宋_GB2312" pitchFamily="1" charset="-122"/>
              </a:rPr>
              <a:t>(</a:t>
            </a:r>
            <a:r>
              <a:rPr lang="zh-CN" altLang="en-US" sz="2200">
                <a:latin typeface="仿宋_GB2312" pitchFamily="1" charset="-122"/>
                <a:ea typeface="仿宋_GB2312" pitchFamily="1" charset="-122"/>
              </a:rPr>
              <a:t>热</a:t>
            </a:r>
            <a:r>
              <a:rPr lang="en-US" altLang="zh-CN" sz="2200">
                <a:latin typeface="仿宋_GB2312" pitchFamily="1" charset="-122"/>
                <a:ea typeface="仿宋_GB2312" pitchFamily="1" charset="-122"/>
              </a:rPr>
              <a:t>)</a:t>
            </a:r>
            <a:r>
              <a:rPr lang="zh-CN" altLang="en-US" sz="2200">
                <a:latin typeface="仿宋_GB2312" pitchFamily="1" charset="-122"/>
                <a:ea typeface="仿宋_GB2312" pitchFamily="1" charset="-122"/>
              </a:rPr>
              <a:t>对流：依靠</a:t>
            </a:r>
            <a:r>
              <a:rPr lang="zh-CN" altLang="en-US" sz="2200" b="1">
                <a:solidFill>
                  <a:srgbClr val="0000CC"/>
                </a:solidFill>
                <a:latin typeface="仿宋_GB2312" pitchFamily="1" charset="-122"/>
                <a:ea typeface="仿宋_GB2312" pitchFamily="1" charset="-122"/>
              </a:rPr>
              <a:t>流体质团</a:t>
            </a:r>
            <a:r>
              <a:rPr lang="zh-CN" altLang="en-US" sz="2200">
                <a:latin typeface="仿宋_GB2312" pitchFamily="1" charset="-122"/>
                <a:ea typeface="仿宋_GB2312" pitchFamily="1" charset="-122"/>
              </a:rPr>
              <a:t>的宏观运动或相互混合所进行的热</a:t>
            </a:r>
          </a:p>
          <a:p>
            <a:pPr lvl="1">
              <a:buClr>
                <a:schemeClr val="hlink"/>
              </a:buClr>
              <a:buFont typeface="Wingdings" panose="05000000000000000000" pitchFamily="2" charset="2"/>
              <a:buNone/>
            </a:pPr>
            <a:r>
              <a:rPr lang="zh-CN" altLang="en-US" sz="2200">
                <a:latin typeface="仿宋_GB2312" pitchFamily="1" charset="-122"/>
                <a:ea typeface="仿宋_GB2312" pitchFamily="1" charset="-122"/>
              </a:rPr>
              <a:t>		  量传递现象。</a:t>
            </a:r>
          </a:p>
          <a:p>
            <a:pPr lvl="1">
              <a:buClr>
                <a:schemeClr val="hlink"/>
              </a:buClr>
              <a:buFont typeface="Wingdings" panose="05000000000000000000" pitchFamily="2" charset="2"/>
              <a:buChar char="u"/>
            </a:pPr>
            <a:r>
              <a:rPr lang="en-US" altLang="zh-CN" sz="2200">
                <a:latin typeface="仿宋_GB2312" pitchFamily="1" charset="-122"/>
                <a:ea typeface="仿宋_GB2312" pitchFamily="1" charset="-122"/>
              </a:rPr>
              <a:t>(</a:t>
            </a:r>
            <a:r>
              <a:rPr lang="zh-CN" altLang="en-US" sz="2200">
                <a:latin typeface="仿宋_GB2312" pitchFamily="1" charset="-122"/>
                <a:ea typeface="仿宋_GB2312" pitchFamily="1" charset="-122"/>
              </a:rPr>
              <a:t>热</a:t>
            </a:r>
            <a:r>
              <a:rPr lang="en-US" altLang="zh-CN" sz="2200">
                <a:latin typeface="仿宋_GB2312" pitchFamily="1" charset="-122"/>
                <a:ea typeface="仿宋_GB2312" pitchFamily="1" charset="-122"/>
              </a:rPr>
              <a:t>)</a:t>
            </a:r>
            <a:r>
              <a:rPr lang="zh-CN" altLang="en-US" sz="2200">
                <a:latin typeface="仿宋_GB2312" pitchFamily="1" charset="-122"/>
                <a:ea typeface="仿宋_GB2312" pitchFamily="1" charset="-122"/>
              </a:rPr>
              <a:t>辐射：物体转换自身热能向外以</a:t>
            </a:r>
            <a:r>
              <a:rPr lang="zh-CN" altLang="en-US" sz="2200" b="1">
                <a:solidFill>
                  <a:srgbClr val="0000CC"/>
                </a:solidFill>
                <a:latin typeface="仿宋_GB2312" pitchFamily="1" charset="-122"/>
                <a:ea typeface="仿宋_GB2312" pitchFamily="1" charset="-122"/>
              </a:rPr>
              <a:t>电磁波</a:t>
            </a:r>
            <a:r>
              <a:rPr lang="zh-CN" altLang="en-US" sz="2200">
                <a:latin typeface="仿宋_GB2312" pitchFamily="1" charset="-122"/>
                <a:ea typeface="仿宋_GB2312" pitchFamily="1" charset="-122"/>
              </a:rPr>
              <a:t>（光子能）的形</a:t>
            </a:r>
          </a:p>
          <a:p>
            <a:pPr lvl="1">
              <a:buClr>
                <a:schemeClr val="hlink"/>
              </a:buClr>
              <a:buFont typeface="Wingdings" panose="05000000000000000000" pitchFamily="2" charset="2"/>
              <a:buNone/>
            </a:pPr>
            <a:r>
              <a:rPr lang="zh-CN" altLang="en-US" sz="2200">
                <a:latin typeface="仿宋_GB2312" pitchFamily="1" charset="-122"/>
                <a:ea typeface="仿宋_GB2312" pitchFamily="1" charset="-122"/>
              </a:rPr>
              <a:t>		  式传递热能的现象。</a:t>
            </a:r>
          </a:p>
        </p:txBody>
      </p:sp>
      <p:grpSp>
        <p:nvGrpSpPr>
          <p:cNvPr id="10245" name="Group 4">
            <a:extLst>
              <a:ext uri="{FF2B5EF4-FFF2-40B4-BE49-F238E27FC236}">
                <a16:creationId xmlns:a16="http://schemas.microsoft.com/office/drawing/2014/main" id="{3C22A02C-D950-4A8B-BE42-C83645D0351C}"/>
              </a:ext>
            </a:extLst>
          </p:cNvPr>
          <p:cNvGrpSpPr>
            <a:grpSpLocks/>
          </p:cNvGrpSpPr>
          <p:nvPr/>
        </p:nvGrpSpPr>
        <p:grpSpPr bwMode="auto">
          <a:xfrm>
            <a:off x="1981200" y="1570038"/>
            <a:ext cx="5029200" cy="792162"/>
            <a:chOff x="0" y="0"/>
            <a:chExt cx="2160" cy="499"/>
          </a:xfrm>
        </p:grpSpPr>
        <p:sp>
          <p:nvSpPr>
            <p:cNvPr id="10246" name="AutoShape 5">
              <a:extLst>
                <a:ext uri="{FF2B5EF4-FFF2-40B4-BE49-F238E27FC236}">
                  <a16:creationId xmlns:a16="http://schemas.microsoft.com/office/drawing/2014/main" id="{C88E9AF8-9BC3-458B-A641-5A07C14894F8}"/>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7" name="Freeform 6">
              <a:extLst>
                <a:ext uri="{FF2B5EF4-FFF2-40B4-BE49-F238E27FC236}">
                  <a16:creationId xmlns:a16="http://schemas.microsoft.com/office/drawing/2014/main" id="{98216CC6-CF2C-4339-8D8E-F94C3BF74CB3}"/>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5" name="Text Box 7">
              <a:extLst>
                <a:ext uri="{FF2B5EF4-FFF2-40B4-BE49-F238E27FC236}">
                  <a16:creationId xmlns:a16="http://schemas.microsoft.com/office/drawing/2014/main" id="{89BDA7BA-32BB-4554-8001-0B0282F50774}"/>
                </a:ext>
              </a:extLst>
            </p:cNvPr>
            <p:cNvSpPr txBox="1"/>
            <p:nvPr/>
          </p:nvSpPr>
          <p:spPr>
            <a:xfrm>
              <a:off x="180" y="48"/>
              <a:ext cx="1755" cy="327"/>
            </a:xfrm>
            <a:prstGeom prst="rect">
              <a:avLst/>
            </a:prstGeom>
            <a:noFill/>
            <a:ln w="9525">
              <a:noFill/>
              <a:miter/>
            </a:ln>
          </p:spPr>
          <p:txBody>
            <a:bodyPr>
              <a:spAutoFit/>
            </a:bodyPr>
            <a:lstStyle/>
            <a:p>
              <a:pPr algn="ctr" eaLnBrk="0" hangingPunct="0"/>
              <a:r>
                <a:rPr lang="zh-CN" altLang="en-US" sz="2800" noProof="1">
                  <a:solidFill>
                    <a:srgbClr val="FFFFFF"/>
                  </a:solidFill>
                  <a:effectLst>
                    <a:outerShdw blurRad="38100" dist="38100" dir="2700000">
                      <a:srgbClr val="C0C0C0"/>
                    </a:outerShdw>
                  </a:effectLst>
                  <a:cs typeface="+mn-ea"/>
                </a:rPr>
                <a:t>传热的三种基本方式</a:t>
              </a:r>
              <a:endParaRPr lang="zh-CN" altLang="en-US" sz="2800" noProof="1">
                <a:solidFill>
                  <a:srgbClr val="FFFFFF"/>
                </a:solidFill>
                <a:effectLst>
                  <a:outerShdw blurRad="38100" dist="38100" dir="2700000">
                    <a:srgbClr val="C0C0C0"/>
                  </a:outerShdw>
                </a:effectLst>
              </a:endParaRPr>
            </a:p>
          </p:txBody>
        </p:sp>
      </p:grpSp>
      <p:grpSp>
        <p:nvGrpSpPr>
          <p:cNvPr id="5" name="组合 4">
            <a:extLst>
              <a:ext uri="{FF2B5EF4-FFF2-40B4-BE49-F238E27FC236}">
                <a16:creationId xmlns:a16="http://schemas.microsoft.com/office/drawing/2014/main" id="{ECB5980B-22ED-465A-B60B-9F6419653694}"/>
              </a:ext>
            </a:extLst>
          </p:cNvPr>
          <p:cNvGrpSpPr>
            <a:grpSpLocks/>
          </p:cNvGrpSpPr>
          <p:nvPr/>
        </p:nvGrpSpPr>
        <p:grpSpPr bwMode="auto">
          <a:xfrm>
            <a:off x="2963863" y="3563938"/>
            <a:ext cx="3375025" cy="2209800"/>
            <a:chOff x="4775" y="5535"/>
            <a:chExt cx="5316" cy="3480"/>
          </a:xfrm>
        </p:grpSpPr>
        <p:sp>
          <p:nvSpPr>
            <p:cNvPr id="2" name="矩形 1">
              <a:extLst>
                <a:ext uri="{FF2B5EF4-FFF2-40B4-BE49-F238E27FC236}">
                  <a16:creationId xmlns:a16="http://schemas.microsoft.com/office/drawing/2014/main" id="{29B4209B-D324-4E89-9A77-24CE17EAA58D}"/>
                </a:ext>
              </a:extLst>
            </p:cNvPr>
            <p:cNvSpPr/>
            <p:nvPr/>
          </p:nvSpPr>
          <p:spPr>
            <a:xfrm>
              <a:off x="4775" y="5535"/>
              <a:ext cx="5316" cy="3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graphicFrame>
          <p:nvGraphicFramePr>
            <p:cNvPr id="10251" name="对象 2">
              <a:hlinkClick r:id="" action="ppaction://ole?verb=1"/>
              <a:extLst>
                <a:ext uri="{FF2B5EF4-FFF2-40B4-BE49-F238E27FC236}">
                  <a16:creationId xmlns:a16="http://schemas.microsoft.com/office/drawing/2014/main" id="{6487C34F-F7D0-431D-8471-A304CFD1576F}"/>
                </a:ext>
              </a:extLst>
            </p:cNvPr>
            <p:cNvGraphicFramePr>
              <a:graphicFrameLocks noChangeAspect="1"/>
            </p:cNvGraphicFramePr>
            <p:nvPr/>
          </p:nvGraphicFramePr>
          <p:xfrm>
            <a:off x="5079" y="5750"/>
            <a:ext cx="2326" cy="540"/>
          </p:xfrm>
          <a:graphic>
            <a:graphicData uri="http://schemas.openxmlformats.org/presentationml/2006/ole">
              <mc:AlternateContent xmlns:mc="http://schemas.openxmlformats.org/markup-compatibility/2006">
                <mc:Choice xmlns:v="urn:schemas-microsoft-com:vml" Requires="v">
                  <p:oleObj spid="_x0000_s10338" r:id="rId3" imgW="711000" imgH="164880" progId="Equation.KSEE3">
                    <p:embed/>
                  </p:oleObj>
                </mc:Choice>
                <mc:Fallback>
                  <p:oleObj r:id="rId3" imgW="711000" imgH="164880" progId="Equation.KSEE3">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9" y="5750"/>
                          <a:ext cx="2326"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252" name="对象 3">
              <a:hlinkClick r:id="" action="ppaction://ole?verb=1"/>
              <a:extLst>
                <a:ext uri="{FF2B5EF4-FFF2-40B4-BE49-F238E27FC236}">
                  <a16:creationId xmlns:a16="http://schemas.microsoft.com/office/drawing/2014/main" id="{32181E7A-5AE3-46F0-AE49-BB41FE697D63}"/>
                </a:ext>
              </a:extLst>
            </p:cNvPr>
            <p:cNvGraphicFramePr>
              <a:graphicFrameLocks noChangeAspect="1"/>
            </p:cNvGraphicFramePr>
            <p:nvPr/>
          </p:nvGraphicFramePr>
          <p:xfrm>
            <a:off x="4910" y="6790"/>
            <a:ext cx="3449" cy="749"/>
          </p:xfrm>
          <a:graphic>
            <a:graphicData uri="http://schemas.openxmlformats.org/presentationml/2006/ole">
              <mc:AlternateContent xmlns:mc="http://schemas.openxmlformats.org/markup-compatibility/2006">
                <mc:Choice xmlns:v="urn:schemas-microsoft-com:vml" Requires="v">
                  <p:oleObj spid="_x0000_s10339" r:id="rId5" imgW="1054080" imgH="228600" progId="Equation.KSEE3">
                    <p:embed/>
                  </p:oleObj>
                </mc:Choice>
                <mc:Fallback>
                  <p:oleObj r:id="rId5" imgW="1054080" imgH="228600" progId="Equation.KSEE3">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0" y="6790"/>
                          <a:ext cx="3449"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253" name="对象 80908">
              <a:extLst>
                <a:ext uri="{FF2B5EF4-FFF2-40B4-BE49-F238E27FC236}">
                  <a16:creationId xmlns:a16="http://schemas.microsoft.com/office/drawing/2014/main" id="{FEBF59D5-E523-46D1-8541-26E49F949885}"/>
                </a:ext>
              </a:extLst>
            </p:cNvPr>
            <p:cNvGraphicFramePr>
              <a:graphicFrameLocks noChangeAspect="1"/>
            </p:cNvGraphicFramePr>
            <p:nvPr/>
          </p:nvGraphicFramePr>
          <p:xfrm>
            <a:off x="5079" y="7897"/>
            <a:ext cx="2220" cy="682"/>
          </p:xfrm>
          <a:graphic>
            <a:graphicData uri="http://schemas.openxmlformats.org/presentationml/2006/ole">
              <mc:AlternateContent xmlns:mc="http://schemas.openxmlformats.org/markup-compatibility/2006">
                <mc:Choice xmlns:v="urn:schemas-microsoft-com:vml" Requires="v">
                  <p:oleObj spid="_x0000_s10340" r:id="rId7" imgW="661836" imgH="203642" progId="Equation.3">
                    <p:embed/>
                  </p:oleObj>
                </mc:Choice>
                <mc:Fallback>
                  <p:oleObj r:id="rId7" imgW="661836" imgH="203642" progId="Equation.3">
                    <p:embed/>
                    <p:pic>
                      <p:nvPicPr>
                        <p:cNvPr id="0" name="对象 8090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9" y="7897"/>
                          <a:ext cx="2220"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43D790-95EB-4098-88E7-4ADB80C75533}"/>
              </a:ext>
            </a:extLst>
          </p:cNvPr>
          <p:cNvSpPr txBox="1">
            <a:spLocks noChangeArrowheads="1"/>
          </p:cNvSpPr>
          <p:nvPr/>
        </p:nvSpPr>
        <p:spPr>
          <a:xfrm>
            <a:off x="2590798" y="1143060"/>
            <a:ext cx="5257878" cy="609600"/>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lnSpc>
                <a:spcPts val="5000"/>
              </a:lnSpc>
              <a:defRPr/>
            </a:pPr>
            <a:r>
              <a:rPr lang="zh-CN" altLang="en-US" sz="3600" b="1" kern="0" dirty="0">
                <a:solidFill>
                  <a:srgbClr val="0000FF"/>
                </a:solidFill>
                <a:ea typeface="黑体" panose="02010609060101010101" pitchFamily="49" charset="-122"/>
              </a:rPr>
              <a:t>“铂热电阻</a:t>
            </a:r>
            <a:r>
              <a:rPr lang="en-US" altLang="zh-CN" sz="3600" b="1" kern="0" dirty="0">
                <a:solidFill>
                  <a:srgbClr val="0000FF"/>
                </a:solidFill>
                <a:ea typeface="黑体" panose="02010609060101010101" pitchFamily="49" charset="-122"/>
              </a:rPr>
              <a:t>Pt100</a:t>
            </a:r>
            <a:r>
              <a:rPr lang="zh-CN" altLang="en-US" sz="3600" b="1" kern="0" dirty="0">
                <a:solidFill>
                  <a:srgbClr val="0000FF"/>
                </a:solidFill>
                <a:ea typeface="黑体" panose="02010609060101010101" pitchFamily="49" charset="-122"/>
              </a:rPr>
              <a:t>分度表”</a:t>
            </a:r>
          </a:p>
        </p:txBody>
      </p:sp>
      <p:pic>
        <p:nvPicPr>
          <p:cNvPr id="37891" name="Picture 3" descr="铂热电阻分度表">
            <a:extLst>
              <a:ext uri="{FF2B5EF4-FFF2-40B4-BE49-F238E27FC236}">
                <a16:creationId xmlns:a16="http://schemas.microsoft.com/office/drawing/2014/main" id="{B952EC68-F0AD-452A-A45F-4C75B6291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82" y="1905040"/>
            <a:ext cx="7543710" cy="467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F18DF043-96E8-4710-B594-8F720D3E0077}"/>
              </a:ext>
            </a:extLst>
          </p:cNvPr>
          <p:cNvSpPr txBox="1">
            <a:spLocks noChangeArrowheads="1"/>
          </p:cNvSpPr>
          <p:nvPr/>
        </p:nvSpPr>
        <p:spPr bwMode="auto">
          <a:xfrm>
            <a:off x="1676400" y="503238"/>
            <a:ext cx="72390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kern="1200">
                <a:solidFill>
                  <a:schemeClr val="accent1"/>
                </a:solidFill>
                <a:latin typeface="+mj-lt"/>
                <a:ea typeface="+mj-ea"/>
                <a:cs typeface="+mj-cs"/>
              </a:defRPr>
            </a:lvl1pPr>
            <a:lvl2pPr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3600" b="1">
                <a:solidFill>
                  <a:schemeClr val="accent1"/>
                </a:solidFill>
                <a:latin typeface="Arial" panose="020B0604020202020204" pitchFamily="34" charset="0"/>
                <a:ea typeface="宋体" panose="02010600030101010101" pitchFamily="2" charset="-122"/>
              </a:defRPr>
            </a:lvl9pPr>
          </a:lstStyle>
          <a:p>
            <a:pPr eaLnBrk="1" hangingPunct="1">
              <a:buFontTx/>
            </a:pPr>
            <a:r>
              <a:rPr lang="en-US" altLang="zh-CN" dirty="0"/>
              <a:t>8.2</a:t>
            </a:r>
            <a:r>
              <a:rPr lang="zh-CN" altLang="en-US" dirty="0"/>
              <a:t>  </a:t>
            </a:r>
            <a:r>
              <a:rPr lang="zh-CN" altLang="en-US" b="0" dirty="0"/>
              <a:t>热电阻传感器</a:t>
            </a:r>
            <a:r>
              <a:rPr lang="en-US" altLang="zh-CN" b="0" dirty="0"/>
              <a:t>——</a:t>
            </a:r>
            <a:r>
              <a:rPr lang="zh-CN" altLang="en-US" b="0" dirty="0"/>
              <a:t>标准化</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日期占位符 4">
            <a:extLst>
              <a:ext uri="{FF2B5EF4-FFF2-40B4-BE49-F238E27FC236}">
                <a16:creationId xmlns:a16="http://schemas.microsoft.com/office/drawing/2014/main" id="{13B0CCCF-671B-481D-9672-0031D7D500C8}"/>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D5E78BB-40EE-4D1A-8D8F-A75A2F1ADD8B}" type="datetime10">
              <a:rPr lang="zh-CN" altLang="en-US" sz="1200" smtClean="0"/>
              <a:pPr/>
              <a:t>19:06</a:t>
            </a:fld>
            <a:r>
              <a:rPr lang="zh-CN" altLang="en-US" sz="1200" dirty="0"/>
              <a:t>人工智能与自动化学院测量系</a:t>
            </a:r>
          </a:p>
        </p:txBody>
      </p:sp>
      <p:sp>
        <p:nvSpPr>
          <p:cNvPr id="66562" name="页脚占位符 5">
            <a:extLst>
              <a:ext uri="{FF2B5EF4-FFF2-40B4-BE49-F238E27FC236}">
                <a16:creationId xmlns:a16="http://schemas.microsoft.com/office/drawing/2014/main" id="{B58752DF-F2DB-48FA-9845-4466D82B236F}"/>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66563" name="Rectangle 2">
            <a:extLst>
              <a:ext uri="{FF2B5EF4-FFF2-40B4-BE49-F238E27FC236}">
                <a16:creationId xmlns:a16="http://schemas.microsoft.com/office/drawing/2014/main" id="{C5557451-647C-489B-AAE2-7CF44C356209}"/>
              </a:ext>
            </a:extLst>
          </p:cNvPr>
          <p:cNvSpPr>
            <a:spLocks noGrp="1" noChangeArrowheads="1"/>
          </p:cNvSpPr>
          <p:nvPr>
            <p:ph type="title" idx="4294967295"/>
          </p:nvPr>
        </p:nvSpPr>
        <p:spPr/>
        <p:txBody>
          <a:bodyPr/>
          <a:lstStyle/>
          <a:p>
            <a:pPr eaLnBrk="1" hangingPunct="1"/>
            <a:r>
              <a:rPr lang="en-US" altLang="zh-CN" dirty="0"/>
              <a:t>8.2</a:t>
            </a:r>
            <a:r>
              <a:rPr lang="zh-CN" altLang="en-US" dirty="0"/>
              <a:t>  </a:t>
            </a:r>
            <a:r>
              <a:rPr lang="zh-CN" altLang="en-US" b="0" dirty="0"/>
              <a:t>热电阻传感器</a:t>
            </a:r>
            <a:r>
              <a:rPr lang="en-US" altLang="zh-CN" b="0" dirty="0"/>
              <a:t>——</a:t>
            </a:r>
            <a:r>
              <a:rPr lang="zh-CN" altLang="en-US" b="0" dirty="0"/>
              <a:t>标准化</a:t>
            </a:r>
          </a:p>
        </p:txBody>
      </p:sp>
      <p:grpSp>
        <p:nvGrpSpPr>
          <p:cNvPr id="66564" name="Group 3">
            <a:extLst>
              <a:ext uri="{FF2B5EF4-FFF2-40B4-BE49-F238E27FC236}">
                <a16:creationId xmlns:a16="http://schemas.microsoft.com/office/drawing/2014/main" id="{C4EBCF8C-061E-43EE-9120-3A10F26E19A8}"/>
              </a:ext>
            </a:extLst>
          </p:cNvPr>
          <p:cNvGrpSpPr>
            <a:grpSpLocks/>
          </p:cNvGrpSpPr>
          <p:nvPr/>
        </p:nvGrpSpPr>
        <p:grpSpPr bwMode="auto">
          <a:xfrm>
            <a:off x="304800" y="1981200"/>
            <a:ext cx="914400" cy="1752600"/>
            <a:chOff x="0" y="0"/>
            <a:chExt cx="2160" cy="499"/>
          </a:xfrm>
        </p:grpSpPr>
        <p:sp>
          <p:nvSpPr>
            <p:cNvPr id="66565" name="AutoShape 4">
              <a:extLst>
                <a:ext uri="{FF2B5EF4-FFF2-40B4-BE49-F238E27FC236}">
                  <a16:creationId xmlns:a16="http://schemas.microsoft.com/office/drawing/2014/main" id="{3BABEAA7-9727-4CFE-9D65-87A8D1FD489F}"/>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6566" name="Freeform 5">
              <a:extLst>
                <a:ext uri="{FF2B5EF4-FFF2-40B4-BE49-F238E27FC236}">
                  <a16:creationId xmlns:a16="http://schemas.microsoft.com/office/drawing/2014/main" id="{73BD1689-A9A0-4CDF-B63C-AA17AB7D9D76}"/>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6567" name="Text Box 6">
              <a:extLst>
                <a:ext uri="{FF2B5EF4-FFF2-40B4-BE49-F238E27FC236}">
                  <a16:creationId xmlns:a16="http://schemas.microsoft.com/office/drawing/2014/main" id="{A0754F21-94DD-4CB0-8F3C-CAC104BEE836}"/>
                </a:ext>
              </a:extLst>
            </p:cNvPr>
            <p:cNvSpPr txBox="1">
              <a:spLocks noChangeArrowheads="1"/>
            </p:cNvSpPr>
            <p:nvPr/>
          </p:nvSpPr>
          <p:spPr bwMode="auto">
            <a:xfrm>
              <a:off x="180" y="48"/>
              <a:ext cx="1755"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a:solidFill>
                    <a:schemeClr val="bg1"/>
                  </a:solidFill>
                </a:rPr>
                <a:t>标准化</a:t>
              </a:r>
              <a:r>
                <a:rPr lang="zh-CN" altLang="en-US" sz="2000">
                  <a:solidFill>
                    <a:schemeClr val="bg1"/>
                  </a:solidFill>
                </a:rPr>
                <a:t>热电阻的算式</a:t>
              </a:r>
              <a:endParaRPr lang="en-US" altLang="zh-CN" sz="2000">
                <a:solidFill>
                  <a:schemeClr val="bg1"/>
                </a:solidFill>
              </a:endParaRPr>
            </a:p>
          </p:txBody>
        </p:sp>
      </p:grpSp>
      <p:sp>
        <p:nvSpPr>
          <p:cNvPr id="66568" name="AutoShape 7">
            <a:extLst>
              <a:ext uri="{FF2B5EF4-FFF2-40B4-BE49-F238E27FC236}">
                <a16:creationId xmlns:a16="http://schemas.microsoft.com/office/drawing/2014/main" id="{B7AF3314-6FE1-4317-86D7-981FFE2BAB97}"/>
              </a:ext>
            </a:extLst>
          </p:cNvPr>
          <p:cNvSpPr>
            <a:spLocks noChangeArrowheads="1"/>
          </p:cNvSpPr>
          <p:nvPr/>
        </p:nvSpPr>
        <p:spPr bwMode="auto">
          <a:xfrm>
            <a:off x="1371600" y="1219200"/>
            <a:ext cx="7239000" cy="51816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5545" name="Rectangle 8">
            <a:extLst>
              <a:ext uri="{FF2B5EF4-FFF2-40B4-BE49-F238E27FC236}">
                <a16:creationId xmlns:a16="http://schemas.microsoft.com/office/drawing/2014/main" id="{784333E6-7228-4983-AB14-C43A144B1FFB}"/>
              </a:ext>
            </a:extLst>
          </p:cNvPr>
          <p:cNvSpPr/>
          <p:nvPr/>
        </p:nvSpPr>
        <p:spPr>
          <a:xfrm>
            <a:off x="1524000" y="1371600"/>
            <a:ext cx="7010400" cy="1371600"/>
          </a:xfrm>
          <a:prstGeom prst="rect">
            <a:avLst/>
          </a:prstGeom>
          <a:noFill/>
          <a:ln w="9525">
            <a:noFill/>
          </a:ln>
        </p:spPr>
        <p:txBody>
          <a:bodyPr/>
          <a:lstStyle/>
          <a:p>
            <a:pPr marL="342900" indent="-342900">
              <a:spcBef>
                <a:spcPct val="20000"/>
              </a:spcBef>
              <a:buClr>
                <a:schemeClr val="hlink"/>
              </a:buClr>
              <a:buFont typeface="Wingdings" panose="05000000000000000000" pitchFamily="2" charset="2"/>
              <a:buChar char="v"/>
            </a:pPr>
            <a:r>
              <a:rPr lang="zh-CN" altLang="en-US" sz="2400" b="1" noProof="1">
                <a:solidFill>
                  <a:schemeClr val="tx2"/>
                </a:solidFill>
                <a:latin typeface="Verdana" panose="020B0604030504040204" pitchFamily="2" charset="0"/>
              </a:rPr>
              <a:t>①铂热电阻：</a:t>
            </a:r>
            <a:r>
              <a:rPr lang="zh-CN" altLang="en-US" sz="2000" noProof="1">
                <a:solidFill>
                  <a:schemeClr val="tx2"/>
                </a:solidFill>
                <a:latin typeface="Verdana" panose="020B0604030504040204" pitchFamily="2" charset="0"/>
              </a:rPr>
              <a:t>铂热电阻</a:t>
            </a:r>
            <a:r>
              <a:rPr lang="zh-CN" altLang="en-US" sz="2000" noProof="1">
                <a:solidFill>
                  <a:srgbClr val="0000CC"/>
                </a:solidFill>
                <a:latin typeface="Verdana" panose="020B0604030504040204" pitchFamily="2" charset="0"/>
              </a:rPr>
              <a:t>精度高</a:t>
            </a:r>
            <a:r>
              <a:rPr lang="zh-CN" altLang="en-US" sz="2000" noProof="1">
                <a:solidFill>
                  <a:schemeClr val="tx2"/>
                </a:solidFill>
                <a:latin typeface="Verdana" panose="020B0604030504040204" pitchFamily="2" charset="0"/>
              </a:rPr>
              <a:t>、</a:t>
            </a:r>
            <a:r>
              <a:rPr lang="zh-CN" altLang="en-US" sz="2000" noProof="1">
                <a:solidFill>
                  <a:srgbClr val="0000CC"/>
                </a:solidFill>
                <a:latin typeface="Verdana" panose="020B0604030504040204" pitchFamily="2" charset="0"/>
              </a:rPr>
              <a:t>线性好</a:t>
            </a:r>
            <a:r>
              <a:rPr lang="zh-CN" altLang="en-US" sz="2000" noProof="1">
                <a:solidFill>
                  <a:schemeClr val="tx2"/>
                </a:solidFill>
                <a:latin typeface="Verdana" panose="020B0604030504040204" pitchFamily="2" charset="0"/>
              </a:rPr>
              <a:t>、</a:t>
            </a:r>
            <a:r>
              <a:rPr lang="zh-CN" altLang="en-US" sz="2000" noProof="1">
                <a:solidFill>
                  <a:srgbClr val="0000CC"/>
                </a:solidFill>
                <a:latin typeface="Verdana" panose="020B0604030504040204" pitchFamily="2" charset="0"/>
              </a:rPr>
              <a:t>测温范围宽</a:t>
            </a:r>
            <a:r>
              <a:rPr lang="zh-CN" altLang="en-US" sz="2000" noProof="1">
                <a:solidFill>
                  <a:schemeClr val="tx2"/>
                </a:solidFill>
                <a:latin typeface="Verdana" panose="020B0604030504040204" pitchFamily="2" charset="0"/>
              </a:rPr>
              <a:t>，</a:t>
            </a:r>
            <a:r>
              <a:rPr lang="zh-CN" altLang="en-US" sz="2000" noProof="1">
                <a:solidFill>
                  <a:srgbClr val="0000CC"/>
                </a:solidFill>
                <a:latin typeface="Verdana" panose="020B0604030504040204" pitchFamily="2" charset="0"/>
              </a:rPr>
              <a:t>稳定性</a:t>
            </a:r>
            <a:r>
              <a:rPr lang="zh-CN" altLang="en-US" sz="2000" noProof="1">
                <a:solidFill>
                  <a:schemeClr val="tx2"/>
                </a:solidFill>
                <a:latin typeface="Verdana" panose="020B0604030504040204" pitchFamily="2" charset="0"/>
              </a:rPr>
              <a:t>和</a:t>
            </a:r>
            <a:r>
              <a:rPr lang="zh-CN" altLang="en-US" sz="2000" noProof="1">
                <a:solidFill>
                  <a:srgbClr val="0000CC"/>
                </a:solidFill>
                <a:latin typeface="Verdana" panose="020B0604030504040204" pitchFamily="2" charset="0"/>
              </a:rPr>
              <a:t>复现性好</a:t>
            </a:r>
            <a:r>
              <a:rPr lang="zh-CN" altLang="en-US" sz="2000" noProof="1">
                <a:solidFill>
                  <a:schemeClr val="tx2"/>
                </a:solidFill>
                <a:latin typeface="Verdana" panose="020B0604030504040204" pitchFamily="2" charset="0"/>
              </a:rPr>
              <a:t>，但价格高。在高温时适于在氧化气氛中使用，在真空和还原气氛中使用将导致电阻值漂移。铂热电阻的参考函数在</a:t>
            </a:r>
            <a:r>
              <a:rPr lang="en-US" altLang="zh-CN" sz="2000" noProof="1">
                <a:solidFill>
                  <a:schemeClr val="tx2"/>
                </a:solidFill>
                <a:latin typeface="Verdana" panose="020B0604030504040204" pitchFamily="2" charset="0"/>
              </a:rPr>
              <a:t>0℃</a:t>
            </a:r>
            <a:r>
              <a:rPr lang="zh-CN" altLang="en-US" sz="2000" noProof="1">
                <a:solidFill>
                  <a:schemeClr val="tx2"/>
                </a:solidFill>
                <a:latin typeface="Verdana" panose="020B0604030504040204" pitchFamily="2" charset="0"/>
              </a:rPr>
              <a:t>上、下温区各不相同，但参考函数的系数相同，其数学模型为：</a:t>
            </a:r>
          </a:p>
          <a:p>
            <a:pPr marL="342900" indent="-342900">
              <a:spcBef>
                <a:spcPct val="20000"/>
              </a:spcBef>
              <a:buClr>
                <a:schemeClr val="hlink"/>
              </a:buClr>
              <a:buFont typeface="Wingdings" panose="05000000000000000000" pitchFamily="2" charset="2"/>
              <a:buNone/>
            </a:pPr>
            <a:r>
              <a:rPr lang="en-US" altLang="zh-CN" sz="2000" noProof="1">
                <a:latin typeface="Verdana" panose="020B0604030504040204" pitchFamily="2" charset="0"/>
              </a:rPr>
              <a:t>       -200</a:t>
            </a:r>
            <a:r>
              <a:rPr lang="zh-CN" altLang="en-US" sz="2000" noProof="1">
                <a:latin typeface="Verdana" panose="020B0604030504040204" pitchFamily="2" charset="0"/>
              </a:rPr>
              <a:t>～</a:t>
            </a:r>
            <a:r>
              <a:rPr lang="en-US" altLang="zh-CN" sz="2000" noProof="1">
                <a:latin typeface="Verdana" panose="020B0604030504040204" pitchFamily="2" charset="0"/>
              </a:rPr>
              <a:t>0℃</a:t>
            </a:r>
            <a:r>
              <a:rPr lang="zh-CN" altLang="en-US" sz="2000" noProof="1">
                <a:latin typeface="Verdana" panose="020B0604030504040204" pitchFamily="2" charset="0"/>
              </a:rPr>
              <a:t>：</a:t>
            </a:r>
            <a:r>
              <a:rPr lang="en-US" altLang="zh-CN" sz="2000" i="1" noProof="1">
                <a:latin typeface="Verdana" panose="020B0604030504040204" pitchFamily="2" charset="0"/>
              </a:rPr>
              <a:t>Rt</a:t>
            </a:r>
            <a:r>
              <a:rPr lang="en-US" altLang="zh-CN" sz="2000" noProof="1">
                <a:latin typeface="Verdana" panose="020B0604030504040204" pitchFamily="2" charset="0"/>
              </a:rPr>
              <a:t>=</a:t>
            </a:r>
            <a:r>
              <a:rPr lang="en-US" altLang="zh-CN" sz="2000" i="1" noProof="1">
                <a:latin typeface="Verdana" panose="020B0604030504040204" pitchFamily="2" charset="0"/>
              </a:rPr>
              <a:t>R</a:t>
            </a:r>
            <a:r>
              <a:rPr lang="en-US" altLang="zh-CN" sz="2000" noProof="1">
                <a:latin typeface="Verdana" panose="020B0604030504040204" pitchFamily="2" charset="0"/>
              </a:rPr>
              <a:t>0(1+</a:t>
            </a:r>
            <a:r>
              <a:rPr lang="en-US" altLang="zh-CN" sz="2000" i="1" noProof="1">
                <a:latin typeface="Verdana" panose="020B0604030504040204" pitchFamily="2" charset="0"/>
              </a:rPr>
              <a:t>At</a:t>
            </a:r>
            <a:r>
              <a:rPr lang="en-US" altLang="zh-CN" sz="2000" noProof="1">
                <a:latin typeface="Verdana" panose="020B0604030504040204" pitchFamily="2" charset="0"/>
              </a:rPr>
              <a:t>+</a:t>
            </a:r>
            <a:r>
              <a:rPr lang="en-US" altLang="zh-CN" sz="2000" i="1" noProof="1">
                <a:latin typeface="Verdana" panose="020B0604030504040204" pitchFamily="2" charset="0"/>
              </a:rPr>
              <a:t>Bt</a:t>
            </a:r>
            <a:r>
              <a:rPr lang="en-US" altLang="zh-CN" sz="2000" baseline="30000" noProof="1">
                <a:latin typeface="Verdana" panose="020B0604030504040204" pitchFamily="2" charset="0"/>
              </a:rPr>
              <a:t>2</a:t>
            </a:r>
            <a:r>
              <a:rPr lang="en-US" altLang="zh-CN" sz="2000" noProof="1">
                <a:latin typeface="Verdana" panose="020B0604030504040204" pitchFamily="2" charset="0"/>
              </a:rPr>
              <a:t>) </a:t>
            </a:r>
          </a:p>
          <a:p>
            <a:pPr marL="342900" indent="-342900">
              <a:spcBef>
                <a:spcPct val="20000"/>
              </a:spcBef>
              <a:buClr>
                <a:schemeClr val="hlink"/>
              </a:buClr>
              <a:buFont typeface="Wingdings" panose="05000000000000000000" pitchFamily="2" charset="2"/>
              <a:buNone/>
            </a:pPr>
            <a:r>
              <a:rPr lang="en-US" altLang="zh-CN" sz="2000" noProof="1">
                <a:latin typeface="Verdana" panose="020B0604030504040204" pitchFamily="2" charset="0"/>
              </a:rPr>
              <a:t>       0</a:t>
            </a:r>
            <a:r>
              <a:rPr lang="zh-CN" altLang="en-US" sz="2000" noProof="1">
                <a:latin typeface="Verdana" panose="020B0604030504040204" pitchFamily="2" charset="0"/>
              </a:rPr>
              <a:t>～</a:t>
            </a:r>
            <a:r>
              <a:rPr lang="en-US" altLang="zh-CN" sz="2000" noProof="1">
                <a:latin typeface="Verdana" panose="020B0604030504040204" pitchFamily="2" charset="0"/>
              </a:rPr>
              <a:t>850℃</a:t>
            </a:r>
            <a:r>
              <a:rPr lang="zh-CN" altLang="en-US" sz="2000" noProof="1">
                <a:latin typeface="Verdana" panose="020B0604030504040204" pitchFamily="2" charset="0"/>
              </a:rPr>
              <a:t>： </a:t>
            </a:r>
            <a:r>
              <a:rPr lang="en-US" altLang="zh-CN" sz="2000" i="1" noProof="1">
                <a:latin typeface="Verdana" panose="020B0604030504040204" pitchFamily="2" charset="0"/>
              </a:rPr>
              <a:t>Rt</a:t>
            </a:r>
            <a:r>
              <a:rPr lang="en-US" altLang="zh-CN" sz="2000" noProof="1">
                <a:latin typeface="Verdana" panose="020B0604030504040204" pitchFamily="2" charset="0"/>
              </a:rPr>
              <a:t>=</a:t>
            </a:r>
            <a:r>
              <a:rPr lang="en-US" altLang="zh-CN" sz="2000" i="1" noProof="1">
                <a:latin typeface="Verdana" panose="020B0604030504040204" pitchFamily="2" charset="0"/>
              </a:rPr>
              <a:t>R</a:t>
            </a:r>
            <a:r>
              <a:rPr lang="en-US" altLang="zh-CN" sz="2000" noProof="1">
                <a:latin typeface="Verdana" panose="020B0604030504040204" pitchFamily="2" charset="0"/>
              </a:rPr>
              <a:t>0</a:t>
            </a:r>
            <a:r>
              <a:rPr lang="zh-CN" altLang="en-US" sz="2000" noProof="1">
                <a:latin typeface="Verdana" panose="020B0604030504040204" pitchFamily="2" charset="0"/>
              </a:rPr>
              <a:t>［</a:t>
            </a:r>
            <a:r>
              <a:rPr lang="en-US" altLang="zh-CN" sz="2000" noProof="1">
                <a:latin typeface="Verdana" panose="020B0604030504040204" pitchFamily="2" charset="0"/>
              </a:rPr>
              <a:t>1+</a:t>
            </a:r>
            <a:r>
              <a:rPr lang="en-US" altLang="zh-CN" sz="2000" i="1" noProof="1">
                <a:latin typeface="Verdana" panose="020B0604030504040204" pitchFamily="2" charset="0"/>
              </a:rPr>
              <a:t>At</a:t>
            </a:r>
            <a:r>
              <a:rPr lang="en-US" altLang="zh-CN" sz="2000" noProof="1">
                <a:latin typeface="Verdana" panose="020B0604030504040204" pitchFamily="2" charset="0"/>
              </a:rPr>
              <a:t>+</a:t>
            </a:r>
            <a:r>
              <a:rPr lang="en-US" altLang="zh-CN" sz="2000" i="1" noProof="1">
                <a:latin typeface="Verdana" panose="020B0604030504040204" pitchFamily="2" charset="0"/>
              </a:rPr>
              <a:t>Bt</a:t>
            </a:r>
            <a:r>
              <a:rPr lang="en-US" altLang="zh-CN" sz="2000" baseline="30000" noProof="1">
                <a:latin typeface="Verdana" panose="020B0604030504040204" pitchFamily="2" charset="0"/>
              </a:rPr>
              <a:t>2</a:t>
            </a:r>
            <a:r>
              <a:rPr lang="en-US" altLang="zh-CN" sz="2000" noProof="1">
                <a:latin typeface="Verdana" panose="020B0604030504040204" pitchFamily="2" charset="0"/>
              </a:rPr>
              <a:t>+</a:t>
            </a:r>
            <a:r>
              <a:rPr lang="en-US" altLang="zh-CN" sz="2000" i="1" noProof="1">
                <a:latin typeface="Verdana" panose="020B0604030504040204" pitchFamily="2" charset="0"/>
              </a:rPr>
              <a:t>Ct</a:t>
            </a:r>
            <a:r>
              <a:rPr lang="en-US" altLang="zh-CN" sz="2000" baseline="30000" noProof="1">
                <a:latin typeface="Verdana" panose="020B0604030504040204" pitchFamily="2" charset="0"/>
              </a:rPr>
              <a:t>3</a:t>
            </a:r>
            <a:r>
              <a:rPr lang="en-US" altLang="zh-CN" sz="2000" noProof="1">
                <a:latin typeface="Verdana" panose="020B0604030504040204" pitchFamily="2" charset="0"/>
              </a:rPr>
              <a:t>(</a:t>
            </a:r>
            <a:r>
              <a:rPr lang="en-US" altLang="zh-CN" sz="2000" i="1" noProof="1">
                <a:latin typeface="Verdana" panose="020B0604030504040204" pitchFamily="2" charset="0"/>
              </a:rPr>
              <a:t>t</a:t>
            </a:r>
            <a:r>
              <a:rPr lang="en-US" altLang="zh-CN" sz="2000" noProof="1">
                <a:latin typeface="Verdana" panose="020B0604030504040204" pitchFamily="2" charset="0"/>
              </a:rPr>
              <a:t>-100)</a:t>
            </a:r>
            <a:r>
              <a:rPr lang="zh-CN" altLang="en-US" sz="2000" noProof="1">
                <a:latin typeface="Verdana" panose="020B0604030504040204" pitchFamily="2" charset="0"/>
              </a:rPr>
              <a:t>］</a:t>
            </a:r>
          </a:p>
          <a:p>
            <a:pPr marL="342900" indent="-342900">
              <a:spcBef>
                <a:spcPct val="20000"/>
              </a:spcBef>
              <a:buClr>
                <a:schemeClr val="hlink"/>
              </a:buClr>
              <a:buFont typeface="Wingdings" panose="05000000000000000000" pitchFamily="2" charset="2"/>
              <a:buNone/>
            </a:pPr>
            <a:r>
              <a:rPr lang="zh-CN" altLang="en-US" sz="2000" noProof="1">
                <a:solidFill>
                  <a:schemeClr val="tx2"/>
                </a:solidFill>
                <a:latin typeface="Verdana" panose="020B0604030504040204" pitchFamily="2" charset="0"/>
              </a:rPr>
              <a:t>     式中</a:t>
            </a:r>
            <a:r>
              <a:rPr lang="en-US" altLang="zh-CN" sz="2000" i="1" noProof="1">
                <a:solidFill>
                  <a:schemeClr val="tx2"/>
                </a:solidFill>
                <a:latin typeface="Verdana" panose="020B0604030504040204" pitchFamily="2" charset="0"/>
              </a:rPr>
              <a:t>A</a:t>
            </a:r>
            <a:r>
              <a:rPr lang="en-US" altLang="zh-CN" sz="2000" noProof="1">
                <a:solidFill>
                  <a:schemeClr val="tx2"/>
                </a:solidFill>
                <a:latin typeface="Verdana" panose="020B0604030504040204" pitchFamily="2" charset="0"/>
              </a:rPr>
              <a:t>=3.9083×10</a:t>
            </a:r>
            <a:r>
              <a:rPr lang="en-US" altLang="zh-CN" sz="2000" baseline="30000" noProof="1">
                <a:solidFill>
                  <a:schemeClr val="tx2"/>
                </a:solidFill>
                <a:latin typeface="Verdana" panose="020B0604030504040204" pitchFamily="2" charset="0"/>
              </a:rPr>
              <a:t>-3</a:t>
            </a:r>
            <a:r>
              <a:rPr lang="en-US" altLang="zh-CN" sz="2000" noProof="1">
                <a:solidFill>
                  <a:schemeClr val="tx2"/>
                </a:solidFill>
                <a:latin typeface="Verdana" panose="020B0604030504040204" pitchFamily="2" charset="0"/>
              </a:rPr>
              <a:t>(1/℃)</a:t>
            </a:r>
            <a:r>
              <a:rPr lang="zh-CN" altLang="en-US" sz="2000" noProof="1">
                <a:solidFill>
                  <a:schemeClr val="tx2"/>
                </a:solidFill>
                <a:latin typeface="Verdana" panose="020B0604030504040204" pitchFamily="2" charset="0"/>
              </a:rPr>
              <a:t>，</a:t>
            </a:r>
            <a:r>
              <a:rPr lang="en-US" altLang="zh-CN" sz="2000" i="1" noProof="1">
                <a:solidFill>
                  <a:schemeClr val="tx2"/>
                </a:solidFill>
                <a:latin typeface="Verdana" panose="020B0604030504040204" pitchFamily="2" charset="0"/>
              </a:rPr>
              <a:t>B</a:t>
            </a:r>
            <a:r>
              <a:rPr lang="en-US" altLang="zh-CN" sz="2000" noProof="1">
                <a:solidFill>
                  <a:schemeClr val="tx2"/>
                </a:solidFill>
                <a:latin typeface="Verdana" panose="020B0604030504040204" pitchFamily="2" charset="0"/>
              </a:rPr>
              <a:t>=-5.775×10</a:t>
            </a:r>
            <a:r>
              <a:rPr lang="en-US" altLang="zh-CN" sz="2000" baseline="30000" noProof="1">
                <a:solidFill>
                  <a:schemeClr val="tx2"/>
                </a:solidFill>
                <a:latin typeface="Verdana" panose="020B0604030504040204" pitchFamily="2" charset="0"/>
              </a:rPr>
              <a:t>-7</a:t>
            </a:r>
            <a:r>
              <a:rPr lang="en-US" altLang="zh-CN" sz="2000" noProof="1">
                <a:solidFill>
                  <a:schemeClr val="tx2"/>
                </a:solidFill>
                <a:latin typeface="Verdana" panose="020B0604030504040204" pitchFamily="2" charset="0"/>
              </a:rPr>
              <a:t>(1/℃</a:t>
            </a:r>
            <a:r>
              <a:rPr lang="en-US" altLang="zh-CN" sz="2000" baseline="30000" noProof="1">
                <a:solidFill>
                  <a:schemeClr val="tx2"/>
                </a:solidFill>
                <a:latin typeface="Verdana" panose="020B0604030504040204" pitchFamily="2" charset="0"/>
              </a:rPr>
              <a:t>2</a:t>
            </a:r>
            <a:r>
              <a:rPr lang="en-US" altLang="zh-CN" sz="2000" noProof="1">
                <a:solidFill>
                  <a:schemeClr val="tx2"/>
                </a:solidFill>
                <a:latin typeface="Verdana" panose="020B0604030504040204" pitchFamily="2" charset="0"/>
              </a:rPr>
              <a:t>),</a:t>
            </a:r>
          </a:p>
          <a:p>
            <a:pPr marL="342900" indent="-342900">
              <a:spcBef>
                <a:spcPct val="20000"/>
              </a:spcBef>
              <a:buClr>
                <a:schemeClr val="hlink"/>
              </a:buClr>
              <a:buFont typeface="Wingdings" panose="05000000000000000000" pitchFamily="2" charset="2"/>
              <a:buNone/>
            </a:pPr>
            <a:r>
              <a:rPr lang="en-US" altLang="zh-CN" sz="2000" i="1" noProof="1">
                <a:solidFill>
                  <a:schemeClr val="tx2"/>
                </a:solidFill>
                <a:latin typeface="Verdana" panose="020B0604030504040204" pitchFamily="2" charset="0"/>
              </a:rPr>
              <a:t>             C</a:t>
            </a:r>
            <a:r>
              <a:rPr lang="en-US" altLang="zh-CN" sz="2000" noProof="1">
                <a:solidFill>
                  <a:schemeClr val="tx2"/>
                </a:solidFill>
                <a:latin typeface="Verdana" panose="020B0604030504040204" pitchFamily="2" charset="0"/>
              </a:rPr>
              <a:t>=-4.183×10</a:t>
            </a:r>
            <a:r>
              <a:rPr lang="en-US" altLang="zh-CN" sz="2000" baseline="30000" noProof="1">
                <a:solidFill>
                  <a:schemeClr val="tx2"/>
                </a:solidFill>
                <a:latin typeface="Verdana" panose="020B0604030504040204" pitchFamily="2" charset="0"/>
              </a:rPr>
              <a:t>-12</a:t>
            </a:r>
            <a:r>
              <a:rPr lang="en-US" altLang="zh-CN" sz="2000" noProof="1">
                <a:solidFill>
                  <a:schemeClr val="tx2"/>
                </a:solidFill>
                <a:latin typeface="Verdana" panose="020B0604030504040204" pitchFamily="2" charset="0"/>
              </a:rPr>
              <a:t>(1/℃</a:t>
            </a:r>
            <a:r>
              <a:rPr lang="en-US" altLang="zh-CN" sz="2000" baseline="30000" noProof="1">
                <a:solidFill>
                  <a:schemeClr val="tx2"/>
                </a:solidFill>
                <a:latin typeface="Verdana" panose="020B0604030504040204" pitchFamily="2" charset="0"/>
              </a:rPr>
              <a:t>3</a:t>
            </a:r>
            <a:r>
              <a:rPr lang="en-US" altLang="zh-CN" sz="2000" noProof="1">
                <a:solidFill>
                  <a:schemeClr val="tx2"/>
                </a:solidFill>
                <a:latin typeface="Verdana" panose="020B0604030504040204" pitchFamily="2" charset="0"/>
              </a:rPr>
              <a:t>)</a:t>
            </a:r>
            <a:r>
              <a:rPr lang="zh-CN" altLang="en-US" sz="2000" noProof="1">
                <a:solidFill>
                  <a:schemeClr val="tx2"/>
                </a:solidFill>
                <a:latin typeface="Verdana" panose="020B0604030504040204" pitchFamily="2" charset="0"/>
              </a:rPr>
              <a:t>。</a:t>
            </a:r>
          </a:p>
          <a:p>
            <a:pPr marL="342900" indent="-342900">
              <a:spcBef>
                <a:spcPct val="20000"/>
              </a:spcBef>
              <a:buClr>
                <a:schemeClr val="hlink"/>
              </a:buClr>
              <a:buFont typeface="Wingdings" panose="05000000000000000000" pitchFamily="2" charset="2"/>
              <a:buNone/>
            </a:pPr>
            <a:endParaRPr lang="zh-CN" altLang="en-US" sz="2000" noProof="1">
              <a:solidFill>
                <a:schemeClr val="tx2"/>
              </a:solidFill>
              <a:latin typeface="Verdana" panose="020B0604030504040204" pitchFamily="2" charset="0"/>
            </a:endParaRPr>
          </a:p>
          <a:p>
            <a:pPr marL="342900" indent="-342900">
              <a:spcBef>
                <a:spcPct val="20000"/>
              </a:spcBef>
              <a:buClr>
                <a:schemeClr val="hlink"/>
              </a:buClr>
              <a:buFont typeface="Wingdings" panose="05000000000000000000" pitchFamily="2" charset="2"/>
              <a:buChar char="v"/>
            </a:pPr>
            <a:r>
              <a:rPr lang="en-US" altLang="zh-CN" sz="2000" noProof="1">
                <a:solidFill>
                  <a:srgbClr val="FF0000"/>
                </a:solidFill>
                <a:effectLst>
                  <a:outerShdw blurRad="38100" dist="19050" dir="2700000" algn="tl" rotWithShape="0">
                    <a:schemeClr val="dk1">
                      <a:alpha val="40000"/>
                    </a:schemeClr>
                  </a:outerShdw>
                </a:effectLst>
                <a:latin typeface="Verdana" panose="020B0604030504040204" pitchFamily="2" charset="0"/>
              </a:rPr>
              <a:t>Pt</a:t>
            </a:r>
            <a:r>
              <a:rPr lang="en-US" altLang="zh-CN" sz="2000" baseline="-25000" noProof="1">
                <a:solidFill>
                  <a:srgbClr val="FF0000"/>
                </a:solidFill>
                <a:effectLst>
                  <a:outerShdw blurRad="38100" dist="19050" dir="2700000" algn="tl" rotWithShape="0">
                    <a:schemeClr val="dk1">
                      <a:alpha val="40000"/>
                    </a:schemeClr>
                  </a:outerShdw>
                </a:effectLst>
                <a:latin typeface="Verdana" panose="020B0604030504040204" pitchFamily="2" charset="0"/>
              </a:rPr>
              <a:t>10</a:t>
            </a:r>
            <a:r>
              <a:rPr lang="zh-CN" altLang="en-US" sz="2000" noProof="1">
                <a:solidFill>
                  <a:srgbClr val="0000CC"/>
                </a:solidFill>
                <a:effectLst>
                  <a:outerShdw blurRad="38100" dist="19050" dir="2700000" algn="tl" rotWithShape="0">
                    <a:schemeClr val="dk1">
                      <a:alpha val="40000"/>
                    </a:schemeClr>
                  </a:outerShdw>
                </a:effectLst>
                <a:latin typeface="Verdana" panose="020B0604030504040204" pitchFamily="2" charset="0"/>
              </a:rPr>
              <a:t>热电阻感温元件是用较粗的铂丝绕制而成，主要用于</a:t>
            </a:r>
            <a:r>
              <a:rPr lang="en-US" altLang="zh-CN" sz="2000" noProof="1">
                <a:solidFill>
                  <a:srgbClr val="FF0000"/>
                </a:solidFill>
                <a:effectLst>
                  <a:outerShdw blurRad="38100" dist="19050" dir="2700000" algn="tl" rotWithShape="0">
                    <a:schemeClr val="dk1">
                      <a:alpha val="40000"/>
                    </a:schemeClr>
                  </a:outerShdw>
                </a:effectLst>
                <a:latin typeface="Verdana" panose="020B0604030504040204" pitchFamily="2" charset="0"/>
              </a:rPr>
              <a:t>650℃</a:t>
            </a:r>
            <a:r>
              <a:rPr lang="zh-CN" altLang="en-US" sz="2000" noProof="1">
                <a:solidFill>
                  <a:srgbClr val="FF0000"/>
                </a:solidFill>
                <a:effectLst>
                  <a:outerShdw blurRad="38100" dist="19050" dir="2700000" algn="tl" rotWithShape="0">
                    <a:schemeClr val="dk1">
                      <a:alpha val="40000"/>
                    </a:schemeClr>
                  </a:outerShdw>
                </a:effectLst>
                <a:latin typeface="Verdana" panose="020B0604030504040204" pitchFamily="2" charset="0"/>
              </a:rPr>
              <a:t>以上</a:t>
            </a:r>
            <a:r>
              <a:rPr lang="zh-CN" altLang="en-US" sz="2000" noProof="1">
                <a:solidFill>
                  <a:srgbClr val="0000CC"/>
                </a:solidFill>
                <a:effectLst>
                  <a:outerShdw blurRad="38100" dist="19050" dir="2700000" algn="tl" rotWithShape="0">
                    <a:schemeClr val="dk1">
                      <a:alpha val="40000"/>
                    </a:schemeClr>
                  </a:outerShdw>
                </a:effectLst>
                <a:latin typeface="Verdana" panose="020B0604030504040204" pitchFamily="2" charset="0"/>
              </a:rPr>
              <a:t>温区。</a:t>
            </a:r>
            <a:r>
              <a:rPr lang="en-US" altLang="zh-CN" sz="2000" noProof="1">
                <a:solidFill>
                  <a:srgbClr val="FF0000"/>
                </a:solidFill>
                <a:effectLst>
                  <a:outerShdw blurRad="38100" dist="19050" dir="2700000" algn="tl" rotWithShape="0">
                    <a:schemeClr val="dk1">
                      <a:alpha val="40000"/>
                    </a:schemeClr>
                  </a:outerShdw>
                </a:effectLst>
                <a:latin typeface="Verdana" panose="020B0604030504040204" pitchFamily="2" charset="0"/>
              </a:rPr>
              <a:t>Pt</a:t>
            </a:r>
            <a:r>
              <a:rPr lang="en-US" altLang="zh-CN" sz="2000" baseline="-25000" noProof="1">
                <a:solidFill>
                  <a:srgbClr val="FF0000"/>
                </a:solidFill>
                <a:effectLst>
                  <a:outerShdw blurRad="38100" dist="19050" dir="2700000" algn="tl" rotWithShape="0">
                    <a:schemeClr val="dk1">
                      <a:alpha val="40000"/>
                    </a:schemeClr>
                  </a:outerShdw>
                </a:effectLst>
                <a:latin typeface="Verdana" panose="020B0604030504040204" pitchFamily="2" charset="0"/>
              </a:rPr>
              <a:t>100</a:t>
            </a:r>
            <a:r>
              <a:rPr lang="zh-CN" altLang="en-US" sz="2000" noProof="1">
                <a:solidFill>
                  <a:srgbClr val="0000CC"/>
                </a:solidFill>
                <a:effectLst>
                  <a:outerShdw blurRad="38100" dist="19050" dir="2700000" algn="tl" rotWithShape="0">
                    <a:schemeClr val="dk1">
                      <a:alpha val="40000"/>
                    </a:schemeClr>
                  </a:outerShdw>
                </a:effectLst>
                <a:latin typeface="Verdana" panose="020B0604030504040204" pitchFamily="2" charset="0"/>
              </a:rPr>
              <a:t>热电阻主要用于</a:t>
            </a:r>
            <a:r>
              <a:rPr lang="en-US" altLang="zh-CN" sz="2000" noProof="1">
                <a:solidFill>
                  <a:srgbClr val="FF0000"/>
                </a:solidFill>
                <a:effectLst>
                  <a:outerShdw blurRad="38100" dist="19050" dir="2700000" algn="tl" rotWithShape="0">
                    <a:schemeClr val="dk1">
                      <a:alpha val="40000"/>
                    </a:schemeClr>
                  </a:outerShdw>
                </a:effectLst>
                <a:latin typeface="Verdana" panose="020B0604030504040204" pitchFamily="2" charset="0"/>
              </a:rPr>
              <a:t>650℃</a:t>
            </a:r>
            <a:r>
              <a:rPr lang="zh-CN" altLang="en-US" sz="2000" noProof="1">
                <a:solidFill>
                  <a:srgbClr val="FF0000"/>
                </a:solidFill>
                <a:effectLst>
                  <a:outerShdw blurRad="38100" dist="19050" dir="2700000" algn="tl" rotWithShape="0">
                    <a:schemeClr val="dk1">
                      <a:alpha val="40000"/>
                    </a:schemeClr>
                  </a:outerShdw>
                </a:effectLst>
                <a:latin typeface="Verdana" panose="020B0604030504040204" pitchFamily="2" charset="0"/>
              </a:rPr>
              <a:t>以下</a:t>
            </a:r>
            <a:r>
              <a:rPr lang="zh-CN" altLang="en-US" sz="2000" noProof="1">
                <a:solidFill>
                  <a:srgbClr val="0000CC"/>
                </a:solidFill>
                <a:effectLst>
                  <a:outerShdw blurRad="38100" dist="19050" dir="2700000" algn="tl" rotWithShape="0">
                    <a:schemeClr val="dk1">
                      <a:alpha val="40000"/>
                    </a:schemeClr>
                  </a:outerShdw>
                </a:effectLst>
                <a:latin typeface="Verdana" panose="020B0604030504040204" pitchFamily="2" charset="0"/>
              </a:rPr>
              <a:t>温区。</a:t>
            </a:r>
            <a:endParaRPr lang="zh-CN" altLang="en-US" sz="2000" b="1" noProof="1">
              <a:solidFill>
                <a:schemeClr val="tx2"/>
              </a:solidFill>
              <a:latin typeface="Verdana" panose="020B0604030504040204" pitchFamily="2" charset="0"/>
            </a:endParaRPr>
          </a:p>
          <a:p>
            <a:pPr marL="342900" indent="-342900">
              <a:spcBef>
                <a:spcPct val="20000"/>
              </a:spcBef>
              <a:buClr>
                <a:schemeClr val="hlink"/>
              </a:buClr>
              <a:buFont typeface="Wingdings" panose="05000000000000000000" pitchFamily="2" charset="2"/>
              <a:buChar char="v"/>
            </a:pPr>
            <a:endParaRPr lang="en-US" altLang="zh-CN" sz="2000" b="1" noProof="1">
              <a:solidFill>
                <a:schemeClr val="tx2"/>
              </a:solidFill>
              <a:latin typeface="Verdana" panose="020B0604030504040204" pitchFamily="2"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日期占位符 4">
            <a:extLst>
              <a:ext uri="{FF2B5EF4-FFF2-40B4-BE49-F238E27FC236}">
                <a16:creationId xmlns:a16="http://schemas.microsoft.com/office/drawing/2014/main" id="{C1685376-95AC-4C42-82F0-9DC7AD62453C}"/>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0EC65697-DBA2-405A-A160-5DECE2E8EC43}" type="datetime10">
              <a:rPr lang="zh-CN" altLang="en-US" sz="1200" smtClean="0"/>
              <a:pPr/>
              <a:t>19:06</a:t>
            </a:fld>
            <a:r>
              <a:rPr lang="zh-CN" altLang="en-US" sz="1200" dirty="0"/>
              <a:t>人工智能与自动化学院测量系</a:t>
            </a:r>
          </a:p>
        </p:txBody>
      </p:sp>
      <p:sp>
        <p:nvSpPr>
          <p:cNvPr id="67586" name="页脚占位符 5">
            <a:extLst>
              <a:ext uri="{FF2B5EF4-FFF2-40B4-BE49-F238E27FC236}">
                <a16:creationId xmlns:a16="http://schemas.microsoft.com/office/drawing/2014/main" id="{029E2982-8919-4FF2-83F3-B511A7E9F3FC}"/>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67587" name="Rectangle 2">
            <a:extLst>
              <a:ext uri="{FF2B5EF4-FFF2-40B4-BE49-F238E27FC236}">
                <a16:creationId xmlns:a16="http://schemas.microsoft.com/office/drawing/2014/main" id="{951BD93B-DFBF-4685-9026-B02804CCBC7F}"/>
              </a:ext>
            </a:extLst>
          </p:cNvPr>
          <p:cNvSpPr>
            <a:spLocks noGrp="1" noChangeArrowheads="1"/>
          </p:cNvSpPr>
          <p:nvPr>
            <p:ph type="title" idx="4294967295"/>
          </p:nvPr>
        </p:nvSpPr>
        <p:spPr/>
        <p:txBody>
          <a:bodyPr/>
          <a:lstStyle/>
          <a:p>
            <a:pPr eaLnBrk="1" hangingPunct="1"/>
            <a:r>
              <a:rPr lang="en-US" altLang="zh-CN" dirty="0"/>
              <a:t>8.2</a:t>
            </a:r>
            <a:r>
              <a:rPr lang="zh-CN" altLang="en-US" dirty="0"/>
              <a:t>  </a:t>
            </a:r>
            <a:r>
              <a:rPr lang="zh-CN" altLang="en-US" b="0" dirty="0"/>
              <a:t>热电阻传感器</a:t>
            </a:r>
            <a:r>
              <a:rPr lang="en-US" altLang="zh-CN" b="0" dirty="0"/>
              <a:t>——</a:t>
            </a:r>
            <a:r>
              <a:rPr lang="zh-CN" altLang="en-US" b="0" dirty="0"/>
              <a:t>标准化</a:t>
            </a:r>
          </a:p>
        </p:txBody>
      </p:sp>
      <p:grpSp>
        <p:nvGrpSpPr>
          <p:cNvPr id="67588" name="Group 3">
            <a:extLst>
              <a:ext uri="{FF2B5EF4-FFF2-40B4-BE49-F238E27FC236}">
                <a16:creationId xmlns:a16="http://schemas.microsoft.com/office/drawing/2014/main" id="{E355518B-0B11-4B86-B439-595983780A62}"/>
              </a:ext>
            </a:extLst>
          </p:cNvPr>
          <p:cNvGrpSpPr>
            <a:grpSpLocks/>
          </p:cNvGrpSpPr>
          <p:nvPr/>
        </p:nvGrpSpPr>
        <p:grpSpPr bwMode="auto">
          <a:xfrm>
            <a:off x="304800" y="1981200"/>
            <a:ext cx="914400" cy="1752600"/>
            <a:chOff x="0" y="0"/>
            <a:chExt cx="2160" cy="499"/>
          </a:xfrm>
        </p:grpSpPr>
        <p:sp>
          <p:nvSpPr>
            <p:cNvPr id="67589" name="AutoShape 4">
              <a:extLst>
                <a:ext uri="{FF2B5EF4-FFF2-40B4-BE49-F238E27FC236}">
                  <a16:creationId xmlns:a16="http://schemas.microsoft.com/office/drawing/2014/main" id="{A00E7B71-28B1-4F92-9A9C-BD6071EA3655}"/>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7590" name="Freeform 5">
              <a:extLst>
                <a:ext uri="{FF2B5EF4-FFF2-40B4-BE49-F238E27FC236}">
                  <a16:creationId xmlns:a16="http://schemas.microsoft.com/office/drawing/2014/main" id="{E1A76019-9FEA-419D-BA5E-9C1B331AA6F7}"/>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7591" name="Text Box 6">
              <a:extLst>
                <a:ext uri="{FF2B5EF4-FFF2-40B4-BE49-F238E27FC236}">
                  <a16:creationId xmlns:a16="http://schemas.microsoft.com/office/drawing/2014/main" id="{EECD292D-F518-40E0-AC6B-E5F904C5E394}"/>
                </a:ext>
              </a:extLst>
            </p:cNvPr>
            <p:cNvSpPr txBox="1">
              <a:spLocks noChangeArrowheads="1"/>
            </p:cNvSpPr>
            <p:nvPr/>
          </p:nvSpPr>
          <p:spPr bwMode="auto">
            <a:xfrm>
              <a:off x="180" y="48"/>
              <a:ext cx="1755"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a:solidFill>
                    <a:schemeClr val="bg1"/>
                  </a:solidFill>
                </a:rPr>
                <a:t>标准化</a:t>
              </a:r>
              <a:r>
                <a:rPr lang="zh-CN" altLang="en-US" sz="2000">
                  <a:solidFill>
                    <a:schemeClr val="bg1"/>
                  </a:solidFill>
                </a:rPr>
                <a:t>热电阻的算式</a:t>
              </a:r>
              <a:endParaRPr lang="en-US" altLang="zh-CN" sz="2000">
                <a:solidFill>
                  <a:schemeClr val="bg1"/>
                </a:solidFill>
              </a:endParaRPr>
            </a:p>
          </p:txBody>
        </p:sp>
      </p:grpSp>
      <p:sp>
        <p:nvSpPr>
          <p:cNvPr id="67592" name="AutoShape 7">
            <a:extLst>
              <a:ext uri="{FF2B5EF4-FFF2-40B4-BE49-F238E27FC236}">
                <a16:creationId xmlns:a16="http://schemas.microsoft.com/office/drawing/2014/main" id="{E69D220A-AAB3-437D-BB1C-57F548C8DACE}"/>
              </a:ext>
            </a:extLst>
          </p:cNvPr>
          <p:cNvSpPr>
            <a:spLocks noChangeArrowheads="1"/>
          </p:cNvSpPr>
          <p:nvPr/>
        </p:nvSpPr>
        <p:spPr bwMode="auto">
          <a:xfrm>
            <a:off x="1371600" y="1219200"/>
            <a:ext cx="7239000" cy="32004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7593" name="Rectangle 8">
            <a:extLst>
              <a:ext uri="{FF2B5EF4-FFF2-40B4-BE49-F238E27FC236}">
                <a16:creationId xmlns:a16="http://schemas.microsoft.com/office/drawing/2014/main" id="{BB8ECACB-501A-465E-9C0E-E5694147EE8C}"/>
              </a:ext>
            </a:extLst>
          </p:cNvPr>
          <p:cNvSpPr>
            <a:spLocks noChangeArrowheads="1"/>
          </p:cNvSpPr>
          <p:nvPr/>
        </p:nvSpPr>
        <p:spPr bwMode="auto">
          <a:xfrm>
            <a:off x="1676400" y="1371600"/>
            <a:ext cx="68580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800" b="1">
                <a:solidFill>
                  <a:schemeClr val="tx2"/>
                </a:solidFill>
                <a:latin typeface="Verdana" panose="020B0604030504040204" pitchFamily="34" charset="0"/>
              </a:rPr>
              <a:t>②铜热电阻</a:t>
            </a:r>
            <a:r>
              <a:rPr lang="zh-CN" altLang="en-US" sz="2800">
                <a:solidFill>
                  <a:schemeClr val="tx2"/>
                </a:solidFill>
                <a:latin typeface="Verdana" panose="020B0604030504040204" pitchFamily="34" charset="0"/>
              </a:rPr>
              <a:t>　</a:t>
            </a:r>
            <a:r>
              <a:rPr lang="zh-CN" altLang="en-US" sz="2000">
                <a:solidFill>
                  <a:schemeClr val="tx2"/>
                </a:solidFill>
                <a:latin typeface="Verdana" panose="020B0604030504040204" pitchFamily="34" charset="0"/>
              </a:rPr>
              <a:t>使用测温范围为</a:t>
            </a:r>
            <a:r>
              <a:rPr lang="en-US" altLang="zh-CN" sz="2000">
                <a:solidFill>
                  <a:schemeClr val="tx2"/>
                </a:solidFill>
                <a:latin typeface="Verdana" panose="020B0604030504040204" pitchFamily="34" charset="0"/>
              </a:rPr>
              <a:t>-50</a:t>
            </a:r>
            <a:r>
              <a:rPr lang="zh-CN" altLang="en-US" sz="2000">
                <a:solidFill>
                  <a:schemeClr val="tx2"/>
                </a:solidFill>
                <a:latin typeface="Verdana" panose="020B0604030504040204" pitchFamily="34" charset="0"/>
              </a:rPr>
              <a:t>～</a:t>
            </a:r>
            <a:r>
              <a:rPr lang="en-US" altLang="zh-CN" sz="2000">
                <a:solidFill>
                  <a:schemeClr val="tx2"/>
                </a:solidFill>
                <a:latin typeface="Verdana" panose="020B0604030504040204" pitchFamily="34" charset="0"/>
              </a:rPr>
              <a:t>150℃</a:t>
            </a:r>
            <a:r>
              <a:rPr lang="zh-CN" altLang="en-US" sz="2000">
                <a:solidFill>
                  <a:schemeClr val="tx2"/>
                </a:solidFill>
                <a:latin typeface="Verdana" panose="020B0604030504040204" pitchFamily="34" charset="0"/>
              </a:rPr>
              <a:t>，分度号为</a:t>
            </a:r>
            <a:r>
              <a:rPr lang="en-US" altLang="zh-CN" sz="2000">
                <a:solidFill>
                  <a:schemeClr val="tx2"/>
                </a:solidFill>
                <a:latin typeface="Verdana" panose="020B0604030504040204" pitchFamily="34" charset="0"/>
              </a:rPr>
              <a:t>Cu</a:t>
            </a:r>
            <a:r>
              <a:rPr lang="en-US" altLang="zh-CN" sz="2000" baseline="-25000">
                <a:solidFill>
                  <a:schemeClr val="tx2"/>
                </a:solidFill>
                <a:latin typeface="Verdana" panose="020B0604030504040204" pitchFamily="34" charset="0"/>
              </a:rPr>
              <a:t>50</a:t>
            </a:r>
            <a:r>
              <a:rPr lang="zh-CN" altLang="en-US" sz="2000">
                <a:solidFill>
                  <a:schemeClr val="tx2"/>
                </a:solidFill>
                <a:latin typeface="Verdana" panose="020B0604030504040204" pitchFamily="34" charset="0"/>
              </a:rPr>
              <a:t>和</a:t>
            </a:r>
            <a:r>
              <a:rPr lang="en-US" altLang="zh-CN" sz="2000">
                <a:solidFill>
                  <a:schemeClr val="tx2"/>
                </a:solidFill>
                <a:latin typeface="Verdana" panose="020B0604030504040204" pitchFamily="34" charset="0"/>
              </a:rPr>
              <a:t>Cu</a:t>
            </a:r>
            <a:r>
              <a:rPr lang="en-US" altLang="zh-CN" sz="2000" baseline="-25000">
                <a:solidFill>
                  <a:schemeClr val="tx2"/>
                </a:solidFill>
                <a:latin typeface="Verdana" panose="020B0604030504040204" pitchFamily="34" charset="0"/>
              </a:rPr>
              <a:t>100</a:t>
            </a:r>
            <a:r>
              <a:rPr lang="zh-CN" altLang="en-US" sz="2000">
                <a:solidFill>
                  <a:schemeClr val="tx2"/>
                </a:solidFill>
                <a:latin typeface="Verdana" panose="020B0604030504040204" pitchFamily="34" charset="0"/>
              </a:rPr>
              <a:t>，它们在</a:t>
            </a:r>
            <a:r>
              <a:rPr lang="en-US" altLang="zh-CN" sz="2000">
                <a:solidFill>
                  <a:schemeClr val="tx2"/>
                </a:solidFill>
                <a:latin typeface="Verdana" panose="020B0604030504040204" pitchFamily="34" charset="0"/>
              </a:rPr>
              <a:t>0℃</a:t>
            </a:r>
            <a:r>
              <a:rPr lang="zh-CN" altLang="en-US" sz="2000">
                <a:solidFill>
                  <a:schemeClr val="tx2"/>
                </a:solidFill>
                <a:latin typeface="Verdana" panose="020B0604030504040204" pitchFamily="34" charset="0"/>
              </a:rPr>
              <a:t>时的阻值</a:t>
            </a:r>
            <a:r>
              <a:rPr lang="en-US" altLang="zh-CN" sz="2000" i="1">
                <a:solidFill>
                  <a:schemeClr val="tx2"/>
                </a:solidFill>
                <a:latin typeface="Verdana" panose="020B0604030504040204" pitchFamily="34" charset="0"/>
              </a:rPr>
              <a:t>R</a:t>
            </a:r>
            <a:r>
              <a:rPr lang="en-US" altLang="zh-CN" sz="2000" baseline="-25000">
                <a:solidFill>
                  <a:schemeClr val="tx2"/>
                </a:solidFill>
                <a:latin typeface="Verdana" panose="020B0604030504040204" pitchFamily="34" charset="0"/>
              </a:rPr>
              <a:t>0</a:t>
            </a:r>
            <a:r>
              <a:rPr lang="zh-CN" altLang="en-US" sz="2000">
                <a:solidFill>
                  <a:schemeClr val="tx2"/>
                </a:solidFill>
                <a:latin typeface="Verdana" panose="020B0604030504040204" pitchFamily="34" charset="0"/>
              </a:rPr>
              <a:t>分别为</a:t>
            </a:r>
            <a:r>
              <a:rPr lang="en-US" altLang="zh-CN" sz="2000">
                <a:solidFill>
                  <a:schemeClr val="tx2"/>
                </a:solidFill>
                <a:latin typeface="Verdana" panose="020B0604030504040204" pitchFamily="34" charset="0"/>
              </a:rPr>
              <a:t>50Ω</a:t>
            </a:r>
            <a:r>
              <a:rPr lang="zh-CN" altLang="en-US" sz="2000">
                <a:solidFill>
                  <a:schemeClr val="tx2"/>
                </a:solidFill>
                <a:latin typeface="Verdana" panose="020B0604030504040204" pitchFamily="34" charset="0"/>
              </a:rPr>
              <a:t>和</a:t>
            </a:r>
            <a:r>
              <a:rPr lang="en-US" altLang="zh-CN" sz="2000">
                <a:solidFill>
                  <a:schemeClr val="tx2"/>
                </a:solidFill>
                <a:latin typeface="Verdana" panose="020B0604030504040204" pitchFamily="34" charset="0"/>
              </a:rPr>
              <a:t>100Ω</a:t>
            </a:r>
            <a:r>
              <a:rPr lang="zh-CN" altLang="en-US" sz="2000">
                <a:solidFill>
                  <a:schemeClr val="tx2"/>
                </a:solidFill>
                <a:latin typeface="Verdana" panose="020B0604030504040204" pitchFamily="34" charset="0"/>
              </a:rPr>
              <a:t>。铜热电阻</a:t>
            </a:r>
            <a:r>
              <a:rPr lang="zh-CN" altLang="en-US" sz="2000">
                <a:solidFill>
                  <a:srgbClr val="0000CC"/>
                </a:solidFill>
                <a:latin typeface="Verdana" panose="020B0604030504040204" pitchFamily="34" charset="0"/>
              </a:rPr>
              <a:t>线性好</a:t>
            </a:r>
            <a:r>
              <a:rPr lang="zh-CN" altLang="en-US" sz="2000">
                <a:solidFill>
                  <a:schemeClr val="tx2"/>
                </a:solidFill>
                <a:latin typeface="Verdana" panose="020B0604030504040204" pitchFamily="34" charset="0"/>
              </a:rPr>
              <a:t>，</a:t>
            </a:r>
            <a:r>
              <a:rPr lang="zh-CN" altLang="en-US" sz="2000">
                <a:solidFill>
                  <a:srgbClr val="0000CC"/>
                </a:solidFill>
                <a:latin typeface="Verdana" panose="020B0604030504040204" pitchFamily="34" charset="0"/>
              </a:rPr>
              <a:t>价格低</a:t>
            </a:r>
            <a:r>
              <a:rPr lang="zh-CN" altLang="en-US" sz="2000">
                <a:solidFill>
                  <a:schemeClr val="tx2"/>
                </a:solidFill>
                <a:latin typeface="Verdana" panose="020B0604030504040204" pitchFamily="34" charset="0"/>
              </a:rPr>
              <a:t>，但</a:t>
            </a:r>
            <a:r>
              <a:rPr lang="zh-CN" altLang="en-US" sz="2000">
                <a:solidFill>
                  <a:srgbClr val="FF0000"/>
                </a:solidFill>
                <a:latin typeface="Verdana" panose="020B0604030504040204" pitchFamily="34" charset="0"/>
              </a:rPr>
              <a:t>电阻率低</a:t>
            </a:r>
            <a:r>
              <a:rPr lang="zh-CN" altLang="en-US" sz="2000">
                <a:solidFill>
                  <a:schemeClr val="tx2"/>
                </a:solidFill>
                <a:latin typeface="Verdana" panose="020B0604030504040204" pitchFamily="34" charset="0"/>
              </a:rPr>
              <a:t>，因而</a:t>
            </a:r>
            <a:r>
              <a:rPr lang="zh-CN" altLang="en-US" sz="2000">
                <a:solidFill>
                  <a:srgbClr val="FF0000"/>
                </a:solidFill>
                <a:latin typeface="Verdana" panose="020B0604030504040204" pitchFamily="34" charset="0"/>
              </a:rPr>
              <a:t>体积大</a:t>
            </a:r>
            <a:r>
              <a:rPr lang="zh-CN" altLang="en-US" sz="2000">
                <a:solidFill>
                  <a:schemeClr val="tx2"/>
                </a:solidFill>
                <a:latin typeface="Verdana" panose="020B0604030504040204" pitchFamily="34" charset="0"/>
              </a:rPr>
              <a:t>，</a:t>
            </a:r>
            <a:r>
              <a:rPr lang="zh-CN" altLang="en-US" sz="2000">
                <a:solidFill>
                  <a:srgbClr val="FF0000"/>
                </a:solidFill>
                <a:latin typeface="Verdana" panose="020B0604030504040204" pitchFamily="34" charset="0"/>
              </a:rPr>
              <a:t>热响应慢</a:t>
            </a:r>
            <a:r>
              <a:rPr lang="zh-CN" altLang="en-US" sz="2000">
                <a:solidFill>
                  <a:schemeClr val="tx2"/>
                </a:solidFill>
                <a:latin typeface="Verdana" panose="020B0604030504040204" pitchFamily="34" charset="0"/>
              </a:rPr>
              <a:t>。铜热电阻的数学模型为：</a:t>
            </a:r>
          </a:p>
          <a:p>
            <a:pPr>
              <a:spcBef>
                <a:spcPct val="20000"/>
              </a:spcBef>
              <a:buClr>
                <a:schemeClr val="hlink"/>
              </a:buClr>
              <a:buFont typeface="Wingdings" panose="05000000000000000000" pitchFamily="2" charset="2"/>
              <a:buNone/>
            </a:pPr>
            <a:r>
              <a:rPr lang="en-US" altLang="zh-CN" sz="2000" i="1">
                <a:solidFill>
                  <a:schemeClr val="tx2"/>
                </a:solidFill>
                <a:latin typeface="Verdana" panose="020B0604030504040204" pitchFamily="34" charset="0"/>
              </a:rPr>
              <a:t>          Rt</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R</a:t>
            </a:r>
            <a:r>
              <a:rPr lang="en-US" altLang="zh-CN" sz="2000" baseline="-25000">
                <a:solidFill>
                  <a:schemeClr val="tx2"/>
                </a:solidFill>
                <a:latin typeface="Verdana" panose="020B0604030504040204" pitchFamily="34" charset="0"/>
              </a:rPr>
              <a:t>0</a:t>
            </a:r>
            <a:r>
              <a:rPr lang="en-US" altLang="zh-CN" sz="2000">
                <a:solidFill>
                  <a:schemeClr val="tx2"/>
                </a:solidFill>
                <a:latin typeface="Verdana" panose="020B0604030504040204" pitchFamily="34" charset="0"/>
              </a:rPr>
              <a:t>(1+</a:t>
            </a:r>
            <a:r>
              <a:rPr lang="en-US" altLang="zh-CN" sz="2000" i="1">
                <a:solidFill>
                  <a:schemeClr val="tx2"/>
                </a:solidFill>
                <a:latin typeface="Verdana" panose="020B0604030504040204" pitchFamily="34" charset="0"/>
              </a:rPr>
              <a:t>At</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Bt</a:t>
            </a:r>
            <a:r>
              <a:rPr lang="zh-CN" altLang="en-US" sz="2000" baseline="30000">
                <a:solidFill>
                  <a:schemeClr val="tx2"/>
                </a:solidFill>
                <a:latin typeface="Verdana" panose="020B0604030504040204" pitchFamily="34" charset="0"/>
              </a:rPr>
              <a:t>２</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Ct</a:t>
            </a:r>
            <a:r>
              <a:rPr lang="zh-CN" altLang="en-US" sz="2000" baseline="30000">
                <a:solidFill>
                  <a:schemeClr val="tx2"/>
                </a:solidFill>
                <a:latin typeface="Verdana" panose="020B0604030504040204" pitchFamily="34" charset="0"/>
              </a:rPr>
              <a:t>３</a:t>
            </a:r>
            <a:r>
              <a:rPr lang="en-US" altLang="zh-CN" sz="2000">
                <a:solidFill>
                  <a:schemeClr val="tx2"/>
                </a:solidFill>
                <a:latin typeface="Verdana" panose="020B0604030504040204" pitchFamily="34" charset="0"/>
              </a:rPr>
              <a:t>)		(2.23)</a:t>
            </a:r>
          </a:p>
          <a:p>
            <a:pPr>
              <a:spcBef>
                <a:spcPct val="20000"/>
              </a:spcBef>
              <a:buClr>
                <a:schemeClr val="hlink"/>
              </a:buClr>
              <a:buFont typeface="Wingdings" panose="05000000000000000000" pitchFamily="2" charset="2"/>
              <a:buNone/>
            </a:pPr>
            <a:r>
              <a:rPr lang="zh-CN" altLang="en-US" sz="2000">
                <a:solidFill>
                  <a:schemeClr val="tx2"/>
                </a:solidFill>
                <a:latin typeface="Verdana" panose="020B0604030504040204" pitchFamily="34" charset="0"/>
              </a:rPr>
              <a:t>式中</a:t>
            </a:r>
            <a:r>
              <a:rPr lang="en-US" altLang="zh-CN" sz="2000" i="1">
                <a:solidFill>
                  <a:schemeClr val="tx2"/>
                </a:solidFill>
                <a:latin typeface="Verdana" panose="020B0604030504040204" pitchFamily="34" charset="0"/>
              </a:rPr>
              <a:t>A</a:t>
            </a:r>
            <a:r>
              <a:rPr lang="en-US" altLang="zh-CN" sz="2000">
                <a:solidFill>
                  <a:schemeClr val="tx2"/>
                </a:solidFill>
                <a:latin typeface="Verdana" panose="020B0604030504040204" pitchFamily="34" charset="0"/>
              </a:rPr>
              <a:t>=4.28899×10</a:t>
            </a:r>
            <a:r>
              <a:rPr lang="en-US" altLang="zh-CN" sz="2000" baseline="30000">
                <a:solidFill>
                  <a:schemeClr val="tx2"/>
                </a:solidFill>
                <a:latin typeface="Verdana" panose="020B0604030504040204" pitchFamily="34" charset="0"/>
              </a:rPr>
              <a:t>-3</a:t>
            </a:r>
            <a:r>
              <a:rPr lang="en-US" altLang="zh-CN" sz="2000">
                <a:solidFill>
                  <a:schemeClr val="tx2"/>
                </a:solidFill>
                <a:latin typeface="Verdana" panose="020B0604030504040204" pitchFamily="34" charset="0"/>
              </a:rPr>
              <a:t>(1/℃)</a:t>
            </a:r>
            <a:r>
              <a:rPr lang="zh-CN" altLang="en-US"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B</a:t>
            </a:r>
            <a:r>
              <a:rPr lang="en-US" altLang="zh-CN" sz="2000">
                <a:solidFill>
                  <a:schemeClr val="tx2"/>
                </a:solidFill>
                <a:latin typeface="Verdana" panose="020B0604030504040204" pitchFamily="34" charset="0"/>
              </a:rPr>
              <a:t>=-2.133×10</a:t>
            </a:r>
            <a:r>
              <a:rPr lang="en-US" altLang="zh-CN" sz="2000" baseline="30000">
                <a:solidFill>
                  <a:schemeClr val="tx2"/>
                </a:solidFill>
                <a:latin typeface="Verdana" panose="020B0604030504040204" pitchFamily="34" charset="0"/>
              </a:rPr>
              <a:t>-7</a:t>
            </a:r>
            <a:r>
              <a:rPr lang="en-US" altLang="zh-CN" sz="2000">
                <a:solidFill>
                  <a:schemeClr val="tx2"/>
                </a:solidFill>
                <a:latin typeface="Verdana" panose="020B0604030504040204" pitchFamily="34" charset="0"/>
              </a:rPr>
              <a:t>(1/℃</a:t>
            </a:r>
            <a:r>
              <a:rPr lang="en-US" altLang="zh-CN" sz="2000" baseline="30000">
                <a:solidFill>
                  <a:schemeClr val="tx2"/>
                </a:solidFill>
                <a:latin typeface="Verdana" panose="020B0604030504040204" pitchFamily="34" charset="0"/>
              </a:rPr>
              <a:t>2</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C</a:t>
            </a:r>
            <a:r>
              <a:rPr lang="en-US" altLang="zh-CN" sz="2000">
                <a:solidFill>
                  <a:schemeClr val="tx2"/>
                </a:solidFill>
                <a:latin typeface="Verdana" panose="020B0604030504040204" pitchFamily="34" charset="0"/>
              </a:rPr>
              <a:t>=1.233×10</a:t>
            </a:r>
            <a:r>
              <a:rPr lang="en-US" altLang="zh-CN" sz="2000" baseline="30000">
                <a:solidFill>
                  <a:schemeClr val="tx2"/>
                </a:solidFill>
                <a:latin typeface="Verdana" panose="020B0604030504040204" pitchFamily="34" charset="0"/>
              </a:rPr>
              <a:t>-9</a:t>
            </a:r>
            <a:r>
              <a:rPr lang="en-US" altLang="zh-CN" sz="2000">
                <a:solidFill>
                  <a:schemeClr val="tx2"/>
                </a:solidFill>
                <a:latin typeface="Verdana" panose="020B0604030504040204" pitchFamily="34" charset="0"/>
              </a:rPr>
              <a:t>(1/℃</a:t>
            </a:r>
            <a:r>
              <a:rPr lang="en-US" altLang="zh-CN" sz="2000" baseline="30000">
                <a:solidFill>
                  <a:schemeClr val="tx2"/>
                </a:solidFill>
                <a:latin typeface="Verdana" panose="020B0604030504040204" pitchFamily="34" charset="0"/>
              </a:rPr>
              <a:t>3</a:t>
            </a:r>
            <a:r>
              <a:rPr lang="en-US" altLang="zh-CN" sz="2000">
                <a:solidFill>
                  <a:schemeClr val="tx2"/>
                </a:solidFill>
                <a:latin typeface="Verdana" panose="020B0604030504040204" pitchFamily="34" charset="0"/>
              </a:rPr>
              <a:t>)</a:t>
            </a:r>
            <a:r>
              <a:rPr lang="zh-CN" altLang="en-US" sz="2000">
                <a:solidFill>
                  <a:schemeClr val="tx2"/>
                </a:solidFill>
                <a:latin typeface="Verdana" panose="020B0604030504040204" pitchFamily="34" charset="0"/>
              </a:rPr>
              <a:t>。</a:t>
            </a:r>
            <a:endParaRPr lang="en-US" altLang="zh-CN" sz="2000">
              <a:solidFill>
                <a:schemeClr val="tx2"/>
              </a:solidFill>
              <a:latin typeface="Verdana" panose="020B060403050404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日期占位符 3">
            <a:extLst>
              <a:ext uri="{FF2B5EF4-FFF2-40B4-BE49-F238E27FC236}">
                <a16:creationId xmlns:a16="http://schemas.microsoft.com/office/drawing/2014/main" id="{B0CE4A43-2B1F-4ECA-9086-561DA76A5CB9}"/>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297CA41-C4C9-4C5A-83B0-79919E6E01C1}" type="datetime10">
              <a:rPr lang="zh-CN" altLang="en-US" sz="1200" smtClean="0"/>
              <a:pPr/>
              <a:t>19:06</a:t>
            </a:fld>
            <a:r>
              <a:rPr lang="zh-CN" altLang="en-US" sz="1200" dirty="0"/>
              <a:t>人工智能与自动化学院测量系</a:t>
            </a:r>
          </a:p>
        </p:txBody>
      </p:sp>
      <p:sp>
        <p:nvSpPr>
          <p:cNvPr id="68610" name="页脚占位符 4">
            <a:extLst>
              <a:ext uri="{FF2B5EF4-FFF2-40B4-BE49-F238E27FC236}">
                <a16:creationId xmlns:a16="http://schemas.microsoft.com/office/drawing/2014/main" id="{6883FFD3-678E-4F5A-BB36-738A275FA768}"/>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68611" name="Rectangle 2">
            <a:extLst>
              <a:ext uri="{FF2B5EF4-FFF2-40B4-BE49-F238E27FC236}">
                <a16:creationId xmlns:a16="http://schemas.microsoft.com/office/drawing/2014/main" id="{EF359CFB-BE25-45C1-B338-C5C6E989DEB9}"/>
              </a:ext>
            </a:extLst>
          </p:cNvPr>
          <p:cNvSpPr>
            <a:spLocks noGrp="1" noChangeArrowheads="1"/>
          </p:cNvSpPr>
          <p:nvPr>
            <p:ph type="title" idx="4294967295"/>
          </p:nvPr>
        </p:nvSpPr>
        <p:spPr/>
        <p:txBody>
          <a:bodyPr/>
          <a:lstStyle/>
          <a:p>
            <a:pPr eaLnBrk="1" hangingPunct="1"/>
            <a:r>
              <a:rPr lang="en-US" altLang="zh-CN" dirty="0"/>
              <a:t>8.2</a:t>
            </a:r>
            <a:r>
              <a:rPr lang="zh-CN" altLang="en-US" dirty="0"/>
              <a:t>  </a:t>
            </a:r>
            <a:r>
              <a:rPr lang="zh-CN" altLang="en-US" b="0" dirty="0"/>
              <a:t>热电阻传感器</a:t>
            </a:r>
            <a:r>
              <a:rPr lang="en-US" altLang="zh-CN" b="0" dirty="0"/>
              <a:t>——</a:t>
            </a:r>
            <a:r>
              <a:rPr lang="zh-CN" altLang="en-US" b="0" dirty="0"/>
              <a:t>测温电路</a:t>
            </a:r>
          </a:p>
        </p:txBody>
      </p:sp>
      <p:grpSp>
        <p:nvGrpSpPr>
          <p:cNvPr id="68612" name="Group 3">
            <a:extLst>
              <a:ext uri="{FF2B5EF4-FFF2-40B4-BE49-F238E27FC236}">
                <a16:creationId xmlns:a16="http://schemas.microsoft.com/office/drawing/2014/main" id="{E1285E07-90D7-4520-9401-E16C422E41DE}"/>
              </a:ext>
            </a:extLst>
          </p:cNvPr>
          <p:cNvGrpSpPr>
            <a:grpSpLocks/>
          </p:cNvGrpSpPr>
          <p:nvPr/>
        </p:nvGrpSpPr>
        <p:grpSpPr bwMode="auto">
          <a:xfrm>
            <a:off x="304800" y="1981200"/>
            <a:ext cx="914400" cy="1752600"/>
            <a:chOff x="0" y="0"/>
            <a:chExt cx="2160" cy="499"/>
          </a:xfrm>
        </p:grpSpPr>
        <p:sp>
          <p:nvSpPr>
            <p:cNvPr id="68613" name="AutoShape 4">
              <a:extLst>
                <a:ext uri="{FF2B5EF4-FFF2-40B4-BE49-F238E27FC236}">
                  <a16:creationId xmlns:a16="http://schemas.microsoft.com/office/drawing/2014/main" id="{30EBA5F3-C5E1-4EF7-BE5A-B2D5097F4BAC}"/>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8614" name="Freeform 5">
              <a:extLst>
                <a:ext uri="{FF2B5EF4-FFF2-40B4-BE49-F238E27FC236}">
                  <a16:creationId xmlns:a16="http://schemas.microsoft.com/office/drawing/2014/main" id="{0C866281-72BD-4945-AC19-BC6100CED77D}"/>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8615" name="Text Box 6">
              <a:extLst>
                <a:ext uri="{FF2B5EF4-FFF2-40B4-BE49-F238E27FC236}">
                  <a16:creationId xmlns:a16="http://schemas.microsoft.com/office/drawing/2014/main" id="{A2C45C5C-338F-4967-A302-F1E27C5D9BC5}"/>
                </a:ext>
              </a:extLst>
            </p:cNvPr>
            <p:cNvSpPr txBox="1">
              <a:spLocks noChangeArrowheads="1"/>
            </p:cNvSpPr>
            <p:nvPr/>
          </p:nvSpPr>
          <p:spPr bwMode="auto">
            <a:xfrm>
              <a:off x="180" y="48"/>
              <a:ext cx="1755"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热电阻装配形式</a:t>
              </a:r>
              <a:endParaRPr lang="en-US" altLang="zh-CN" sz="2000">
                <a:solidFill>
                  <a:schemeClr val="bg1"/>
                </a:solidFill>
              </a:endParaRPr>
            </a:p>
          </p:txBody>
        </p:sp>
      </p:grpSp>
      <p:sp>
        <p:nvSpPr>
          <p:cNvPr id="68616" name="AutoShape 7">
            <a:extLst>
              <a:ext uri="{FF2B5EF4-FFF2-40B4-BE49-F238E27FC236}">
                <a16:creationId xmlns:a16="http://schemas.microsoft.com/office/drawing/2014/main" id="{0D242FF9-5C99-4A12-8EC3-774E7F5DB70E}"/>
              </a:ext>
            </a:extLst>
          </p:cNvPr>
          <p:cNvSpPr>
            <a:spLocks noChangeArrowheads="1"/>
          </p:cNvSpPr>
          <p:nvPr/>
        </p:nvSpPr>
        <p:spPr bwMode="auto">
          <a:xfrm>
            <a:off x="1295400" y="1219200"/>
            <a:ext cx="7315200" cy="16764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8617" name="Rectangle 8">
            <a:extLst>
              <a:ext uri="{FF2B5EF4-FFF2-40B4-BE49-F238E27FC236}">
                <a16:creationId xmlns:a16="http://schemas.microsoft.com/office/drawing/2014/main" id="{15344AB2-55E5-40CD-8D17-1D57C3BC080C}"/>
              </a:ext>
            </a:extLst>
          </p:cNvPr>
          <p:cNvSpPr>
            <a:spLocks noChangeArrowheads="1"/>
          </p:cNvSpPr>
          <p:nvPr/>
        </p:nvSpPr>
        <p:spPr bwMode="auto">
          <a:xfrm>
            <a:off x="1676400" y="1371600"/>
            <a:ext cx="6858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Clr>
                <a:schemeClr val="hlink"/>
              </a:buClr>
              <a:buFont typeface="Wingdings" panose="05000000000000000000" pitchFamily="2" charset="2"/>
              <a:buChar char="v"/>
            </a:pPr>
            <a:r>
              <a:rPr lang="zh-CN" altLang="en-US" sz="2800">
                <a:solidFill>
                  <a:schemeClr val="tx2"/>
                </a:solidFill>
                <a:latin typeface="Verdana" panose="020B0604030504040204" pitchFamily="34" charset="0"/>
              </a:rPr>
              <a:t> 在工业上使用的标准热电阻的结构有</a:t>
            </a:r>
            <a:r>
              <a:rPr lang="en-US" altLang="zh-CN" sz="2800">
                <a:solidFill>
                  <a:schemeClr val="tx2"/>
                </a:solidFill>
                <a:latin typeface="Verdana" panose="020B0604030504040204" pitchFamily="34" charset="0"/>
              </a:rPr>
              <a:t>2</a:t>
            </a:r>
            <a:r>
              <a:rPr lang="zh-CN" altLang="en-US" sz="2800">
                <a:solidFill>
                  <a:schemeClr val="tx2"/>
                </a:solidFill>
                <a:latin typeface="Verdana" panose="020B0604030504040204" pitchFamily="34" charset="0"/>
              </a:rPr>
              <a:t>种，分为</a:t>
            </a:r>
            <a:r>
              <a:rPr lang="zh-CN" altLang="en-US" sz="2800">
                <a:solidFill>
                  <a:srgbClr val="0000CC"/>
                </a:solidFill>
                <a:latin typeface="Verdana" panose="020B0604030504040204" pitchFamily="34" charset="0"/>
              </a:rPr>
              <a:t>普通型装配式</a:t>
            </a:r>
            <a:r>
              <a:rPr lang="zh-CN" altLang="en-US" sz="2800">
                <a:solidFill>
                  <a:schemeClr val="tx2"/>
                </a:solidFill>
                <a:latin typeface="Verdana" panose="020B0604030504040204" pitchFamily="34" charset="0"/>
              </a:rPr>
              <a:t>和</a:t>
            </a:r>
            <a:r>
              <a:rPr lang="zh-CN" altLang="en-US" sz="2800">
                <a:solidFill>
                  <a:srgbClr val="0000CC"/>
                </a:solidFill>
                <a:latin typeface="Verdana" panose="020B0604030504040204" pitchFamily="34" charset="0"/>
              </a:rPr>
              <a:t>柔性安装型铠装式</a:t>
            </a:r>
            <a:r>
              <a:rPr lang="zh-CN" altLang="en-US" sz="2800">
                <a:solidFill>
                  <a:schemeClr val="tx2"/>
                </a:solidFill>
                <a:latin typeface="Verdana" panose="020B0604030504040204" pitchFamily="34" charset="0"/>
              </a:rPr>
              <a:t>热电阻</a:t>
            </a:r>
            <a:r>
              <a:rPr lang="zh-CN" altLang="en-US" sz="2400">
                <a:latin typeface="Verdana" panose="020B0604030504040204" pitchFamily="34" charset="0"/>
              </a:rPr>
              <a:t>。</a:t>
            </a:r>
            <a:endParaRPr lang="en-US" altLang="zh-CN" sz="2400">
              <a:latin typeface="Verdana" panose="020B0604030504040204" pitchFamily="34" charset="0"/>
            </a:endParaRPr>
          </a:p>
        </p:txBody>
      </p:sp>
      <p:pic>
        <p:nvPicPr>
          <p:cNvPr id="68618" name="Picture 14" descr="2-26">
            <a:extLst>
              <a:ext uri="{FF2B5EF4-FFF2-40B4-BE49-F238E27FC236}">
                <a16:creationId xmlns:a16="http://schemas.microsoft.com/office/drawing/2014/main" id="{FFA4DBCB-4E55-4EB6-ADC6-481240C33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217863"/>
            <a:ext cx="7391400"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9" name="Rectangle 15">
            <a:extLst>
              <a:ext uri="{FF2B5EF4-FFF2-40B4-BE49-F238E27FC236}">
                <a16:creationId xmlns:a16="http://schemas.microsoft.com/office/drawing/2014/main" id="{9D2D0AD6-4FE2-4B3B-952A-9B83FDB238CE}"/>
              </a:ext>
            </a:extLst>
          </p:cNvPr>
          <p:cNvSpPr>
            <a:spLocks noChangeArrowheads="1"/>
          </p:cNvSpPr>
          <p:nvPr/>
        </p:nvSpPr>
        <p:spPr bwMode="auto">
          <a:xfrm>
            <a:off x="2590800" y="6019800"/>
            <a:ext cx="5364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a:t>(a)</a:t>
            </a:r>
            <a:r>
              <a:rPr lang="zh-CN" altLang="en-US"/>
              <a:t>装配式热电阻；                          </a:t>
            </a:r>
            <a:r>
              <a:rPr lang="en-US" altLang="zh-CN"/>
              <a:t>(b)</a:t>
            </a:r>
            <a:r>
              <a:rPr lang="zh-CN" altLang="en-US"/>
              <a:t>铠装式热电阻</a:t>
            </a:r>
          </a:p>
        </p:txBody>
      </p:sp>
      <p:pic>
        <p:nvPicPr>
          <p:cNvPr id="68620" name="Picture 5" descr="3.jpg">
            <a:extLst>
              <a:ext uri="{FF2B5EF4-FFF2-40B4-BE49-F238E27FC236}">
                <a16:creationId xmlns:a16="http://schemas.microsoft.com/office/drawing/2014/main" id="{54315908-4549-458F-BAA2-FEB431FAE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495800"/>
            <a:ext cx="143827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4E43F9C-338C-43BF-9726-F319E0EA2F64}"/>
              </a:ext>
            </a:extLst>
          </p:cNvPr>
          <p:cNvSpPr txBox="1">
            <a:spLocks noChangeArrowheads="1"/>
          </p:cNvSpPr>
          <p:nvPr/>
        </p:nvSpPr>
        <p:spPr>
          <a:xfrm>
            <a:off x="500063" y="142875"/>
            <a:ext cx="6088062" cy="769938"/>
          </a:xfrm>
          <a:prstGeom prst="rect">
            <a:avLst/>
          </a:prstGeom>
        </p:spPr>
        <p:txBody>
          <a:bodyPr/>
          <a:lstStyle/>
          <a:p>
            <a:pPr eaLnBrk="1" hangingPunct="1">
              <a:defRPr/>
            </a:pPr>
            <a:r>
              <a:rPr kumimoji="1" lang="en-US" altLang="zh-CN" sz="3200" b="1" kern="0" dirty="0">
                <a:solidFill>
                  <a:srgbClr val="C00000"/>
                </a:solidFill>
                <a:latin typeface="微软雅黑" panose="020B0503020204020204" pitchFamily="34" charset="-122"/>
                <a:ea typeface="微软雅黑" panose="020B0503020204020204" pitchFamily="34" charset="-122"/>
                <a:cs typeface="Times New Roman" pitchFamily="18" charset="0"/>
              </a:rPr>
              <a:t>1.5 </a:t>
            </a:r>
            <a:r>
              <a:rPr kumimoji="1" lang="zh-CN" altLang="en-US" sz="3200" b="1" kern="0" dirty="0">
                <a:solidFill>
                  <a:srgbClr val="C00000"/>
                </a:solidFill>
                <a:latin typeface="微软雅黑" panose="020B0503020204020204" pitchFamily="34" charset="-122"/>
                <a:ea typeface="微软雅黑" panose="020B0503020204020204" pitchFamily="34" charset="-122"/>
                <a:cs typeface="Times New Roman" pitchFamily="18" charset="0"/>
              </a:rPr>
              <a:t>结构</a:t>
            </a:r>
          </a:p>
        </p:txBody>
      </p:sp>
      <p:pic>
        <p:nvPicPr>
          <p:cNvPr id="43011" name="图片 6">
            <a:extLst>
              <a:ext uri="{FF2B5EF4-FFF2-40B4-BE49-F238E27FC236}">
                <a16:creationId xmlns:a16="http://schemas.microsoft.com/office/drawing/2014/main" id="{35F1F744-BA6D-4432-8005-16EAA2D8C6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052513"/>
            <a:ext cx="8158163"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5EC144-A4A7-4FB3-94CD-8A259B29FF39}"/>
              </a:ext>
            </a:extLst>
          </p:cNvPr>
          <p:cNvSpPr txBox="1">
            <a:spLocks noChangeArrowheads="1"/>
          </p:cNvSpPr>
          <p:nvPr/>
        </p:nvSpPr>
        <p:spPr>
          <a:xfrm>
            <a:off x="4714875" y="1152525"/>
            <a:ext cx="4114800" cy="685800"/>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lnSpc>
                <a:spcPts val="5000"/>
              </a:lnSpc>
              <a:defRPr/>
            </a:pPr>
            <a:r>
              <a:rPr lang="zh-CN" altLang="en-US" sz="2400" b="1" kern="0" dirty="0">
                <a:solidFill>
                  <a:schemeClr val="tx1"/>
                </a:solidFill>
                <a:latin typeface="微软雅黑" panose="020B0503020204020204" pitchFamily="34" charset="-122"/>
                <a:ea typeface="微软雅黑" panose="020B0503020204020204" pitchFamily="34" charset="-122"/>
              </a:rPr>
              <a:t>防爆型铂热电阻</a:t>
            </a:r>
          </a:p>
        </p:txBody>
      </p:sp>
      <p:pic>
        <p:nvPicPr>
          <p:cNvPr id="44035" name="Picture 3" descr="WZP防爆热电阻">
            <a:extLst>
              <a:ext uri="{FF2B5EF4-FFF2-40B4-BE49-F238E27FC236}">
                <a16:creationId xmlns:a16="http://schemas.microsoft.com/office/drawing/2014/main" id="{4E11AD19-1D48-41F9-BA5B-D44ECBF6C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1993900"/>
            <a:ext cx="2384425" cy="485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8083D093-A670-46BF-A014-603563E7F7FF}"/>
              </a:ext>
            </a:extLst>
          </p:cNvPr>
          <p:cNvSpPr txBox="1">
            <a:spLocks noChangeArrowheads="1"/>
          </p:cNvSpPr>
          <p:nvPr/>
        </p:nvSpPr>
        <p:spPr bwMode="auto">
          <a:xfrm>
            <a:off x="250825" y="2133600"/>
            <a:ext cx="4413250" cy="685800"/>
          </a:xfrm>
          <a:prstGeom prst="rect">
            <a:avLst/>
          </a:prstGeom>
          <a:noFill/>
          <a:ln>
            <a:noFill/>
          </a:ln>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lnSpc>
                <a:spcPts val="5000"/>
              </a:lnSpc>
              <a:defRPr/>
            </a:pPr>
            <a:r>
              <a:rPr lang="zh-CN" altLang="en-US" sz="2400" b="1" kern="0" dirty="0">
                <a:solidFill>
                  <a:schemeClr val="tx1"/>
                </a:solidFill>
                <a:latin typeface="微软雅黑" panose="020B0503020204020204" pitchFamily="34" charset="-122"/>
                <a:ea typeface="微软雅黑" panose="020B0503020204020204" pitchFamily="34" charset="-122"/>
              </a:rPr>
              <a:t>小型铂热电阻</a:t>
            </a:r>
          </a:p>
        </p:txBody>
      </p:sp>
      <p:pic>
        <p:nvPicPr>
          <p:cNvPr id="44037" name="Picture 3" descr="铂电阻2">
            <a:extLst>
              <a:ext uri="{FF2B5EF4-FFF2-40B4-BE49-F238E27FC236}">
                <a16:creationId xmlns:a16="http://schemas.microsoft.com/office/drawing/2014/main" id="{FE919D9C-59C7-4FD9-90C5-C3150ABA8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38" y="2997200"/>
            <a:ext cx="3959225"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086D343-F778-4E4B-BBEC-D5D9CF399190}"/>
              </a:ext>
            </a:extLst>
          </p:cNvPr>
          <p:cNvSpPr txBox="1">
            <a:spLocks noChangeArrowheads="1"/>
          </p:cNvSpPr>
          <p:nvPr/>
        </p:nvSpPr>
        <p:spPr>
          <a:xfrm>
            <a:off x="381000" y="1204913"/>
            <a:ext cx="5943600" cy="685800"/>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lnSpc>
                <a:spcPts val="5000"/>
              </a:lnSpc>
              <a:defRPr/>
            </a:pPr>
            <a:r>
              <a:rPr lang="zh-CN" altLang="en-US" sz="2400" b="1" kern="0" dirty="0">
                <a:solidFill>
                  <a:schemeClr val="tx1"/>
                </a:solidFill>
                <a:latin typeface="微软雅黑" panose="020B0503020204020204" pitchFamily="34" charset="-122"/>
                <a:ea typeface="微软雅黑" panose="020B0503020204020204" pitchFamily="34" charset="-122"/>
              </a:rPr>
              <a:t>汽车用水温传感器及水温表</a:t>
            </a:r>
          </a:p>
        </p:txBody>
      </p:sp>
      <p:pic>
        <p:nvPicPr>
          <p:cNvPr id="45059" name="Picture 3" descr="水温传感器">
            <a:extLst>
              <a:ext uri="{FF2B5EF4-FFF2-40B4-BE49-F238E27FC236}">
                <a16:creationId xmlns:a16="http://schemas.microsoft.com/office/drawing/2014/main" id="{2CF0D301-23A5-4A25-B051-C6FCF6103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47913"/>
            <a:ext cx="2532063"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4" descr="汽车用水温表">
            <a:extLst>
              <a:ext uri="{FF2B5EF4-FFF2-40B4-BE49-F238E27FC236}">
                <a16:creationId xmlns:a16="http://schemas.microsoft.com/office/drawing/2014/main" id="{D8186721-6D6B-4D54-AD07-345764A61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281113"/>
            <a:ext cx="2667000" cy="263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a:extLst>
              <a:ext uri="{FF2B5EF4-FFF2-40B4-BE49-F238E27FC236}">
                <a16:creationId xmlns:a16="http://schemas.microsoft.com/office/drawing/2014/main" id="{82B6515B-CC2A-4D2A-AA23-D38BE3BDD184}"/>
              </a:ext>
            </a:extLst>
          </p:cNvPr>
          <p:cNvSpPr txBox="1">
            <a:spLocks noChangeArrowheads="1"/>
          </p:cNvSpPr>
          <p:nvPr/>
        </p:nvSpPr>
        <p:spPr bwMode="auto">
          <a:xfrm>
            <a:off x="152400" y="6234113"/>
            <a:ext cx="1905000" cy="461962"/>
          </a:xfrm>
          <a:prstGeom prst="rect">
            <a:avLst/>
          </a:prstGeom>
          <a:noFill/>
          <a:ln>
            <a:noFill/>
          </a:ln>
          <a:effectLs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lang="zh-CN" altLang="en-US" sz="2400" b="1" kern="0" dirty="0">
                <a:latin typeface="微软雅黑" panose="020B0503020204020204" pitchFamily="34" charset="-122"/>
                <a:ea typeface="微软雅黑" panose="020B0503020204020204" pitchFamily="34" charset="-122"/>
                <a:cs typeface="+mj-cs"/>
              </a:rPr>
              <a:t>铜热电阻</a:t>
            </a:r>
          </a:p>
        </p:txBody>
      </p:sp>
      <p:sp>
        <p:nvSpPr>
          <p:cNvPr id="45062" name="Line 6">
            <a:extLst>
              <a:ext uri="{FF2B5EF4-FFF2-40B4-BE49-F238E27FC236}">
                <a16:creationId xmlns:a16="http://schemas.microsoft.com/office/drawing/2014/main" id="{906EB9A4-DA5F-4D8D-9AA7-CDA40A17C846}"/>
              </a:ext>
            </a:extLst>
          </p:cNvPr>
          <p:cNvSpPr>
            <a:spLocks noChangeShapeType="1"/>
          </p:cNvSpPr>
          <p:nvPr/>
        </p:nvSpPr>
        <p:spPr bwMode="auto">
          <a:xfrm flipH="1" flipV="1">
            <a:off x="990600" y="5319713"/>
            <a:ext cx="381000" cy="76200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45063" name="Picture 7" descr="汽车用水温传感器">
            <a:extLst>
              <a:ext uri="{FF2B5EF4-FFF2-40B4-BE49-F238E27FC236}">
                <a16:creationId xmlns:a16="http://schemas.microsoft.com/office/drawing/2014/main" id="{803EF333-66D5-4134-9319-09CFCB84E2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4024313"/>
            <a:ext cx="6146800"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Line 8">
            <a:extLst>
              <a:ext uri="{FF2B5EF4-FFF2-40B4-BE49-F238E27FC236}">
                <a16:creationId xmlns:a16="http://schemas.microsoft.com/office/drawing/2014/main" id="{B8862437-160F-4C3C-AB3C-97A48CC0CB12}"/>
              </a:ext>
            </a:extLst>
          </p:cNvPr>
          <p:cNvSpPr>
            <a:spLocks noChangeShapeType="1"/>
          </p:cNvSpPr>
          <p:nvPr/>
        </p:nvSpPr>
        <p:spPr bwMode="auto">
          <a:xfrm>
            <a:off x="1524000" y="6234113"/>
            <a:ext cx="1676400" cy="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日期占位符 3">
            <a:extLst>
              <a:ext uri="{FF2B5EF4-FFF2-40B4-BE49-F238E27FC236}">
                <a16:creationId xmlns:a16="http://schemas.microsoft.com/office/drawing/2014/main" id="{F07815D2-2B33-4DEB-8D01-5E8EBBEF48F1}"/>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3BCB1016-B0B1-4A45-8582-65BA6E248BA1}" type="datetime10">
              <a:rPr lang="zh-CN" altLang="en-US" sz="1200" smtClean="0"/>
              <a:pPr/>
              <a:t>19:06</a:t>
            </a:fld>
            <a:r>
              <a:rPr lang="zh-CN" altLang="en-US" sz="1200" dirty="0"/>
              <a:t>人工智能与自动化学院测量系</a:t>
            </a:r>
          </a:p>
        </p:txBody>
      </p:sp>
      <p:sp>
        <p:nvSpPr>
          <p:cNvPr id="70658" name="页脚占位符 4">
            <a:extLst>
              <a:ext uri="{FF2B5EF4-FFF2-40B4-BE49-F238E27FC236}">
                <a16:creationId xmlns:a16="http://schemas.microsoft.com/office/drawing/2014/main" id="{A454F73B-67F4-447D-8C6C-2ED16A7EAFCC}"/>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70659" name="Rectangle 2">
            <a:extLst>
              <a:ext uri="{FF2B5EF4-FFF2-40B4-BE49-F238E27FC236}">
                <a16:creationId xmlns:a16="http://schemas.microsoft.com/office/drawing/2014/main" id="{EC009813-E760-4E4A-B9FC-0406AD06A3C1}"/>
              </a:ext>
            </a:extLst>
          </p:cNvPr>
          <p:cNvSpPr>
            <a:spLocks noGrp="1" noChangeArrowheads="1"/>
          </p:cNvSpPr>
          <p:nvPr>
            <p:ph type="title" idx="4294967295"/>
          </p:nvPr>
        </p:nvSpPr>
        <p:spPr/>
        <p:txBody>
          <a:bodyPr/>
          <a:lstStyle/>
          <a:p>
            <a:pPr eaLnBrk="1" hangingPunct="1"/>
            <a:r>
              <a:rPr lang="en-US" altLang="zh-CN" dirty="0"/>
              <a:t>8.2</a:t>
            </a:r>
            <a:r>
              <a:rPr lang="zh-CN" altLang="en-US" dirty="0"/>
              <a:t>  </a:t>
            </a:r>
            <a:r>
              <a:rPr lang="zh-CN" altLang="en-US" b="0" dirty="0"/>
              <a:t>热电阻传感器</a:t>
            </a:r>
            <a:r>
              <a:rPr lang="en-US" altLang="zh-CN" b="0" dirty="0"/>
              <a:t>——</a:t>
            </a:r>
            <a:r>
              <a:rPr lang="zh-CN" altLang="en-US" b="0" dirty="0"/>
              <a:t>测温电路</a:t>
            </a:r>
          </a:p>
        </p:txBody>
      </p:sp>
      <p:grpSp>
        <p:nvGrpSpPr>
          <p:cNvPr id="70660" name="Group 3">
            <a:extLst>
              <a:ext uri="{FF2B5EF4-FFF2-40B4-BE49-F238E27FC236}">
                <a16:creationId xmlns:a16="http://schemas.microsoft.com/office/drawing/2014/main" id="{2E739708-2734-4E0B-9936-FF25BD372FE2}"/>
              </a:ext>
            </a:extLst>
          </p:cNvPr>
          <p:cNvGrpSpPr>
            <a:grpSpLocks/>
          </p:cNvGrpSpPr>
          <p:nvPr/>
        </p:nvGrpSpPr>
        <p:grpSpPr bwMode="auto">
          <a:xfrm>
            <a:off x="304800" y="1981200"/>
            <a:ext cx="914400" cy="1752600"/>
            <a:chOff x="0" y="0"/>
            <a:chExt cx="2160" cy="499"/>
          </a:xfrm>
        </p:grpSpPr>
        <p:sp>
          <p:nvSpPr>
            <p:cNvPr id="70661" name="AutoShape 4">
              <a:extLst>
                <a:ext uri="{FF2B5EF4-FFF2-40B4-BE49-F238E27FC236}">
                  <a16:creationId xmlns:a16="http://schemas.microsoft.com/office/drawing/2014/main" id="{84081D5B-548B-4B0B-9731-6D0CDF5996DC}"/>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0662" name="Freeform 5">
              <a:extLst>
                <a:ext uri="{FF2B5EF4-FFF2-40B4-BE49-F238E27FC236}">
                  <a16:creationId xmlns:a16="http://schemas.microsoft.com/office/drawing/2014/main" id="{101D9EC3-D91D-45A7-9D52-D87029B588BD}"/>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0663" name="Text Box 6">
              <a:extLst>
                <a:ext uri="{FF2B5EF4-FFF2-40B4-BE49-F238E27FC236}">
                  <a16:creationId xmlns:a16="http://schemas.microsoft.com/office/drawing/2014/main" id="{72EC8E19-3A81-4E6D-9A5E-F0C5033C1B14}"/>
                </a:ext>
              </a:extLst>
            </p:cNvPr>
            <p:cNvSpPr txBox="1">
              <a:spLocks noChangeArrowheads="1"/>
            </p:cNvSpPr>
            <p:nvPr/>
          </p:nvSpPr>
          <p:spPr bwMode="auto">
            <a:xfrm>
              <a:off x="180" y="48"/>
              <a:ext cx="1755"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热电阻测温电路</a:t>
              </a:r>
              <a:endParaRPr lang="en-US" altLang="zh-CN" sz="2000">
                <a:solidFill>
                  <a:schemeClr val="bg1"/>
                </a:solidFill>
              </a:endParaRPr>
            </a:p>
          </p:txBody>
        </p:sp>
      </p:grpSp>
      <p:sp>
        <p:nvSpPr>
          <p:cNvPr id="70664" name="AutoShape 7">
            <a:extLst>
              <a:ext uri="{FF2B5EF4-FFF2-40B4-BE49-F238E27FC236}">
                <a16:creationId xmlns:a16="http://schemas.microsoft.com/office/drawing/2014/main" id="{2F2CE0A4-F330-4E5B-996A-53543BD5B3AE}"/>
              </a:ext>
            </a:extLst>
          </p:cNvPr>
          <p:cNvSpPr>
            <a:spLocks noChangeArrowheads="1"/>
          </p:cNvSpPr>
          <p:nvPr/>
        </p:nvSpPr>
        <p:spPr bwMode="auto">
          <a:xfrm>
            <a:off x="1295400" y="1219200"/>
            <a:ext cx="7315200" cy="21336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0665" name="Rectangle 8">
            <a:extLst>
              <a:ext uri="{FF2B5EF4-FFF2-40B4-BE49-F238E27FC236}">
                <a16:creationId xmlns:a16="http://schemas.microsoft.com/office/drawing/2014/main" id="{A95E655F-2BDC-469E-8A5E-4F1F2CF75848}"/>
              </a:ext>
            </a:extLst>
          </p:cNvPr>
          <p:cNvSpPr>
            <a:spLocks noChangeArrowheads="1"/>
          </p:cNvSpPr>
          <p:nvPr/>
        </p:nvSpPr>
        <p:spPr bwMode="auto">
          <a:xfrm>
            <a:off x="1676400" y="1371600"/>
            <a:ext cx="6858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800">
                <a:latin typeface="Verdana" panose="020B0604030504040204" pitchFamily="34" charset="0"/>
              </a:rPr>
              <a:t>电阻测温电路有三种形式</a:t>
            </a:r>
            <a:r>
              <a:rPr lang="zh-CN" altLang="en-US" sz="2800" b="1">
                <a:latin typeface="Verdana" panose="020B0604030504040204" pitchFamily="34" charset="0"/>
              </a:rPr>
              <a:t>：两线制，</a:t>
            </a:r>
            <a:r>
              <a:rPr lang="zh-CN" altLang="en-US" sz="2800" b="1">
                <a:solidFill>
                  <a:srgbClr val="FF0000"/>
                </a:solidFill>
                <a:latin typeface="Verdana" panose="020B0604030504040204" pitchFamily="34" charset="0"/>
              </a:rPr>
              <a:t>三线制</a:t>
            </a:r>
            <a:r>
              <a:rPr lang="zh-CN" altLang="en-US" sz="2800">
                <a:latin typeface="Verdana" panose="020B0604030504040204" pitchFamily="34" charset="0"/>
              </a:rPr>
              <a:t>和</a:t>
            </a:r>
            <a:r>
              <a:rPr lang="zh-CN" altLang="en-US" sz="2800" b="1">
                <a:latin typeface="Verdana" panose="020B0604030504040204" pitchFamily="34" charset="0"/>
              </a:rPr>
              <a:t>四线制</a:t>
            </a:r>
          </a:p>
          <a:p>
            <a:pPr>
              <a:spcBef>
                <a:spcPct val="20000"/>
              </a:spcBef>
              <a:buClr>
                <a:schemeClr val="hlink"/>
              </a:buClr>
              <a:buFont typeface="Wingdings" panose="05000000000000000000" pitchFamily="2" charset="2"/>
              <a:buChar char="v"/>
            </a:pPr>
            <a:r>
              <a:rPr lang="zh-CN" altLang="en-US" sz="2800">
                <a:latin typeface="Verdana" panose="020B0604030504040204" pitchFamily="34" charset="0"/>
              </a:rPr>
              <a:t>即连接热电阻的导线分别有：</a:t>
            </a:r>
            <a:r>
              <a:rPr lang="en-US" altLang="zh-CN" sz="2800">
                <a:latin typeface="Verdana" panose="020B0604030504040204" pitchFamily="34" charset="0"/>
              </a:rPr>
              <a:t>2</a:t>
            </a:r>
            <a:r>
              <a:rPr lang="zh-CN" altLang="en-US" sz="2800">
                <a:latin typeface="Verdana" panose="020B0604030504040204" pitchFamily="34" charset="0"/>
              </a:rPr>
              <a:t>根导线，</a:t>
            </a:r>
            <a:r>
              <a:rPr lang="en-US" altLang="zh-CN" sz="2800">
                <a:latin typeface="Verdana" panose="020B0604030504040204" pitchFamily="34" charset="0"/>
              </a:rPr>
              <a:t>3</a:t>
            </a:r>
            <a:r>
              <a:rPr lang="zh-CN" altLang="en-US" sz="2800">
                <a:latin typeface="Verdana" panose="020B0604030504040204" pitchFamily="34" charset="0"/>
              </a:rPr>
              <a:t>根导线，</a:t>
            </a:r>
            <a:r>
              <a:rPr lang="en-US" altLang="zh-CN" sz="2800">
                <a:latin typeface="Verdana" panose="020B0604030504040204" pitchFamily="34" charset="0"/>
              </a:rPr>
              <a:t>4</a:t>
            </a:r>
            <a:r>
              <a:rPr lang="zh-CN" altLang="en-US" sz="2800">
                <a:latin typeface="Verdana" panose="020B0604030504040204" pitchFamily="34" charset="0"/>
              </a:rPr>
              <a:t>根导线</a:t>
            </a:r>
          </a:p>
        </p:txBody>
      </p:sp>
      <p:graphicFrame>
        <p:nvGraphicFramePr>
          <p:cNvPr id="70666" name="Object 9">
            <a:extLst>
              <a:ext uri="{FF2B5EF4-FFF2-40B4-BE49-F238E27FC236}">
                <a16:creationId xmlns:a16="http://schemas.microsoft.com/office/drawing/2014/main" id="{1B4390D1-9428-44A2-86B9-E5D21A4D8B6B}"/>
              </a:ext>
            </a:extLst>
          </p:cNvPr>
          <p:cNvGraphicFramePr>
            <a:graphicFrameLocks noGrp="1" noChangeAspect="1"/>
          </p:cNvGraphicFramePr>
          <p:nvPr>
            <p:ph idx="4294967295"/>
          </p:nvPr>
        </p:nvGraphicFramePr>
        <p:xfrm>
          <a:off x="1400175" y="3521075"/>
          <a:ext cx="7134225" cy="2803525"/>
        </p:xfrm>
        <a:graphic>
          <a:graphicData uri="http://schemas.openxmlformats.org/presentationml/2006/ole">
            <mc:AlternateContent xmlns:mc="http://schemas.openxmlformats.org/markup-compatibility/2006">
              <mc:Choice xmlns:v="urn:schemas-microsoft-com:vml" Requires="v">
                <p:oleObj spid="_x0000_s70695" r:id="rId3" imgW="6745320" imgH="2650320" progId="Visio.Drawing.11">
                  <p:embed/>
                </p:oleObj>
              </mc:Choice>
              <mc:Fallback>
                <p:oleObj r:id="rId3" imgW="6745320" imgH="2650320" progId="Visio.Drawing.11">
                  <p:embed/>
                  <p:pic>
                    <p:nvPicPr>
                      <p:cNvPr id="0" name="Object 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0175" y="3521075"/>
                        <a:ext cx="7134225" cy="280352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日期占位符 3">
            <a:extLst>
              <a:ext uri="{FF2B5EF4-FFF2-40B4-BE49-F238E27FC236}">
                <a16:creationId xmlns:a16="http://schemas.microsoft.com/office/drawing/2014/main" id="{56BBF1DD-013C-4DA9-897F-E10F8C7493FA}"/>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6CD1CC3F-04B4-455D-B73A-58F043D3DA92}" type="datetime10">
              <a:rPr lang="zh-CN" altLang="en-US" sz="1200" smtClean="0"/>
              <a:pPr/>
              <a:t>19:06</a:t>
            </a:fld>
            <a:r>
              <a:rPr lang="zh-CN" altLang="en-US" sz="1200" dirty="0"/>
              <a:t>人工智能与自动化学院测量系</a:t>
            </a:r>
          </a:p>
        </p:txBody>
      </p:sp>
      <p:sp>
        <p:nvSpPr>
          <p:cNvPr id="71682" name="页脚占位符 4">
            <a:extLst>
              <a:ext uri="{FF2B5EF4-FFF2-40B4-BE49-F238E27FC236}">
                <a16:creationId xmlns:a16="http://schemas.microsoft.com/office/drawing/2014/main" id="{BA55B612-C6A7-44E5-8A53-15C5313A22BD}"/>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71683" name="Rectangle 2">
            <a:extLst>
              <a:ext uri="{FF2B5EF4-FFF2-40B4-BE49-F238E27FC236}">
                <a16:creationId xmlns:a16="http://schemas.microsoft.com/office/drawing/2014/main" id="{56195A45-F89C-4C64-B020-414CEE83DE21}"/>
              </a:ext>
            </a:extLst>
          </p:cNvPr>
          <p:cNvSpPr>
            <a:spLocks noGrp="1" noChangeArrowheads="1"/>
          </p:cNvSpPr>
          <p:nvPr>
            <p:ph type="title" idx="4294967295"/>
          </p:nvPr>
        </p:nvSpPr>
        <p:spPr/>
        <p:txBody>
          <a:bodyPr/>
          <a:lstStyle/>
          <a:p>
            <a:pPr eaLnBrk="1" hangingPunct="1"/>
            <a:r>
              <a:rPr lang="en-US" altLang="zh-CN" dirty="0"/>
              <a:t>8.2</a:t>
            </a:r>
            <a:r>
              <a:rPr lang="zh-CN" altLang="en-US" dirty="0"/>
              <a:t>  </a:t>
            </a:r>
            <a:r>
              <a:rPr lang="zh-CN" altLang="en-US" b="0" dirty="0"/>
              <a:t>热电阻传感器</a:t>
            </a:r>
            <a:r>
              <a:rPr lang="en-US" altLang="zh-CN" b="0" dirty="0"/>
              <a:t>——</a:t>
            </a:r>
            <a:r>
              <a:rPr lang="zh-CN" altLang="en-US" b="0" dirty="0"/>
              <a:t>测温电路</a:t>
            </a:r>
          </a:p>
        </p:txBody>
      </p:sp>
      <p:grpSp>
        <p:nvGrpSpPr>
          <p:cNvPr id="71684" name="Group 3">
            <a:extLst>
              <a:ext uri="{FF2B5EF4-FFF2-40B4-BE49-F238E27FC236}">
                <a16:creationId xmlns:a16="http://schemas.microsoft.com/office/drawing/2014/main" id="{F740128B-765D-4C0F-B9D1-A8BECDB4F4BB}"/>
              </a:ext>
            </a:extLst>
          </p:cNvPr>
          <p:cNvGrpSpPr>
            <a:grpSpLocks/>
          </p:cNvGrpSpPr>
          <p:nvPr/>
        </p:nvGrpSpPr>
        <p:grpSpPr bwMode="auto">
          <a:xfrm>
            <a:off x="304800" y="1981200"/>
            <a:ext cx="914400" cy="1752600"/>
            <a:chOff x="0" y="0"/>
            <a:chExt cx="2160" cy="499"/>
          </a:xfrm>
        </p:grpSpPr>
        <p:sp>
          <p:nvSpPr>
            <p:cNvPr id="71685" name="AutoShape 4">
              <a:extLst>
                <a:ext uri="{FF2B5EF4-FFF2-40B4-BE49-F238E27FC236}">
                  <a16:creationId xmlns:a16="http://schemas.microsoft.com/office/drawing/2014/main" id="{05B696FE-45AA-4860-BA4C-92A833FFDDAB}"/>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686" name="Freeform 5">
              <a:extLst>
                <a:ext uri="{FF2B5EF4-FFF2-40B4-BE49-F238E27FC236}">
                  <a16:creationId xmlns:a16="http://schemas.microsoft.com/office/drawing/2014/main" id="{6897CD9A-C64E-4C37-A59C-60447D8E1B18}"/>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687" name="Text Box 6">
              <a:extLst>
                <a:ext uri="{FF2B5EF4-FFF2-40B4-BE49-F238E27FC236}">
                  <a16:creationId xmlns:a16="http://schemas.microsoft.com/office/drawing/2014/main" id="{15D67E45-EC8D-40F8-B821-CBAF2EA62449}"/>
                </a:ext>
              </a:extLst>
            </p:cNvPr>
            <p:cNvSpPr txBox="1">
              <a:spLocks noChangeArrowheads="1"/>
            </p:cNvSpPr>
            <p:nvPr/>
          </p:nvSpPr>
          <p:spPr bwMode="auto">
            <a:xfrm>
              <a:off x="180" y="48"/>
              <a:ext cx="1755"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热电阻测温电路</a:t>
              </a:r>
              <a:endParaRPr lang="en-US" altLang="zh-CN" sz="2000">
                <a:solidFill>
                  <a:schemeClr val="bg1"/>
                </a:solidFill>
              </a:endParaRPr>
            </a:p>
          </p:txBody>
        </p:sp>
      </p:grpSp>
      <p:sp>
        <p:nvSpPr>
          <p:cNvPr id="71688" name="AutoShape 7">
            <a:extLst>
              <a:ext uri="{FF2B5EF4-FFF2-40B4-BE49-F238E27FC236}">
                <a16:creationId xmlns:a16="http://schemas.microsoft.com/office/drawing/2014/main" id="{29F81AC1-0A25-4211-99E6-ED7D229040AC}"/>
              </a:ext>
            </a:extLst>
          </p:cNvPr>
          <p:cNvSpPr>
            <a:spLocks noChangeArrowheads="1"/>
          </p:cNvSpPr>
          <p:nvPr/>
        </p:nvSpPr>
        <p:spPr bwMode="auto">
          <a:xfrm>
            <a:off x="2819400" y="1371600"/>
            <a:ext cx="2971800" cy="8382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689" name="Rectangle 8">
            <a:extLst>
              <a:ext uri="{FF2B5EF4-FFF2-40B4-BE49-F238E27FC236}">
                <a16:creationId xmlns:a16="http://schemas.microsoft.com/office/drawing/2014/main" id="{3C8F7A80-8257-4F86-A505-A315C73EFF3D}"/>
              </a:ext>
            </a:extLst>
          </p:cNvPr>
          <p:cNvSpPr>
            <a:spLocks noChangeArrowheads="1"/>
          </p:cNvSpPr>
          <p:nvPr/>
        </p:nvSpPr>
        <p:spPr bwMode="auto">
          <a:xfrm>
            <a:off x="2971800" y="1524000"/>
            <a:ext cx="2819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None/>
            </a:pPr>
            <a:r>
              <a:rPr lang="zh-CN" altLang="en-US" sz="2800">
                <a:latin typeface="Verdana" panose="020B0604030504040204" pitchFamily="34" charset="0"/>
              </a:rPr>
              <a:t>两线制测量电路</a:t>
            </a:r>
          </a:p>
        </p:txBody>
      </p:sp>
      <p:graphicFrame>
        <p:nvGraphicFramePr>
          <p:cNvPr id="71690" name="Object 9">
            <a:extLst>
              <a:ext uri="{FF2B5EF4-FFF2-40B4-BE49-F238E27FC236}">
                <a16:creationId xmlns:a16="http://schemas.microsoft.com/office/drawing/2014/main" id="{BDF15CE9-DE87-4595-BB4F-D619184A06C3}"/>
              </a:ext>
            </a:extLst>
          </p:cNvPr>
          <p:cNvGraphicFramePr>
            <a:graphicFrameLocks noGrp="1" noChangeAspect="1"/>
          </p:cNvGraphicFramePr>
          <p:nvPr>
            <p:ph idx="4294967295"/>
          </p:nvPr>
        </p:nvGraphicFramePr>
        <p:xfrm>
          <a:off x="1449388" y="2590800"/>
          <a:ext cx="7134225" cy="2803525"/>
        </p:xfrm>
        <a:graphic>
          <a:graphicData uri="http://schemas.openxmlformats.org/presentationml/2006/ole">
            <mc:AlternateContent xmlns:mc="http://schemas.openxmlformats.org/markup-compatibility/2006">
              <mc:Choice xmlns:v="urn:schemas-microsoft-com:vml" Requires="v">
                <p:oleObj spid="_x0000_s71720" r:id="rId3" imgW="6745320" imgH="2650320" progId="Visio.Drawing.11">
                  <p:embed/>
                </p:oleObj>
              </mc:Choice>
              <mc:Fallback>
                <p:oleObj r:id="rId3" imgW="6745320" imgH="2650320" progId="Visio.Drawing.11">
                  <p:embed/>
                  <p:pic>
                    <p:nvPicPr>
                      <p:cNvPr id="0" name="Object 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9388" y="2590800"/>
                        <a:ext cx="7134225" cy="280352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691" name="矩形 69643">
            <a:extLst>
              <a:ext uri="{FF2B5EF4-FFF2-40B4-BE49-F238E27FC236}">
                <a16:creationId xmlns:a16="http://schemas.microsoft.com/office/drawing/2014/main" id="{9CF00503-0AA8-44B7-B198-1CBB26B1A273}"/>
              </a:ext>
            </a:extLst>
          </p:cNvPr>
          <p:cNvSpPr>
            <a:spLocks noChangeArrowheads="1"/>
          </p:cNvSpPr>
          <p:nvPr/>
        </p:nvSpPr>
        <p:spPr bwMode="auto">
          <a:xfrm>
            <a:off x="990600" y="5334000"/>
            <a:ext cx="72024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a:ea typeface="仿宋_GB2312" pitchFamily="1" charset="-122"/>
              </a:rPr>
              <a:t>当考虑导线电阻时，两线制电路将引入误差</a:t>
            </a:r>
          </a:p>
          <a:p>
            <a:r>
              <a:rPr lang="zh-CN" altLang="en-US" sz="2400">
                <a:ea typeface="仿宋_GB2312" pitchFamily="1" charset="-122"/>
              </a:rPr>
              <a:t>因而两线制电路仅适用于</a:t>
            </a:r>
            <a:r>
              <a:rPr lang="zh-CN" altLang="en-US" sz="2400" b="1">
                <a:solidFill>
                  <a:srgbClr val="0000CC"/>
                </a:solidFill>
                <a:ea typeface="仿宋_GB2312" pitchFamily="1" charset="-122"/>
              </a:rPr>
              <a:t>短导线情况</a:t>
            </a:r>
            <a:r>
              <a:rPr lang="zh-CN" altLang="en-US" sz="2400">
                <a:ea typeface="仿宋_GB2312" pitchFamily="1" charset="-122"/>
              </a:rPr>
              <a:t>下的热电阻测量</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日期占位符 3">
            <a:extLst>
              <a:ext uri="{FF2B5EF4-FFF2-40B4-BE49-F238E27FC236}">
                <a16:creationId xmlns:a16="http://schemas.microsoft.com/office/drawing/2014/main" id="{0170AE06-2DAA-4D00-A941-689C83719261}"/>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B82CD1D1-2E9E-45A1-91AA-69D8CA6B97FD}" type="datetime10">
              <a:rPr lang="zh-CN" altLang="en-US" sz="1200" smtClean="0"/>
              <a:pPr/>
              <a:t>19:06</a:t>
            </a:fld>
            <a:r>
              <a:rPr lang="zh-CN" altLang="en-US" sz="1200" dirty="0"/>
              <a:t>人工智能与自动化学院测量系</a:t>
            </a:r>
          </a:p>
        </p:txBody>
      </p:sp>
      <p:sp>
        <p:nvSpPr>
          <p:cNvPr id="72706" name="页脚占位符 4">
            <a:extLst>
              <a:ext uri="{FF2B5EF4-FFF2-40B4-BE49-F238E27FC236}">
                <a16:creationId xmlns:a16="http://schemas.microsoft.com/office/drawing/2014/main" id="{20655257-72BD-4399-8C90-86F8B26BC9E2}"/>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72707" name="Rectangle 2">
            <a:extLst>
              <a:ext uri="{FF2B5EF4-FFF2-40B4-BE49-F238E27FC236}">
                <a16:creationId xmlns:a16="http://schemas.microsoft.com/office/drawing/2014/main" id="{F8F0AF84-C949-46ED-B529-1F467D3168EF}"/>
              </a:ext>
            </a:extLst>
          </p:cNvPr>
          <p:cNvSpPr>
            <a:spLocks noGrp="1" noChangeArrowheads="1"/>
          </p:cNvSpPr>
          <p:nvPr>
            <p:ph type="title" idx="4294967295"/>
          </p:nvPr>
        </p:nvSpPr>
        <p:spPr/>
        <p:txBody>
          <a:bodyPr/>
          <a:lstStyle/>
          <a:p>
            <a:pPr eaLnBrk="1" hangingPunct="1"/>
            <a:r>
              <a:rPr lang="en-US" altLang="zh-CN" dirty="0"/>
              <a:t>8.2</a:t>
            </a:r>
            <a:r>
              <a:rPr lang="zh-CN" altLang="en-US" dirty="0"/>
              <a:t>  </a:t>
            </a:r>
            <a:r>
              <a:rPr lang="zh-CN" altLang="en-US" b="0" dirty="0"/>
              <a:t>热电阻传感器</a:t>
            </a:r>
            <a:r>
              <a:rPr lang="en-US" altLang="zh-CN" b="0" dirty="0"/>
              <a:t>——</a:t>
            </a:r>
            <a:r>
              <a:rPr lang="zh-CN" altLang="en-US" b="0" dirty="0"/>
              <a:t>测温电路</a:t>
            </a:r>
          </a:p>
        </p:txBody>
      </p:sp>
      <p:grpSp>
        <p:nvGrpSpPr>
          <p:cNvPr id="72708" name="Group 3">
            <a:extLst>
              <a:ext uri="{FF2B5EF4-FFF2-40B4-BE49-F238E27FC236}">
                <a16:creationId xmlns:a16="http://schemas.microsoft.com/office/drawing/2014/main" id="{CD565538-04D7-4324-9D4C-B473A2430033}"/>
              </a:ext>
            </a:extLst>
          </p:cNvPr>
          <p:cNvGrpSpPr>
            <a:grpSpLocks/>
          </p:cNvGrpSpPr>
          <p:nvPr/>
        </p:nvGrpSpPr>
        <p:grpSpPr bwMode="auto">
          <a:xfrm>
            <a:off x="304800" y="1981200"/>
            <a:ext cx="914400" cy="1752600"/>
            <a:chOff x="0" y="0"/>
            <a:chExt cx="2160" cy="499"/>
          </a:xfrm>
        </p:grpSpPr>
        <p:sp>
          <p:nvSpPr>
            <p:cNvPr id="72709" name="AutoShape 4">
              <a:extLst>
                <a:ext uri="{FF2B5EF4-FFF2-40B4-BE49-F238E27FC236}">
                  <a16:creationId xmlns:a16="http://schemas.microsoft.com/office/drawing/2014/main" id="{AAFF3271-6905-45C3-B178-FB9C021E2FE2}"/>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710" name="Freeform 5">
              <a:extLst>
                <a:ext uri="{FF2B5EF4-FFF2-40B4-BE49-F238E27FC236}">
                  <a16:creationId xmlns:a16="http://schemas.microsoft.com/office/drawing/2014/main" id="{1DBF02A0-37C7-4B53-93A3-335D0A619BA7}"/>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711" name="Text Box 6">
              <a:extLst>
                <a:ext uri="{FF2B5EF4-FFF2-40B4-BE49-F238E27FC236}">
                  <a16:creationId xmlns:a16="http://schemas.microsoft.com/office/drawing/2014/main" id="{C7F9AACC-F280-46EA-A8FA-A1509FEF7E23}"/>
                </a:ext>
              </a:extLst>
            </p:cNvPr>
            <p:cNvSpPr txBox="1">
              <a:spLocks noChangeArrowheads="1"/>
            </p:cNvSpPr>
            <p:nvPr/>
          </p:nvSpPr>
          <p:spPr bwMode="auto">
            <a:xfrm>
              <a:off x="180" y="48"/>
              <a:ext cx="1755"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热电阻测温电路</a:t>
              </a:r>
              <a:endParaRPr lang="en-US" altLang="zh-CN" sz="2000">
                <a:solidFill>
                  <a:schemeClr val="bg1"/>
                </a:solidFill>
              </a:endParaRPr>
            </a:p>
          </p:txBody>
        </p:sp>
      </p:grpSp>
      <p:sp>
        <p:nvSpPr>
          <p:cNvPr id="72712" name="AutoShape 7">
            <a:extLst>
              <a:ext uri="{FF2B5EF4-FFF2-40B4-BE49-F238E27FC236}">
                <a16:creationId xmlns:a16="http://schemas.microsoft.com/office/drawing/2014/main" id="{21B30FCC-2B66-4576-9D7F-B49FFF4B1D45}"/>
              </a:ext>
            </a:extLst>
          </p:cNvPr>
          <p:cNvSpPr>
            <a:spLocks noChangeArrowheads="1"/>
          </p:cNvSpPr>
          <p:nvPr/>
        </p:nvSpPr>
        <p:spPr bwMode="auto">
          <a:xfrm>
            <a:off x="2819400" y="1371600"/>
            <a:ext cx="2971800" cy="8382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713" name="Rectangle 8">
            <a:extLst>
              <a:ext uri="{FF2B5EF4-FFF2-40B4-BE49-F238E27FC236}">
                <a16:creationId xmlns:a16="http://schemas.microsoft.com/office/drawing/2014/main" id="{8B2484FC-5962-434A-A877-6B435224F2ED}"/>
              </a:ext>
            </a:extLst>
          </p:cNvPr>
          <p:cNvSpPr>
            <a:spLocks noChangeArrowheads="1"/>
          </p:cNvSpPr>
          <p:nvPr/>
        </p:nvSpPr>
        <p:spPr bwMode="auto">
          <a:xfrm>
            <a:off x="2971800" y="1524000"/>
            <a:ext cx="2819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None/>
            </a:pPr>
            <a:r>
              <a:rPr lang="zh-CN" altLang="en-US" sz="2800">
                <a:latin typeface="Verdana" panose="020B0604030504040204" pitchFamily="34" charset="0"/>
              </a:rPr>
              <a:t>四线制测量电路</a:t>
            </a:r>
          </a:p>
        </p:txBody>
      </p:sp>
      <p:sp>
        <p:nvSpPr>
          <p:cNvPr id="72714" name="矩形 70666">
            <a:extLst>
              <a:ext uri="{FF2B5EF4-FFF2-40B4-BE49-F238E27FC236}">
                <a16:creationId xmlns:a16="http://schemas.microsoft.com/office/drawing/2014/main" id="{2F52BC4E-7664-4FA5-8A38-BABCA2AADD77}"/>
              </a:ext>
            </a:extLst>
          </p:cNvPr>
          <p:cNvSpPr>
            <a:spLocks noChangeArrowheads="1"/>
          </p:cNvSpPr>
          <p:nvPr/>
        </p:nvSpPr>
        <p:spPr bwMode="auto">
          <a:xfrm>
            <a:off x="1752600" y="5410200"/>
            <a:ext cx="6502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zh-CN" altLang="en-US" sz="2400" b="1">
                <a:ea typeface="仿宋_GB2312" pitchFamily="1" charset="-122"/>
              </a:rPr>
              <a:t> 四线制电路消除了导线电阻和接触电阻影响，</a:t>
            </a:r>
          </a:p>
          <a:p>
            <a:r>
              <a:rPr lang="zh-CN" altLang="en-US" sz="2400" b="1">
                <a:ea typeface="仿宋_GB2312" pitchFamily="1" charset="-122"/>
              </a:rPr>
              <a:t>是最精确的电阻测量电路，可用于标准温度计</a:t>
            </a:r>
          </a:p>
        </p:txBody>
      </p:sp>
      <p:graphicFrame>
        <p:nvGraphicFramePr>
          <p:cNvPr id="72715" name="Object 9">
            <a:extLst>
              <a:ext uri="{FF2B5EF4-FFF2-40B4-BE49-F238E27FC236}">
                <a16:creationId xmlns:a16="http://schemas.microsoft.com/office/drawing/2014/main" id="{71FFBAD1-086F-4F8B-A060-4F76E8ED6881}"/>
              </a:ext>
            </a:extLst>
          </p:cNvPr>
          <p:cNvGraphicFramePr>
            <a:graphicFrameLocks noChangeAspect="1"/>
          </p:cNvGraphicFramePr>
          <p:nvPr/>
        </p:nvGraphicFramePr>
        <p:xfrm>
          <a:off x="1449388" y="2590800"/>
          <a:ext cx="7134225" cy="2803525"/>
        </p:xfrm>
        <a:graphic>
          <a:graphicData uri="http://schemas.openxmlformats.org/presentationml/2006/ole">
            <mc:AlternateContent xmlns:mc="http://schemas.openxmlformats.org/markup-compatibility/2006">
              <mc:Choice xmlns:v="urn:schemas-microsoft-com:vml" Requires="v">
                <p:oleObj spid="_x0000_s72744" r:id="rId3" imgW="6745320" imgH="2650320" progId="Visio.Drawing.11">
                  <p:embed/>
                </p:oleObj>
              </mc:Choice>
              <mc:Fallback>
                <p:oleObj r:id="rId3" imgW="6745320" imgH="2650320" progId="Visio.Drawing.11">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9388" y="2590800"/>
                        <a:ext cx="7134225"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日期占位符 3">
            <a:extLst>
              <a:ext uri="{FF2B5EF4-FFF2-40B4-BE49-F238E27FC236}">
                <a16:creationId xmlns:a16="http://schemas.microsoft.com/office/drawing/2014/main" id="{FD77E623-1FBA-4E51-A1F0-F3C58700A210}"/>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BA64692E-E93D-4723-B9C4-2DA87B34DAAE}" type="datetime10">
              <a:rPr lang="zh-CN" altLang="en-US" sz="1200"/>
              <a:pPr/>
              <a:t>19:06</a:t>
            </a:fld>
            <a:r>
              <a:rPr lang="zh-CN" altLang="en-US" sz="1200"/>
              <a:t>华中科技大学控制系测控所</a:t>
            </a:r>
          </a:p>
        </p:txBody>
      </p:sp>
      <p:sp>
        <p:nvSpPr>
          <p:cNvPr id="11266" name="页脚占位符 4">
            <a:extLst>
              <a:ext uri="{FF2B5EF4-FFF2-40B4-BE49-F238E27FC236}">
                <a16:creationId xmlns:a16="http://schemas.microsoft.com/office/drawing/2014/main" id="{EFEE298F-33E4-4317-87BF-7D7D4F7C1CB4}"/>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11267" name="Rectangle 2">
            <a:extLst>
              <a:ext uri="{FF2B5EF4-FFF2-40B4-BE49-F238E27FC236}">
                <a16:creationId xmlns:a16="http://schemas.microsoft.com/office/drawing/2014/main" id="{5155BC3C-6D41-4C99-9F61-4B2BD242BAC4}"/>
              </a:ext>
            </a:extLst>
          </p:cNvPr>
          <p:cNvSpPr>
            <a:spLocks noGrp="1" noChangeArrowheads="1"/>
          </p:cNvSpPr>
          <p:nvPr>
            <p:ph type="title" idx="4294967295"/>
          </p:nvPr>
        </p:nvSpPr>
        <p:spPr/>
        <p:txBody>
          <a:bodyPr/>
          <a:lstStyle/>
          <a:p>
            <a:pPr eaLnBrk="1" hangingPunct="1"/>
            <a:r>
              <a:rPr lang="en-US" altLang="zh-CN" dirty="0"/>
              <a:t>0</a:t>
            </a:r>
            <a:r>
              <a:rPr lang="zh-CN" altLang="en-US" dirty="0"/>
              <a:t>、测温原理</a:t>
            </a:r>
          </a:p>
        </p:txBody>
      </p:sp>
      <p:sp>
        <p:nvSpPr>
          <p:cNvPr id="11268" name="AutoShape 3">
            <a:extLst>
              <a:ext uri="{FF2B5EF4-FFF2-40B4-BE49-F238E27FC236}">
                <a16:creationId xmlns:a16="http://schemas.microsoft.com/office/drawing/2014/main" id="{6A563DD6-D048-4D46-9B66-752BD4156A24}"/>
              </a:ext>
            </a:extLst>
          </p:cNvPr>
          <p:cNvSpPr>
            <a:spLocks noChangeArrowheads="1"/>
          </p:cNvSpPr>
          <p:nvPr/>
        </p:nvSpPr>
        <p:spPr bwMode="auto">
          <a:xfrm>
            <a:off x="304800" y="2514600"/>
            <a:ext cx="8534400" cy="35052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200"/>
              <a:t>温度测量方式的两个大类：</a:t>
            </a:r>
            <a:r>
              <a:rPr lang="zh-CN" altLang="en-US" sz="2200" b="1"/>
              <a:t>接触式测温</a:t>
            </a:r>
            <a:r>
              <a:rPr lang="zh-CN" altLang="en-US" sz="2200"/>
              <a:t>和</a:t>
            </a:r>
            <a:r>
              <a:rPr lang="zh-CN" altLang="en-US" sz="2200" b="1"/>
              <a:t>非接触式测温</a:t>
            </a:r>
            <a:r>
              <a:rPr lang="zh-CN" altLang="en-US" sz="2200"/>
              <a:t>。</a:t>
            </a:r>
          </a:p>
          <a:p>
            <a:endParaRPr lang="zh-CN" altLang="en-US" sz="2200"/>
          </a:p>
          <a:p>
            <a:pPr lvl="1">
              <a:buClr>
                <a:schemeClr val="hlink"/>
              </a:buClr>
              <a:buFont typeface="Wingdings" panose="05000000000000000000" pitchFamily="2" charset="2"/>
              <a:buChar char="u"/>
            </a:pPr>
            <a:r>
              <a:rPr lang="zh-CN" altLang="en-US" sz="2200"/>
              <a:t>接触式测温：温度敏感元件与被测对象接触，经过换热后</a:t>
            </a:r>
          </a:p>
          <a:p>
            <a:pPr lvl="1">
              <a:buClr>
                <a:schemeClr val="hlink"/>
              </a:buClr>
              <a:buFont typeface="Wingdings" panose="05000000000000000000" pitchFamily="2" charset="2"/>
              <a:buNone/>
            </a:pPr>
            <a:r>
              <a:rPr lang="zh-CN" altLang="en-US" sz="2200"/>
              <a:t>            两者温度相等。但它往往会破坏被测对象原有的温度</a:t>
            </a:r>
          </a:p>
          <a:p>
            <a:pPr lvl="1">
              <a:buClr>
                <a:schemeClr val="hlink"/>
              </a:buClr>
              <a:buFont typeface="Wingdings" panose="05000000000000000000" pitchFamily="2" charset="2"/>
              <a:buNone/>
            </a:pPr>
            <a:r>
              <a:rPr lang="zh-CN" altLang="en-US" sz="2200"/>
              <a:t>            场，存在“</a:t>
            </a:r>
            <a:r>
              <a:rPr lang="zh-CN" altLang="en-US" sz="2200" b="1" u="sng">
                <a:solidFill>
                  <a:schemeClr val="hlink"/>
                </a:solidFill>
              </a:rPr>
              <a:t>置入误差</a:t>
            </a:r>
            <a:r>
              <a:rPr lang="zh-CN" altLang="en-US" sz="2200"/>
              <a:t>”。</a:t>
            </a:r>
          </a:p>
          <a:p>
            <a:pPr lvl="1">
              <a:buClr>
                <a:schemeClr val="hlink"/>
              </a:buClr>
              <a:buFont typeface="Wingdings" panose="05000000000000000000" pitchFamily="2" charset="2"/>
              <a:buChar char="u"/>
            </a:pPr>
            <a:r>
              <a:rPr lang="zh-CN" altLang="en-US" sz="2200"/>
              <a:t>非接触式测温：温度敏感元件不与被测对象接触，比如通过</a:t>
            </a:r>
          </a:p>
          <a:p>
            <a:pPr lvl="1">
              <a:buClr>
                <a:schemeClr val="hlink"/>
              </a:buClr>
              <a:buFont typeface="Wingdings" panose="05000000000000000000" pitchFamily="2" charset="2"/>
              <a:buNone/>
            </a:pPr>
            <a:r>
              <a:rPr lang="zh-CN" altLang="en-US" sz="2200"/>
              <a:t>             辐射能量进行热交换，由辐射能的大小来推算出被测</a:t>
            </a:r>
          </a:p>
          <a:p>
            <a:pPr lvl="1">
              <a:buClr>
                <a:schemeClr val="hlink"/>
              </a:buClr>
              <a:buFont typeface="Wingdings" panose="05000000000000000000" pitchFamily="2" charset="2"/>
              <a:buNone/>
            </a:pPr>
            <a:r>
              <a:rPr lang="zh-CN" altLang="en-US" sz="2200"/>
              <a:t>             物体的温度。这种方法响应快，对被测对象干扰小，</a:t>
            </a:r>
          </a:p>
          <a:p>
            <a:pPr lvl="1">
              <a:buClr>
                <a:schemeClr val="hlink"/>
              </a:buClr>
              <a:buFont typeface="Wingdings" panose="05000000000000000000" pitchFamily="2" charset="2"/>
              <a:buNone/>
            </a:pPr>
            <a:r>
              <a:rPr lang="zh-CN" altLang="en-US" sz="2200"/>
              <a:t>             可测</a:t>
            </a:r>
            <a:r>
              <a:rPr lang="zh-CN" altLang="en-US" sz="2200" b="1">
                <a:solidFill>
                  <a:schemeClr val="hlink"/>
                </a:solidFill>
              </a:rPr>
              <a:t>高温</a:t>
            </a:r>
            <a:r>
              <a:rPr lang="zh-CN" altLang="en-US" sz="2200"/>
              <a:t>、</a:t>
            </a:r>
            <a:r>
              <a:rPr lang="zh-CN" altLang="en-US" sz="2200" b="1">
                <a:solidFill>
                  <a:schemeClr val="hlink"/>
                </a:solidFill>
              </a:rPr>
              <a:t>运动物体</a:t>
            </a:r>
            <a:r>
              <a:rPr lang="zh-CN" altLang="en-US" sz="2200"/>
              <a:t>的温度，但精度一般不高。</a:t>
            </a:r>
          </a:p>
        </p:txBody>
      </p:sp>
      <p:grpSp>
        <p:nvGrpSpPr>
          <p:cNvPr id="11269" name="Group 4">
            <a:extLst>
              <a:ext uri="{FF2B5EF4-FFF2-40B4-BE49-F238E27FC236}">
                <a16:creationId xmlns:a16="http://schemas.microsoft.com/office/drawing/2014/main" id="{9947D998-C123-4786-9038-DE0E68831563}"/>
              </a:ext>
            </a:extLst>
          </p:cNvPr>
          <p:cNvGrpSpPr>
            <a:grpSpLocks/>
          </p:cNvGrpSpPr>
          <p:nvPr/>
        </p:nvGrpSpPr>
        <p:grpSpPr bwMode="auto">
          <a:xfrm>
            <a:off x="1981200" y="1570038"/>
            <a:ext cx="5029200" cy="792162"/>
            <a:chOff x="0" y="0"/>
            <a:chExt cx="2160" cy="499"/>
          </a:xfrm>
        </p:grpSpPr>
        <p:sp>
          <p:nvSpPr>
            <p:cNvPr id="11270" name="AutoShape 5">
              <a:extLst>
                <a:ext uri="{FF2B5EF4-FFF2-40B4-BE49-F238E27FC236}">
                  <a16:creationId xmlns:a16="http://schemas.microsoft.com/office/drawing/2014/main" id="{2B566550-08B7-4E05-A323-277A8EBBD3E6}"/>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1" name="Freeform 6">
              <a:extLst>
                <a:ext uri="{FF2B5EF4-FFF2-40B4-BE49-F238E27FC236}">
                  <a16:creationId xmlns:a16="http://schemas.microsoft.com/office/drawing/2014/main" id="{10F5F0A5-6DB5-457A-BC31-0F1EAF4CB77E}"/>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9" name="Text Box 7">
              <a:extLst>
                <a:ext uri="{FF2B5EF4-FFF2-40B4-BE49-F238E27FC236}">
                  <a16:creationId xmlns:a16="http://schemas.microsoft.com/office/drawing/2014/main" id="{4E6C08F1-9140-476E-980C-6F73A88B5EF1}"/>
                </a:ext>
              </a:extLst>
            </p:cNvPr>
            <p:cNvSpPr txBox="1"/>
            <p:nvPr/>
          </p:nvSpPr>
          <p:spPr>
            <a:xfrm>
              <a:off x="180" y="48"/>
              <a:ext cx="1755" cy="327"/>
            </a:xfrm>
            <a:prstGeom prst="rect">
              <a:avLst/>
            </a:prstGeom>
            <a:noFill/>
            <a:ln w="9525">
              <a:noFill/>
              <a:miter/>
            </a:ln>
          </p:spPr>
          <p:txBody>
            <a:bodyPr>
              <a:spAutoFit/>
            </a:bodyPr>
            <a:lstStyle/>
            <a:p>
              <a:pPr algn="ctr" eaLnBrk="0" hangingPunct="0"/>
              <a:r>
                <a:rPr lang="zh-CN" altLang="en-US" sz="2800" noProof="1">
                  <a:solidFill>
                    <a:srgbClr val="FFFFFF"/>
                  </a:solidFill>
                  <a:effectLst>
                    <a:outerShdw blurRad="38100" dist="38100" dir="2700000">
                      <a:srgbClr val="C0C0C0"/>
                    </a:outerShdw>
                  </a:effectLst>
                  <a:cs typeface="+mn-ea"/>
                </a:rPr>
                <a:t>温度测量方法的分类</a:t>
              </a:r>
              <a:endParaRPr lang="zh-CN" altLang="en-US" sz="2800" noProof="1">
                <a:solidFill>
                  <a:srgbClr val="FFFFFF"/>
                </a:solidFill>
                <a:effectLst>
                  <a:outerShdw blurRad="38100" dist="38100" dir="2700000">
                    <a:srgbClr val="C0C0C0"/>
                  </a:outerShdw>
                </a:effectLst>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日期占位符 3">
            <a:extLst>
              <a:ext uri="{FF2B5EF4-FFF2-40B4-BE49-F238E27FC236}">
                <a16:creationId xmlns:a16="http://schemas.microsoft.com/office/drawing/2014/main" id="{9EDF75D2-BD29-4607-8E9F-9CE5D3E6BAF4}"/>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79DA4421-3E52-42BE-B729-C54FC2CE9A34}" type="datetime10">
              <a:rPr lang="zh-CN" altLang="en-US" sz="1200" smtClean="0"/>
              <a:pPr/>
              <a:t>19:06</a:t>
            </a:fld>
            <a:r>
              <a:rPr lang="zh-CN" altLang="en-US" sz="1200" dirty="0"/>
              <a:t>人工智能与自动化学院测量系</a:t>
            </a:r>
          </a:p>
        </p:txBody>
      </p:sp>
      <p:sp>
        <p:nvSpPr>
          <p:cNvPr id="73730" name="页脚占位符 4">
            <a:extLst>
              <a:ext uri="{FF2B5EF4-FFF2-40B4-BE49-F238E27FC236}">
                <a16:creationId xmlns:a16="http://schemas.microsoft.com/office/drawing/2014/main" id="{326A5089-3E66-428E-AE52-333597866F4B}"/>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73731" name="Rectangle 2">
            <a:extLst>
              <a:ext uri="{FF2B5EF4-FFF2-40B4-BE49-F238E27FC236}">
                <a16:creationId xmlns:a16="http://schemas.microsoft.com/office/drawing/2014/main" id="{51883817-4F53-4461-AA06-7A3F38075B99}"/>
              </a:ext>
            </a:extLst>
          </p:cNvPr>
          <p:cNvSpPr>
            <a:spLocks noGrp="1" noChangeArrowheads="1"/>
          </p:cNvSpPr>
          <p:nvPr>
            <p:ph type="title" idx="4294967295"/>
          </p:nvPr>
        </p:nvSpPr>
        <p:spPr/>
        <p:txBody>
          <a:bodyPr/>
          <a:lstStyle/>
          <a:p>
            <a:pPr eaLnBrk="1" hangingPunct="1"/>
            <a:r>
              <a:rPr lang="en-US" altLang="zh-CN" dirty="0"/>
              <a:t>8.2</a:t>
            </a:r>
            <a:r>
              <a:rPr lang="zh-CN" altLang="en-US" dirty="0"/>
              <a:t>  </a:t>
            </a:r>
            <a:r>
              <a:rPr lang="zh-CN" altLang="en-US" b="0" dirty="0"/>
              <a:t>热电阻传感器</a:t>
            </a:r>
            <a:r>
              <a:rPr lang="en-US" altLang="zh-CN" b="0" dirty="0"/>
              <a:t>——</a:t>
            </a:r>
            <a:r>
              <a:rPr lang="zh-CN" altLang="en-US" b="0" dirty="0"/>
              <a:t>测温电路</a:t>
            </a:r>
          </a:p>
        </p:txBody>
      </p:sp>
      <p:grpSp>
        <p:nvGrpSpPr>
          <p:cNvPr id="73732" name="Group 3">
            <a:extLst>
              <a:ext uri="{FF2B5EF4-FFF2-40B4-BE49-F238E27FC236}">
                <a16:creationId xmlns:a16="http://schemas.microsoft.com/office/drawing/2014/main" id="{2077AA87-D704-426D-AC16-0801B74F7E78}"/>
              </a:ext>
            </a:extLst>
          </p:cNvPr>
          <p:cNvGrpSpPr>
            <a:grpSpLocks/>
          </p:cNvGrpSpPr>
          <p:nvPr/>
        </p:nvGrpSpPr>
        <p:grpSpPr bwMode="auto">
          <a:xfrm>
            <a:off x="304800" y="1981200"/>
            <a:ext cx="914400" cy="1752600"/>
            <a:chOff x="0" y="0"/>
            <a:chExt cx="2160" cy="499"/>
          </a:xfrm>
        </p:grpSpPr>
        <p:sp>
          <p:nvSpPr>
            <p:cNvPr id="73733" name="AutoShape 4">
              <a:extLst>
                <a:ext uri="{FF2B5EF4-FFF2-40B4-BE49-F238E27FC236}">
                  <a16:creationId xmlns:a16="http://schemas.microsoft.com/office/drawing/2014/main" id="{B36C7EE8-CEF0-4E16-B74A-A949E3363754}"/>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3734" name="Freeform 5">
              <a:extLst>
                <a:ext uri="{FF2B5EF4-FFF2-40B4-BE49-F238E27FC236}">
                  <a16:creationId xmlns:a16="http://schemas.microsoft.com/office/drawing/2014/main" id="{0A44E00A-2BA4-407B-A159-63E9027776EB}"/>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3735" name="Text Box 6">
              <a:extLst>
                <a:ext uri="{FF2B5EF4-FFF2-40B4-BE49-F238E27FC236}">
                  <a16:creationId xmlns:a16="http://schemas.microsoft.com/office/drawing/2014/main" id="{562A917D-544C-49DC-A529-EAC07E9A3B6C}"/>
                </a:ext>
              </a:extLst>
            </p:cNvPr>
            <p:cNvSpPr txBox="1">
              <a:spLocks noChangeArrowheads="1"/>
            </p:cNvSpPr>
            <p:nvPr/>
          </p:nvSpPr>
          <p:spPr bwMode="auto">
            <a:xfrm>
              <a:off x="180" y="48"/>
              <a:ext cx="1755"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热电阻测温电路</a:t>
              </a:r>
              <a:endParaRPr lang="en-US" altLang="zh-CN" sz="2000">
                <a:solidFill>
                  <a:schemeClr val="bg1"/>
                </a:solidFill>
              </a:endParaRPr>
            </a:p>
          </p:txBody>
        </p:sp>
      </p:grpSp>
      <p:sp>
        <p:nvSpPr>
          <p:cNvPr id="73736" name="AutoShape 7">
            <a:extLst>
              <a:ext uri="{FF2B5EF4-FFF2-40B4-BE49-F238E27FC236}">
                <a16:creationId xmlns:a16="http://schemas.microsoft.com/office/drawing/2014/main" id="{F13F97E8-CABD-4C56-9057-167D31D296BE}"/>
              </a:ext>
            </a:extLst>
          </p:cNvPr>
          <p:cNvSpPr>
            <a:spLocks noChangeArrowheads="1"/>
          </p:cNvSpPr>
          <p:nvPr/>
        </p:nvSpPr>
        <p:spPr bwMode="auto">
          <a:xfrm>
            <a:off x="2819400" y="1371600"/>
            <a:ext cx="2971800" cy="8382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3737" name="Rectangle 8">
            <a:extLst>
              <a:ext uri="{FF2B5EF4-FFF2-40B4-BE49-F238E27FC236}">
                <a16:creationId xmlns:a16="http://schemas.microsoft.com/office/drawing/2014/main" id="{CA5389B5-823C-4F2B-924F-A88A68393E57}"/>
              </a:ext>
            </a:extLst>
          </p:cNvPr>
          <p:cNvSpPr>
            <a:spLocks noChangeArrowheads="1"/>
          </p:cNvSpPr>
          <p:nvPr/>
        </p:nvSpPr>
        <p:spPr bwMode="auto">
          <a:xfrm>
            <a:off x="2971800" y="1524000"/>
            <a:ext cx="2819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None/>
            </a:pPr>
            <a:r>
              <a:rPr lang="zh-CN" altLang="en-US" sz="2800">
                <a:latin typeface="Verdana" panose="020B0604030504040204" pitchFamily="34" charset="0"/>
              </a:rPr>
              <a:t>三线制测量电路</a:t>
            </a:r>
          </a:p>
        </p:txBody>
      </p:sp>
      <p:sp>
        <p:nvSpPr>
          <p:cNvPr id="73738" name="矩形 71690">
            <a:extLst>
              <a:ext uri="{FF2B5EF4-FFF2-40B4-BE49-F238E27FC236}">
                <a16:creationId xmlns:a16="http://schemas.microsoft.com/office/drawing/2014/main" id="{E1D3B870-542C-4A97-BB25-50DB98FD16E2}"/>
              </a:ext>
            </a:extLst>
          </p:cNvPr>
          <p:cNvSpPr>
            <a:spLocks noChangeArrowheads="1"/>
          </p:cNvSpPr>
          <p:nvPr/>
        </p:nvSpPr>
        <p:spPr bwMode="auto">
          <a:xfrm>
            <a:off x="1752600" y="2514600"/>
            <a:ext cx="7223125"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ea typeface="仿宋_GB2312" pitchFamily="1" charset="-122"/>
              </a:rPr>
              <a:t>       三线制电路相比四线制电路减少了</a:t>
            </a:r>
            <a:r>
              <a:rPr lang="en-US" altLang="zh-CN" sz="2400" b="1">
                <a:ea typeface="仿宋_GB2312" pitchFamily="1" charset="-122"/>
              </a:rPr>
              <a:t>1</a:t>
            </a:r>
            <a:r>
              <a:rPr lang="zh-CN" altLang="en-US" sz="2400" b="1">
                <a:ea typeface="仿宋_GB2312" pitchFamily="1" charset="-122"/>
              </a:rPr>
              <a:t>根导线，</a:t>
            </a:r>
          </a:p>
          <a:p>
            <a:r>
              <a:rPr lang="zh-CN" altLang="en-US" sz="2400" b="1">
                <a:ea typeface="仿宋_GB2312" pitchFamily="1" charset="-122"/>
              </a:rPr>
              <a:t>基本消除导线电阻和接触电阻影响，但可以满足</a:t>
            </a:r>
          </a:p>
          <a:p>
            <a:r>
              <a:rPr lang="zh-CN" altLang="en-US" sz="2400" b="1">
                <a:ea typeface="仿宋_GB2312" pitchFamily="1" charset="-122"/>
              </a:rPr>
              <a:t>工业测温精度要求，是最常用的工业测温电路制式。</a:t>
            </a:r>
          </a:p>
        </p:txBody>
      </p:sp>
      <p:graphicFrame>
        <p:nvGraphicFramePr>
          <p:cNvPr id="73739" name="对象 71691">
            <a:extLst>
              <a:ext uri="{FF2B5EF4-FFF2-40B4-BE49-F238E27FC236}">
                <a16:creationId xmlns:a16="http://schemas.microsoft.com/office/drawing/2014/main" id="{44ED37C9-AF36-4EFA-B6BA-E0D5AF4D7613}"/>
              </a:ext>
            </a:extLst>
          </p:cNvPr>
          <p:cNvGraphicFramePr>
            <a:graphicFrameLocks noChangeAspect="1"/>
          </p:cNvGraphicFramePr>
          <p:nvPr/>
        </p:nvGraphicFramePr>
        <p:xfrm>
          <a:off x="4030663" y="3656013"/>
          <a:ext cx="3817937" cy="2997200"/>
        </p:xfrm>
        <a:graphic>
          <a:graphicData uri="http://schemas.openxmlformats.org/presentationml/2006/ole">
            <mc:AlternateContent xmlns:mc="http://schemas.openxmlformats.org/markup-compatibility/2006">
              <mc:Choice xmlns:v="urn:schemas-microsoft-com:vml" Requires="v">
                <p:oleObj spid="_x0000_s73769" r:id="rId3" imgW="3607200" imgH="2831400" progId="Visio.Drawing.11">
                  <p:embed/>
                </p:oleObj>
              </mc:Choice>
              <mc:Fallback>
                <p:oleObj r:id="rId3" imgW="3607200" imgH="2831400" progId="Visio.Drawing.11">
                  <p:embed/>
                  <p:pic>
                    <p:nvPicPr>
                      <p:cNvPr id="0" name="对象 716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0663" y="3656013"/>
                        <a:ext cx="3817937"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3740" name="矩形 71692">
            <a:extLst>
              <a:ext uri="{FF2B5EF4-FFF2-40B4-BE49-F238E27FC236}">
                <a16:creationId xmlns:a16="http://schemas.microsoft.com/office/drawing/2014/main" id="{19693226-B503-4421-A887-8B50293B226F}"/>
              </a:ext>
            </a:extLst>
          </p:cNvPr>
          <p:cNvSpPr>
            <a:spLocks noChangeArrowheads="1"/>
          </p:cNvSpPr>
          <p:nvPr/>
        </p:nvSpPr>
        <p:spPr bwMode="auto">
          <a:xfrm>
            <a:off x="381000" y="4495800"/>
            <a:ext cx="3276600" cy="1196975"/>
          </a:xfrm>
          <a:prstGeom prst="rect">
            <a:avLst/>
          </a:prstGeom>
          <a:solidFill>
            <a:schemeClr val="accent1"/>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t>三线制电路种类很多，其中不平衡电桥电路最典型</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日期占位符 3">
            <a:extLst>
              <a:ext uri="{FF2B5EF4-FFF2-40B4-BE49-F238E27FC236}">
                <a16:creationId xmlns:a16="http://schemas.microsoft.com/office/drawing/2014/main" id="{671C49F2-2CCE-4118-B46D-C6D61358C08F}"/>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200" dirty="0"/>
              <a:t>人工智能与自动化学院测量系</a:t>
            </a:r>
          </a:p>
        </p:txBody>
      </p:sp>
      <p:sp>
        <p:nvSpPr>
          <p:cNvPr id="74754" name="页脚占位符 4">
            <a:extLst>
              <a:ext uri="{FF2B5EF4-FFF2-40B4-BE49-F238E27FC236}">
                <a16:creationId xmlns:a16="http://schemas.microsoft.com/office/drawing/2014/main" id="{F0DAF9A3-6BAC-482B-8F1B-DF72A3EA19AC}"/>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74755" name="Rectangle 2">
            <a:extLst>
              <a:ext uri="{FF2B5EF4-FFF2-40B4-BE49-F238E27FC236}">
                <a16:creationId xmlns:a16="http://schemas.microsoft.com/office/drawing/2014/main" id="{A5B1660C-6FFA-415A-A41E-DB32ED3F1B30}"/>
              </a:ext>
            </a:extLst>
          </p:cNvPr>
          <p:cNvSpPr>
            <a:spLocks noGrp="1" noChangeArrowheads="1"/>
          </p:cNvSpPr>
          <p:nvPr>
            <p:ph type="title" idx="4294967295"/>
          </p:nvPr>
        </p:nvSpPr>
        <p:spPr/>
        <p:txBody>
          <a:bodyPr/>
          <a:lstStyle/>
          <a:p>
            <a:pPr eaLnBrk="1" hangingPunct="1"/>
            <a:r>
              <a:rPr lang="en-US" altLang="zh-CN" dirty="0"/>
              <a:t>8.2</a:t>
            </a:r>
            <a:r>
              <a:rPr lang="zh-CN" altLang="en-US" dirty="0"/>
              <a:t>  </a:t>
            </a:r>
            <a:r>
              <a:rPr lang="zh-CN" altLang="en-US" b="0" dirty="0"/>
              <a:t>热电阻传感器</a:t>
            </a:r>
            <a:r>
              <a:rPr lang="en-US" altLang="zh-CN" b="0" dirty="0"/>
              <a:t>——</a:t>
            </a:r>
            <a:r>
              <a:rPr lang="zh-CN" altLang="en-US" b="0" dirty="0"/>
              <a:t>测温电路</a:t>
            </a:r>
          </a:p>
        </p:txBody>
      </p:sp>
      <p:grpSp>
        <p:nvGrpSpPr>
          <p:cNvPr id="74756" name="Group 3">
            <a:extLst>
              <a:ext uri="{FF2B5EF4-FFF2-40B4-BE49-F238E27FC236}">
                <a16:creationId xmlns:a16="http://schemas.microsoft.com/office/drawing/2014/main" id="{B0C7AA87-70BB-4EFD-81BF-34AE1422B9A7}"/>
              </a:ext>
            </a:extLst>
          </p:cNvPr>
          <p:cNvGrpSpPr>
            <a:grpSpLocks/>
          </p:cNvGrpSpPr>
          <p:nvPr/>
        </p:nvGrpSpPr>
        <p:grpSpPr bwMode="auto">
          <a:xfrm>
            <a:off x="304800" y="1981200"/>
            <a:ext cx="914400" cy="1752600"/>
            <a:chOff x="0" y="0"/>
            <a:chExt cx="2160" cy="499"/>
          </a:xfrm>
        </p:grpSpPr>
        <p:sp>
          <p:nvSpPr>
            <p:cNvPr id="74757" name="AutoShape 4">
              <a:extLst>
                <a:ext uri="{FF2B5EF4-FFF2-40B4-BE49-F238E27FC236}">
                  <a16:creationId xmlns:a16="http://schemas.microsoft.com/office/drawing/2014/main" id="{1E38549D-0D0F-4773-ACBF-02420713BA0E}"/>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4758" name="Freeform 5">
              <a:extLst>
                <a:ext uri="{FF2B5EF4-FFF2-40B4-BE49-F238E27FC236}">
                  <a16:creationId xmlns:a16="http://schemas.microsoft.com/office/drawing/2014/main" id="{165322A7-85E5-4D79-BD60-E64A0E09B3A4}"/>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4759" name="Text Box 6">
              <a:extLst>
                <a:ext uri="{FF2B5EF4-FFF2-40B4-BE49-F238E27FC236}">
                  <a16:creationId xmlns:a16="http://schemas.microsoft.com/office/drawing/2014/main" id="{017764D0-8A2B-460F-A791-12975DFB08C9}"/>
                </a:ext>
              </a:extLst>
            </p:cNvPr>
            <p:cNvSpPr txBox="1">
              <a:spLocks noChangeArrowheads="1"/>
            </p:cNvSpPr>
            <p:nvPr/>
          </p:nvSpPr>
          <p:spPr bwMode="auto">
            <a:xfrm>
              <a:off x="180" y="48"/>
              <a:ext cx="1755"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热电阻测温电路</a:t>
              </a:r>
              <a:endParaRPr lang="en-US" altLang="zh-CN" sz="2000">
                <a:solidFill>
                  <a:schemeClr val="bg1"/>
                </a:solidFill>
              </a:endParaRPr>
            </a:p>
          </p:txBody>
        </p:sp>
      </p:grpSp>
      <p:sp>
        <p:nvSpPr>
          <p:cNvPr id="74760" name="AutoShape 7">
            <a:extLst>
              <a:ext uri="{FF2B5EF4-FFF2-40B4-BE49-F238E27FC236}">
                <a16:creationId xmlns:a16="http://schemas.microsoft.com/office/drawing/2014/main" id="{8E9C2E02-8DF8-48AD-9112-38AEFD347DD3}"/>
              </a:ext>
            </a:extLst>
          </p:cNvPr>
          <p:cNvSpPr>
            <a:spLocks noChangeArrowheads="1"/>
          </p:cNvSpPr>
          <p:nvPr/>
        </p:nvSpPr>
        <p:spPr bwMode="auto">
          <a:xfrm>
            <a:off x="1295400" y="1219200"/>
            <a:ext cx="4953000" cy="50292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4761" name="Rectangle 8">
            <a:extLst>
              <a:ext uri="{FF2B5EF4-FFF2-40B4-BE49-F238E27FC236}">
                <a16:creationId xmlns:a16="http://schemas.microsoft.com/office/drawing/2014/main" id="{CA2DA44D-9F73-43BA-8EC6-A08CA0D92EC1}"/>
              </a:ext>
            </a:extLst>
          </p:cNvPr>
          <p:cNvSpPr>
            <a:spLocks noChangeArrowheads="1"/>
          </p:cNvSpPr>
          <p:nvPr/>
        </p:nvSpPr>
        <p:spPr bwMode="auto">
          <a:xfrm>
            <a:off x="1676400" y="1371600"/>
            <a:ext cx="4648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400" b="1">
                <a:latin typeface="Verdana" panose="020B0604030504040204" pitchFamily="34" charset="0"/>
              </a:rPr>
              <a:t>不平衡电桥三线制测量电路</a:t>
            </a:r>
            <a:r>
              <a:rPr lang="zh-CN" altLang="en-US" sz="2400">
                <a:latin typeface="Verdana" panose="020B0604030504040204" pitchFamily="34" charset="0"/>
              </a:rPr>
              <a:t>：</a:t>
            </a:r>
          </a:p>
          <a:p>
            <a:pPr>
              <a:spcBef>
                <a:spcPct val="20000"/>
              </a:spcBef>
              <a:buClr>
                <a:schemeClr val="hlink"/>
              </a:buClr>
              <a:buFont typeface="Wingdings" panose="05000000000000000000" pitchFamily="2" charset="2"/>
              <a:buNone/>
            </a:pPr>
            <a:r>
              <a:rPr lang="zh-CN" altLang="en-US" sz="2000">
                <a:solidFill>
                  <a:schemeClr val="tx2"/>
                </a:solidFill>
                <a:latin typeface="Verdana" panose="020B0604030504040204" pitchFamily="34" charset="0"/>
              </a:rPr>
              <a:t>   当电桥平衡时，有：                         </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R</a:t>
            </a:r>
            <a:r>
              <a:rPr lang="en-US" altLang="zh-CN" sz="2000" i="1" baseline="-25000">
                <a:solidFill>
                  <a:schemeClr val="tx2"/>
                </a:solidFill>
                <a:latin typeface="Verdana" panose="020B0604030504040204" pitchFamily="34" charset="0"/>
              </a:rPr>
              <a:t>t</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r</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R</a:t>
            </a:r>
            <a:r>
              <a:rPr lang="en-US" altLang="zh-CN" sz="2000" baseline="-25000">
                <a:solidFill>
                  <a:schemeClr val="tx2"/>
                </a:solidFill>
                <a:latin typeface="Verdana" panose="020B0604030504040204" pitchFamily="34" charset="0"/>
              </a:rPr>
              <a:t>2</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R</a:t>
            </a:r>
            <a:r>
              <a:rPr lang="en-US" altLang="zh-CN" sz="2000" baseline="-25000">
                <a:solidFill>
                  <a:schemeClr val="tx2"/>
                </a:solidFill>
                <a:latin typeface="Verdana" panose="020B0604030504040204" pitchFamily="34" charset="0"/>
              </a:rPr>
              <a:t>3</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r</a:t>
            </a:r>
            <a:r>
              <a:rPr lang="en-US" altLang="zh-CN" sz="2000">
                <a:solidFill>
                  <a:schemeClr val="tx2"/>
                </a:solidFill>
                <a:latin typeface="Verdana" panose="020B0604030504040204" pitchFamily="34" charset="0"/>
              </a:rPr>
              <a:t>)</a:t>
            </a:r>
            <a:r>
              <a:rPr lang="en-US" altLang="zh-CN" sz="2000" i="1">
                <a:solidFill>
                  <a:schemeClr val="tx2"/>
                </a:solidFill>
                <a:latin typeface="Verdana" panose="020B0604030504040204" pitchFamily="34" charset="0"/>
              </a:rPr>
              <a:t>R</a:t>
            </a:r>
            <a:r>
              <a:rPr lang="en-US" altLang="zh-CN" sz="2000" baseline="-25000">
                <a:solidFill>
                  <a:schemeClr val="tx2"/>
                </a:solidFill>
                <a:latin typeface="Verdana" panose="020B0604030504040204" pitchFamily="34" charset="0"/>
              </a:rPr>
              <a:t>1</a:t>
            </a:r>
          </a:p>
          <a:p>
            <a:pPr>
              <a:spcBef>
                <a:spcPct val="20000"/>
              </a:spcBef>
              <a:buClr>
                <a:schemeClr val="hlink"/>
              </a:buClr>
              <a:buFont typeface="Wingdings" panose="05000000000000000000" pitchFamily="2" charset="2"/>
              <a:buNone/>
            </a:pPr>
            <a:endParaRPr lang="en-US" altLang="zh-CN" sz="2000" baseline="-25000">
              <a:solidFill>
                <a:schemeClr val="tx2"/>
              </a:solidFill>
              <a:latin typeface="Verdana" panose="020B0604030504040204" pitchFamily="34" charset="0"/>
            </a:endParaRPr>
          </a:p>
          <a:p>
            <a:pPr>
              <a:spcBef>
                <a:spcPct val="20000"/>
              </a:spcBef>
              <a:buClr>
                <a:schemeClr val="hlink"/>
              </a:buClr>
              <a:buFont typeface="Wingdings" panose="05000000000000000000" pitchFamily="2" charset="2"/>
              <a:buNone/>
            </a:pPr>
            <a:endParaRPr lang="en-US" altLang="zh-CN" sz="2000" baseline="-25000">
              <a:solidFill>
                <a:schemeClr val="tx2"/>
              </a:solidFill>
              <a:latin typeface="Verdana" panose="020B0604030504040204" pitchFamily="34" charset="0"/>
            </a:endParaRPr>
          </a:p>
          <a:p>
            <a:pPr>
              <a:spcBef>
                <a:spcPct val="20000"/>
              </a:spcBef>
              <a:buClr>
                <a:schemeClr val="hlink"/>
              </a:buClr>
              <a:buFont typeface="Wingdings" panose="05000000000000000000" pitchFamily="2" charset="2"/>
              <a:buNone/>
            </a:pPr>
            <a:endParaRPr lang="en-US" altLang="zh-CN" sz="2000" baseline="-25000">
              <a:solidFill>
                <a:schemeClr val="tx2"/>
              </a:solidFill>
              <a:latin typeface="Verdana" panose="020B0604030504040204" pitchFamily="34" charset="0"/>
            </a:endParaRPr>
          </a:p>
          <a:p>
            <a:pPr>
              <a:spcBef>
                <a:spcPct val="20000"/>
              </a:spcBef>
              <a:buClr>
                <a:schemeClr val="hlink"/>
              </a:buClr>
              <a:buFont typeface="Wingdings" panose="05000000000000000000" pitchFamily="2" charset="2"/>
              <a:buNone/>
            </a:pPr>
            <a:endParaRPr lang="en-US" altLang="zh-CN" sz="2000" baseline="-25000">
              <a:solidFill>
                <a:schemeClr val="tx2"/>
              </a:solidFill>
              <a:latin typeface="Verdana" panose="020B0604030504040204" pitchFamily="34" charset="0"/>
            </a:endParaRPr>
          </a:p>
          <a:p>
            <a:pPr>
              <a:spcBef>
                <a:spcPct val="20000"/>
              </a:spcBef>
              <a:buClr>
                <a:schemeClr val="hlink"/>
              </a:buClr>
              <a:buFont typeface="Wingdings" panose="05000000000000000000" pitchFamily="2" charset="2"/>
              <a:buNone/>
            </a:pPr>
            <a:endParaRPr lang="en-US" altLang="zh-CN" sz="2000" baseline="-25000">
              <a:solidFill>
                <a:schemeClr val="tx2"/>
              </a:solidFill>
              <a:latin typeface="Verdana" panose="020B0604030504040204" pitchFamily="34" charset="0"/>
            </a:endParaRPr>
          </a:p>
          <a:p>
            <a:pPr>
              <a:spcBef>
                <a:spcPct val="20000"/>
              </a:spcBef>
              <a:buClr>
                <a:schemeClr val="hlink"/>
              </a:buClr>
              <a:buFont typeface="Wingdings" panose="05000000000000000000" pitchFamily="2" charset="2"/>
              <a:buNone/>
            </a:pPr>
            <a:r>
              <a:rPr lang="zh-CN" altLang="en-US" sz="2000">
                <a:latin typeface="Verdana" panose="020B0604030504040204" pitchFamily="34" charset="0"/>
              </a:rPr>
              <a:t>    设计电桥时如满足</a:t>
            </a:r>
            <a:r>
              <a:rPr lang="en-US" altLang="zh-CN" sz="2000" i="1">
                <a:latin typeface="Verdana" panose="020B0604030504040204" pitchFamily="34" charset="0"/>
              </a:rPr>
              <a:t>R</a:t>
            </a:r>
            <a:r>
              <a:rPr lang="en-US" altLang="zh-CN" sz="2000">
                <a:latin typeface="Verdana" panose="020B0604030504040204" pitchFamily="34" charset="0"/>
              </a:rPr>
              <a:t>1=</a:t>
            </a:r>
            <a:r>
              <a:rPr lang="en-US" altLang="zh-CN" sz="2000" i="1">
                <a:latin typeface="Verdana" panose="020B0604030504040204" pitchFamily="34" charset="0"/>
              </a:rPr>
              <a:t>R</a:t>
            </a:r>
            <a:r>
              <a:rPr lang="en-US" altLang="zh-CN" sz="2000">
                <a:latin typeface="Verdana" panose="020B0604030504040204" pitchFamily="34" charset="0"/>
              </a:rPr>
              <a:t>2,</a:t>
            </a:r>
            <a:r>
              <a:rPr lang="zh-CN" altLang="en-US" sz="2000">
                <a:latin typeface="Verdana" panose="020B0604030504040204" pitchFamily="34" charset="0"/>
              </a:rPr>
              <a:t>则上式等号右边含有</a:t>
            </a:r>
            <a:r>
              <a:rPr lang="en-US" altLang="zh-CN" sz="2000" i="1">
                <a:latin typeface="Verdana" panose="020B0604030504040204" pitchFamily="34" charset="0"/>
              </a:rPr>
              <a:t>r</a:t>
            </a:r>
            <a:r>
              <a:rPr lang="zh-CN" altLang="en-US" sz="2000">
                <a:latin typeface="Verdana" panose="020B0604030504040204" pitchFamily="34" charset="0"/>
              </a:rPr>
              <a:t>的两项完全消去。在这种情况下，导线电阻</a:t>
            </a:r>
            <a:r>
              <a:rPr lang="en-US" altLang="zh-CN" sz="2000" i="1">
                <a:latin typeface="Verdana" panose="020B0604030504040204" pitchFamily="34" charset="0"/>
              </a:rPr>
              <a:t>r</a:t>
            </a:r>
            <a:r>
              <a:rPr lang="zh-CN" altLang="en-US" sz="2000">
                <a:latin typeface="Verdana" panose="020B0604030504040204" pitchFamily="34" charset="0"/>
              </a:rPr>
              <a:t>对热电阻的测量会毫无影响。但必须注意，只有在</a:t>
            </a:r>
            <a:r>
              <a:rPr lang="en-US" altLang="zh-CN" sz="2000" i="1">
                <a:latin typeface="Verdana" panose="020B0604030504040204" pitchFamily="34" charset="0"/>
              </a:rPr>
              <a:t>R</a:t>
            </a:r>
            <a:r>
              <a:rPr lang="en-US" altLang="zh-CN" sz="2000">
                <a:latin typeface="Verdana" panose="020B0604030504040204" pitchFamily="34" charset="0"/>
              </a:rPr>
              <a:t>1=</a:t>
            </a:r>
            <a:r>
              <a:rPr lang="en-US" altLang="zh-CN" sz="2000" i="1">
                <a:latin typeface="Verdana" panose="020B0604030504040204" pitchFamily="34" charset="0"/>
              </a:rPr>
              <a:t>R</a:t>
            </a:r>
            <a:r>
              <a:rPr lang="en-US" altLang="zh-CN" sz="2000">
                <a:latin typeface="Verdana" panose="020B0604030504040204" pitchFamily="34" charset="0"/>
              </a:rPr>
              <a:t>2</a:t>
            </a:r>
            <a:r>
              <a:rPr lang="zh-CN" altLang="en-US" sz="2000">
                <a:latin typeface="Verdana" panose="020B0604030504040204" pitchFamily="34" charset="0"/>
              </a:rPr>
              <a:t>的情况下，在平衡状态下才会有上述的结论。实际测温时不能完全消除导线影响，但已经大大减小了误差。</a:t>
            </a:r>
            <a:endParaRPr lang="en-US" altLang="zh-CN" sz="2000">
              <a:latin typeface="Verdana" panose="020B0604030504040204" pitchFamily="34" charset="0"/>
            </a:endParaRPr>
          </a:p>
        </p:txBody>
      </p:sp>
      <p:pic>
        <p:nvPicPr>
          <p:cNvPr id="74762" name="Picture 12" descr="2-27">
            <a:extLst>
              <a:ext uri="{FF2B5EF4-FFF2-40B4-BE49-F238E27FC236}">
                <a16:creationId xmlns:a16="http://schemas.microsoft.com/office/drawing/2014/main" id="{E158EEB8-F780-48D7-9AA4-AC0363D9E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938" y="1752600"/>
            <a:ext cx="2786062"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4763" name="内容占位符 72715">
            <a:extLst>
              <a:ext uri="{FF2B5EF4-FFF2-40B4-BE49-F238E27FC236}">
                <a16:creationId xmlns:a16="http://schemas.microsoft.com/office/drawing/2014/main" id="{BB632365-F0F8-46CD-AE22-456AF7B3B8AD}"/>
              </a:ext>
            </a:extLst>
          </p:cNvPr>
          <p:cNvGraphicFramePr>
            <a:graphicFrameLocks noGrp="1" noChangeAspect="1"/>
          </p:cNvGraphicFramePr>
          <p:nvPr>
            <p:ph idx="4294967295"/>
          </p:nvPr>
        </p:nvGraphicFramePr>
        <p:xfrm>
          <a:off x="1524000" y="2819400"/>
          <a:ext cx="4419600" cy="825500"/>
        </p:xfrm>
        <a:graphic>
          <a:graphicData uri="http://schemas.openxmlformats.org/presentationml/2006/ole">
            <mc:AlternateContent xmlns:mc="http://schemas.openxmlformats.org/markup-compatibility/2006">
              <mc:Choice xmlns:v="urn:schemas-microsoft-com:vml" Requires="v">
                <p:oleObj spid="_x0000_s74792" r:id="rId4" imgW="2311400" imgH="431800" progId="">
                  <p:embed/>
                </p:oleObj>
              </mc:Choice>
              <mc:Fallback>
                <p:oleObj r:id="rId4" imgW="2311400" imgH="431800" progId="">
                  <p:embed/>
                  <p:pic>
                    <p:nvPicPr>
                      <p:cNvPr id="0" name="内容占位符 7271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819400"/>
                        <a:ext cx="4419600" cy="82550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日期占位符 3">
            <a:extLst>
              <a:ext uri="{FF2B5EF4-FFF2-40B4-BE49-F238E27FC236}">
                <a16:creationId xmlns:a16="http://schemas.microsoft.com/office/drawing/2014/main" id="{2D53C037-A7A4-4C29-A02F-8A302ED87034}"/>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0B0FC28C-9CBA-4C69-9569-0C8282D33EBB}" type="datetime10">
              <a:rPr lang="zh-CN" altLang="en-US" sz="1200" smtClean="0"/>
              <a:pPr/>
              <a:t>19:06</a:t>
            </a:fld>
            <a:r>
              <a:rPr lang="zh-CN" altLang="en-US" sz="1200" dirty="0"/>
              <a:t>人工智能与自动化学院测量系</a:t>
            </a:r>
          </a:p>
        </p:txBody>
      </p:sp>
      <p:sp>
        <p:nvSpPr>
          <p:cNvPr id="75778" name="页脚占位符 4">
            <a:extLst>
              <a:ext uri="{FF2B5EF4-FFF2-40B4-BE49-F238E27FC236}">
                <a16:creationId xmlns:a16="http://schemas.microsoft.com/office/drawing/2014/main" id="{FA6C54AD-6984-4E1A-B5E2-1B19EF60C1FE}"/>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75779" name="Rectangle 2">
            <a:extLst>
              <a:ext uri="{FF2B5EF4-FFF2-40B4-BE49-F238E27FC236}">
                <a16:creationId xmlns:a16="http://schemas.microsoft.com/office/drawing/2014/main" id="{30A2A9F4-731E-4227-864E-0234EAA8A7D6}"/>
              </a:ext>
            </a:extLst>
          </p:cNvPr>
          <p:cNvSpPr>
            <a:spLocks noGrp="1" noChangeArrowheads="1"/>
          </p:cNvSpPr>
          <p:nvPr>
            <p:ph type="title" idx="4294967295"/>
          </p:nvPr>
        </p:nvSpPr>
        <p:spPr/>
        <p:txBody>
          <a:bodyPr/>
          <a:lstStyle/>
          <a:p>
            <a:pPr eaLnBrk="1" hangingPunct="1"/>
            <a:r>
              <a:rPr lang="en-US" altLang="zh-CN" dirty="0"/>
              <a:t>8.2</a:t>
            </a:r>
            <a:r>
              <a:rPr lang="zh-CN" altLang="en-US" dirty="0"/>
              <a:t>  </a:t>
            </a:r>
            <a:r>
              <a:rPr lang="zh-CN" altLang="en-US" b="0" dirty="0"/>
              <a:t>热电阻传感器</a:t>
            </a:r>
            <a:r>
              <a:rPr lang="en-US" altLang="zh-CN" b="0" dirty="0"/>
              <a:t>——</a:t>
            </a:r>
            <a:r>
              <a:rPr lang="zh-CN" altLang="en-US" b="0" dirty="0"/>
              <a:t>测温电路</a:t>
            </a:r>
          </a:p>
        </p:txBody>
      </p:sp>
      <p:grpSp>
        <p:nvGrpSpPr>
          <p:cNvPr id="75780" name="Group 3">
            <a:extLst>
              <a:ext uri="{FF2B5EF4-FFF2-40B4-BE49-F238E27FC236}">
                <a16:creationId xmlns:a16="http://schemas.microsoft.com/office/drawing/2014/main" id="{945CD549-C2F3-43DD-B9C6-2FD0361B0294}"/>
              </a:ext>
            </a:extLst>
          </p:cNvPr>
          <p:cNvGrpSpPr>
            <a:grpSpLocks/>
          </p:cNvGrpSpPr>
          <p:nvPr/>
        </p:nvGrpSpPr>
        <p:grpSpPr bwMode="auto">
          <a:xfrm>
            <a:off x="304800" y="1981200"/>
            <a:ext cx="914400" cy="1752600"/>
            <a:chOff x="0" y="0"/>
            <a:chExt cx="2160" cy="499"/>
          </a:xfrm>
        </p:grpSpPr>
        <p:sp>
          <p:nvSpPr>
            <p:cNvPr id="75781" name="AutoShape 4">
              <a:extLst>
                <a:ext uri="{FF2B5EF4-FFF2-40B4-BE49-F238E27FC236}">
                  <a16:creationId xmlns:a16="http://schemas.microsoft.com/office/drawing/2014/main" id="{E64E2105-57B6-4458-972C-E6AA7DF460AE}"/>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5782" name="Freeform 5">
              <a:extLst>
                <a:ext uri="{FF2B5EF4-FFF2-40B4-BE49-F238E27FC236}">
                  <a16:creationId xmlns:a16="http://schemas.microsoft.com/office/drawing/2014/main" id="{1D2551F0-88CF-4978-A337-F40D2BEEFDE4}"/>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5783" name="Text Box 6">
              <a:extLst>
                <a:ext uri="{FF2B5EF4-FFF2-40B4-BE49-F238E27FC236}">
                  <a16:creationId xmlns:a16="http://schemas.microsoft.com/office/drawing/2014/main" id="{DF392105-A4E6-4602-A6A2-7649C56082FE}"/>
                </a:ext>
              </a:extLst>
            </p:cNvPr>
            <p:cNvSpPr txBox="1">
              <a:spLocks noChangeArrowheads="1"/>
            </p:cNvSpPr>
            <p:nvPr/>
          </p:nvSpPr>
          <p:spPr bwMode="auto">
            <a:xfrm>
              <a:off x="180" y="48"/>
              <a:ext cx="1755"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sz="2000">
                  <a:solidFill>
                    <a:schemeClr val="bg1"/>
                  </a:solidFill>
                </a:rPr>
                <a:t>热电阻测温电路</a:t>
              </a:r>
              <a:endParaRPr lang="en-US" altLang="zh-CN" sz="2000">
                <a:solidFill>
                  <a:schemeClr val="bg1"/>
                </a:solidFill>
              </a:endParaRPr>
            </a:p>
          </p:txBody>
        </p:sp>
      </p:grpSp>
      <p:sp>
        <p:nvSpPr>
          <p:cNvPr id="75784" name="AutoShape 7">
            <a:extLst>
              <a:ext uri="{FF2B5EF4-FFF2-40B4-BE49-F238E27FC236}">
                <a16:creationId xmlns:a16="http://schemas.microsoft.com/office/drawing/2014/main" id="{FEFE6CF8-8F7B-41AC-A01A-367592308756}"/>
              </a:ext>
            </a:extLst>
          </p:cNvPr>
          <p:cNvSpPr>
            <a:spLocks noChangeArrowheads="1"/>
          </p:cNvSpPr>
          <p:nvPr/>
        </p:nvSpPr>
        <p:spPr bwMode="auto">
          <a:xfrm>
            <a:off x="2590800" y="1219200"/>
            <a:ext cx="4953000" cy="9144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5785" name="Rectangle 8">
            <a:extLst>
              <a:ext uri="{FF2B5EF4-FFF2-40B4-BE49-F238E27FC236}">
                <a16:creationId xmlns:a16="http://schemas.microsoft.com/office/drawing/2014/main" id="{BC27B035-73C5-4F06-932B-208B7B53DD69}"/>
              </a:ext>
            </a:extLst>
          </p:cNvPr>
          <p:cNvSpPr>
            <a:spLocks noChangeArrowheads="1"/>
          </p:cNvSpPr>
          <p:nvPr/>
        </p:nvSpPr>
        <p:spPr bwMode="auto">
          <a:xfrm>
            <a:off x="2971800" y="1371600"/>
            <a:ext cx="464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400" b="1">
                <a:latin typeface="Verdana" panose="020B0604030504040204" pitchFamily="34" charset="0"/>
              </a:rPr>
              <a:t>思考题：另一种三线制电路</a:t>
            </a:r>
            <a:endParaRPr lang="en-US" altLang="zh-CN" sz="2000">
              <a:latin typeface="Verdana" panose="020B0604030504040204" pitchFamily="34" charset="0"/>
            </a:endParaRPr>
          </a:p>
        </p:txBody>
      </p:sp>
      <p:pic>
        <p:nvPicPr>
          <p:cNvPr id="75786" name="Picture 12">
            <a:extLst>
              <a:ext uri="{FF2B5EF4-FFF2-40B4-BE49-F238E27FC236}">
                <a16:creationId xmlns:a16="http://schemas.microsoft.com/office/drawing/2014/main" id="{3BE36A2F-115D-49E9-8F1B-66B7A4C76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86000"/>
            <a:ext cx="7162800"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日期占位符 3">
            <a:extLst>
              <a:ext uri="{FF2B5EF4-FFF2-40B4-BE49-F238E27FC236}">
                <a16:creationId xmlns:a16="http://schemas.microsoft.com/office/drawing/2014/main" id="{4DECEE2D-29A3-4E7B-A430-E364E1DDE352}"/>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4F026876-817D-4AF6-B9E9-2EF0132942CC}" type="datetime10">
              <a:rPr lang="zh-CN" altLang="en-US" sz="1200" smtClean="0"/>
              <a:pPr/>
              <a:t>19:06</a:t>
            </a:fld>
            <a:r>
              <a:rPr lang="zh-CN" altLang="en-US" sz="1200" dirty="0"/>
              <a:t>人工智能与自动化学院测量系</a:t>
            </a:r>
          </a:p>
        </p:txBody>
      </p:sp>
      <p:sp>
        <p:nvSpPr>
          <p:cNvPr id="76802" name="页脚占位符 4">
            <a:extLst>
              <a:ext uri="{FF2B5EF4-FFF2-40B4-BE49-F238E27FC236}">
                <a16:creationId xmlns:a16="http://schemas.microsoft.com/office/drawing/2014/main" id="{E5C8E0FB-FCCC-4E5D-B799-8AFCE5F0B6F8}"/>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76803" name="Rectangle 2">
            <a:extLst>
              <a:ext uri="{FF2B5EF4-FFF2-40B4-BE49-F238E27FC236}">
                <a16:creationId xmlns:a16="http://schemas.microsoft.com/office/drawing/2014/main" id="{EAA2B216-FE8B-4E7C-91A5-75A827619EBE}"/>
              </a:ext>
            </a:extLst>
          </p:cNvPr>
          <p:cNvSpPr>
            <a:spLocks noGrp="1" noChangeArrowheads="1"/>
          </p:cNvSpPr>
          <p:nvPr>
            <p:ph type="title" idx="4294967295"/>
          </p:nvPr>
        </p:nvSpPr>
        <p:spPr/>
        <p:txBody>
          <a:bodyPr/>
          <a:lstStyle/>
          <a:p>
            <a:pPr eaLnBrk="1" hangingPunct="1"/>
            <a:r>
              <a:rPr lang="en-US" altLang="zh-CN" dirty="0"/>
              <a:t>*</a:t>
            </a:r>
            <a:r>
              <a:rPr lang="zh-CN" altLang="en-US" dirty="0"/>
              <a:t> </a:t>
            </a:r>
            <a:r>
              <a:rPr lang="zh-CN" altLang="en-US" b="0" dirty="0"/>
              <a:t>热电偶和热电阻的安装方式</a:t>
            </a:r>
          </a:p>
        </p:txBody>
      </p:sp>
      <p:grpSp>
        <p:nvGrpSpPr>
          <p:cNvPr id="76804" name="Group 3">
            <a:extLst>
              <a:ext uri="{FF2B5EF4-FFF2-40B4-BE49-F238E27FC236}">
                <a16:creationId xmlns:a16="http://schemas.microsoft.com/office/drawing/2014/main" id="{7844FD1C-34A6-4F9C-994A-26B8D9DB3214}"/>
              </a:ext>
            </a:extLst>
          </p:cNvPr>
          <p:cNvGrpSpPr>
            <a:grpSpLocks/>
          </p:cNvGrpSpPr>
          <p:nvPr/>
        </p:nvGrpSpPr>
        <p:grpSpPr bwMode="auto">
          <a:xfrm>
            <a:off x="228600" y="3352800"/>
            <a:ext cx="914400" cy="1882775"/>
            <a:chOff x="0" y="0"/>
            <a:chExt cx="2160" cy="499"/>
          </a:xfrm>
        </p:grpSpPr>
        <p:sp>
          <p:nvSpPr>
            <p:cNvPr id="76805" name="AutoShape 4">
              <a:extLst>
                <a:ext uri="{FF2B5EF4-FFF2-40B4-BE49-F238E27FC236}">
                  <a16:creationId xmlns:a16="http://schemas.microsoft.com/office/drawing/2014/main" id="{5C831B1F-B569-48B4-AAE6-C025073DFE54}"/>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6806" name="Freeform 5">
              <a:extLst>
                <a:ext uri="{FF2B5EF4-FFF2-40B4-BE49-F238E27FC236}">
                  <a16:creationId xmlns:a16="http://schemas.microsoft.com/office/drawing/2014/main" id="{7AC1488F-15FF-4BE5-915A-04027F3F155C}"/>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6807" name="Text Box 6">
              <a:extLst>
                <a:ext uri="{FF2B5EF4-FFF2-40B4-BE49-F238E27FC236}">
                  <a16:creationId xmlns:a16="http://schemas.microsoft.com/office/drawing/2014/main" id="{71914889-44AE-4504-B779-BA13522907C7}"/>
                </a:ext>
              </a:extLst>
            </p:cNvPr>
            <p:cNvSpPr txBox="1">
              <a:spLocks noChangeArrowheads="1"/>
            </p:cNvSpPr>
            <p:nvPr/>
          </p:nvSpPr>
          <p:spPr bwMode="auto">
            <a:xfrm>
              <a:off x="180" y="48"/>
              <a:ext cx="175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a:solidFill>
                    <a:schemeClr val="accent1"/>
                  </a:solidFill>
                </a:rPr>
                <a:t>温度传感器安装方式</a:t>
              </a:r>
              <a:endParaRPr lang="en-US" altLang="zh-CN">
                <a:solidFill>
                  <a:schemeClr val="accent1"/>
                </a:solidFill>
              </a:endParaRPr>
            </a:p>
          </p:txBody>
        </p:sp>
      </p:grpSp>
      <p:sp>
        <p:nvSpPr>
          <p:cNvPr id="76808" name="AutoShape 7">
            <a:extLst>
              <a:ext uri="{FF2B5EF4-FFF2-40B4-BE49-F238E27FC236}">
                <a16:creationId xmlns:a16="http://schemas.microsoft.com/office/drawing/2014/main" id="{1154E685-72D0-4151-8005-6BD88C918783}"/>
              </a:ext>
            </a:extLst>
          </p:cNvPr>
          <p:cNvSpPr>
            <a:spLocks noChangeArrowheads="1"/>
          </p:cNvSpPr>
          <p:nvPr/>
        </p:nvSpPr>
        <p:spPr bwMode="auto">
          <a:xfrm>
            <a:off x="1600200" y="1219200"/>
            <a:ext cx="7010400" cy="47244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6809" name="Rectangle 8">
            <a:extLst>
              <a:ext uri="{FF2B5EF4-FFF2-40B4-BE49-F238E27FC236}">
                <a16:creationId xmlns:a16="http://schemas.microsoft.com/office/drawing/2014/main" id="{53DD03D0-F5D3-497E-8452-7EEE752ED92D}"/>
              </a:ext>
            </a:extLst>
          </p:cNvPr>
          <p:cNvSpPr>
            <a:spLocks noChangeArrowheads="1"/>
          </p:cNvSpPr>
          <p:nvPr/>
        </p:nvSpPr>
        <p:spPr bwMode="auto">
          <a:xfrm>
            <a:off x="1676400" y="1447800"/>
            <a:ext cx="6781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en-US" altLang="zh-CN" sz="2400">
                <a:solidFill>
                  <a:schemeClr val="tx2"/>
                </a:solidFill>
                <a:latin typeface="Verdana" panose="020B0604030504040204" pitchFamily="34" charset="0"/>
              </a:rPr>
              <a:t>(1)</a:t>
            </a:r>
            <a:r>
              <a:rPr lang="zh-CN" altLang="en-US" sz="2400">
                <a:solidFill>
                  <a:schemeClr val="tx2"/>
                </a:solidFill>
                <a:latin typeface="Verdana" panose="020B0604030504040204" pitchFamily="34" charset="0"/>
              </a:rPr>
              <a:t>两种测温元件的测量端应有足够的插入深度，在</a:t>
            </a:r>
            <a:r>
              <a:rPr lang="en-US" altLang="zh-CN" sz="2400" i="1">
                <a:solidFill>
                  <a:schemeClr val="tx2"/>
                </a:solidFill>
                <a:latin typeface="Verdana" panose="020B0604030504040204" pitchFamily="34" charset="0"/>
              </a:rPr>
              <a:t>φ</a:t>
            </a:r>
            <a:r>
              <a:rPr lang="en-US" altLang="zh-CN" sz="2400">
                <a:solidFill>
                  <a:schemeClr val="tx2"/>
                </a:solidFill>
                <a:latin typeface="Verdana" panose="020B0604030504040204" pitchFamily="34" charset="0"/>
              </a:rPr>
              <a:t>100</a:t>
            </a:r>
            <a:r>
              <a:rPr lang="zh-CN" altLang="en-US" sz="2400">
                <a:solidFill>
                  <a:schemeClr val="tx2"/>
                </a:solidFill>
                <a:latin typeface="Verdana" panose="020B0604030504040204" pitchFamily="34" charset="0"/>
              </a:rPr>
              <a:t>以上管道上安装时应使保护套管的末端超过管道中心线</a:t>
            </a:r>
            <a:r>
              <a:rPr lang="en-US" altLang="zh-CN" sz="2400">
                <a:solidFill>
                  <a:schemeClr val="tx2"/>
                </a:solidFill>
                <a:latin typeface="Verdana" panose="020B0604030504040204" pitchFamily="34" charset="0"/>
              </a:rPr>
              <a:t>5~10mm</a:t>
            </a:r>
            <a:r>
              <a:rPr lang="zh-CN" altLang="en-US" sz="2400">
                <a:solidFill>
                  <a:schemeClr val="tx2"/>
                </a:solidFill>
                <a:latin typeface="Verdana" panose="020B0604030504040204" pitchFamily="34" charset="0"/>
              </a:rPr>
              <a:t>。</a:t>
            </a:r>
          </a:p>
          <a:p>
            <a:pPr>
              <a:spcBef>
                <a:spcPct val="20000"/>
              </a:spcBef>
              <a:buClr>
                <a:schemeClr val="hlink"/>
              </a:buClr>
              <a:buFont typeface="Wingdings" panose="05000000000000000000" pitchFamily="2" charset="2"/>
              <a:buChar char="v"/>
            </a:pPr>
            <a:r>
              <a:rPr lang="en-US" altLang="zh-CN" sz="2400">
                <a:solidFill>
                  <a:schemeClr val="tx2"/>
                </a:solidFill>
                <a:latin typeface="Verdana" panose="020B0604030504040204" pitchFamily="34" charset="0"/>
              </a:rPr>
              <a:t>(2)</a:t>
            </a:r>
            <a:r>
              <a:rPr lang="zh-CN" altLang="en-US" sz="2400">
                <a:solidFill>
                  <a:schemeClr val="tx2"/>
                </a:solidFill>
                <a:latin typeface="Verdana" panose="020B0604030504040204" pitchFamily="34" charset="0"/>
              </a:rPr>
              <a:t>为防止热损失，保护套管露在设备外部的长度应尽量短，并加保温层，减少由于热损失带来的传热误差。</a:t>
            </a:r>
          </a:p>
          <a:p>
            <a:pPr>
              <a:spcBef>
                <a:spcPct val="20000"/>
              </a:spcBef>
              <a:buClr>
                <a:schemeClr val="hlink"/>
              </a:buClr>
              <a:buFont typeface="Wingdings" panose="05000000000000000000" pitchFamily="2" charset="2"/>
              <a:buChar char="v"/>
            </a:pPr>
            <a:r>
              <a:rPr lang="en-US" altLang="zh-CN" sz="2400">
                <a:solidFill>
                  <a:schemeClr val="tx2"/>
                </a:solidFill>
                <a:latin typeface="Verdana" panose="020B0604030504040204" pitchFamily="34" charset="0"/>
              </a:rPr>
              <a:t>(3)</a:t>
            </a:r>
            <a:r>
              <a:rPr lang="zh-CN" altLang="en-US" sz="2400">
                <a:solidFill>
                  <a:schemeClr val="tx2"/>
                </a:solidFill>
                <a:latin typeface="Verdana" panose="020B0604030504040204" pitchFamily="34" charset="0"/>
              </a:rPr>
              <a:t>为防止高温下保护套管变形，应尽量垂直安装。</a:t>
            </a:r>
            <a:r>
              <a:rPr lang="zh-CN" altLang="en-US" sz="2400">
                <a:solidFill>
                  <a:srgbClr val="0000CC"/>
                </a:solidFill>
                <a:latin typeface="Verdana" panose="020B0604030504040204" pitchFamily="34" charset="0"/>
              </a:rPr>
              <a:t>在有流速的管子中必须倾斜安装</a:t>
            </a:r>
            <a:r>
              <a:rPr lang="zh-CN" altLang="en-US" sz="2400">
                <a:solidFill>
                  <a:schemeClr val="tx2"/>
                </a:solidFill>
                <a:latin typeface="Verdana" panose="020B0604030504040204" pitchFamily="34" charset="0"/>
              </a:rPr>
              <a:t>，如有条件应尽量在管道的弯管处安装。上述情况都应</a:t>
            </a:r>
            <a:r>
              <a:rPr lang="zh-CN" altLang="en-US" sz="2400">
                <a:solidFill>
                  <a:srgbClr val="0000CC"/>
                </a:solidFill>
                <a:latin typeface="Verdana" panose="020B0604030504040204" pitchFamily="34" charset="0"/>
              </a:rPr>
              <a:t>使测量端迎向流速方向</a:t>
            </a:r>
            <a:r>
              <a:rPr lang="zh-CN" altLang="en-US" sz="2400">
                <a:solidFill>
                  <a:schemeClr val="tx2"/>
                </a:solidFill>
                <a:latin typeface="Verdana" panose="020B0604030504040204" pitchFamily="34" charset="0"/>
              </a:rPr>
              <a:t>。若需水平安装时，则应有支架加以支撑。如图所示。</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日期占位符 3">
            <a:extLst>
              <a:ext uri="{FF2B5EF4-FFF2-40B4-BE49-F238E27FC236}">
                <a16:creationId xmlns:a16="http://schemas.microsoft.com/office/drawing/2014/main" id="{0922FDF4-BB5C-47F4-9D78-6875570B2C53}"/>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C203EB0A-548B-4CC7-9313-7D8781EC87B8}" type="datetime10">
              <a:rPr lang="zh-CN" altLang="en-US" sz="1200" smtClean="0"/>
              <a:pPr/>
              <a:t>19:06</a:t>
            </a:fld>
            <a:r>
              <a:rPr lang="zh-CN" altLang="en-US" sz="1200" dirty="0"/>
              <a:t>人工智能与自动化学院测量系</a:t>
            </a:r>
          </a:p>
        </p:txBody>
      </p:sp>
      <p:sp>
        <p:nvSpPr>
          <p:cNvPr id="77826" name="页脚占位符 4">
            <a:extLst>
              <a:ext uri="{FF2B5EF4-FFF2-40B4-BE49-F238E27FC236}">
                <a16:creationId xmlns:a16="http://schemas.microsoft.com/office/drawing/2014/main" id="{4CE59AC8-F029-4E09-8474-08184D40DFA8}"/>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77827" name="Rectangle 2">
            <a:extLst>
              <a:ext uri="{FF2B5EF4-FFF2-40B4-BE49-F238E27FC236}">
                <a16:creationId xmlns:a16="http://schemas.microsoft.com/office/drawing/2014/main" id="{93CB0177-BB71-4951-9569-AEBDD00ABBDA}"/>
              </a:ext>
            </a:extLst>
          </p:cNvPr>
          <p:cNvSpPr>
            <a:spLocks noGrp="1" noChangeArrowheads="1"/>
          </p:cNvSpPr>
          <p:nvPr>
            <p:ph type="title" idx="4294967295"/>
          </p:nvPr>
        </p:nvSpPr>
        <p:spPr/>
        <p:txBody>
          <a:bodyPr/>
          <a:lstStyle/>
          <a:p>
            <a:pPr eaLnBrk="1" hangingPunct="1"/>
            <a:r>
              <a:rPr lang="en-US" altLang="zh-CN" dirty="0"/>
              <a:t>*</a:t>
            </a:r>
            <a:r>
              <a:rPr lang="zh-CN" altLang="en-US" dirty="0"/>
              <a:t> </a:t>
            </a:r>
            <a:r>
              <a:rPr lang="zh-CN" altLang="en-US" b="0" dirty="0"/>
              <a:t>热电偶和热电阻的安装方式</a:t>
            </a:r>
          </a:p>
        </p:txBody>
      </p:sp>
      <p:grpSp>
        <p:nvGrpSpPr>
          <p:cNvPr id="77828" name="Group 3">
            <a:extLst>
              <a:ext uri="{FF2B5EF4-FFF2-40B4-BE49-F238E27FC236}">
                <a16:creationId xmlns:a16="http://schemas.microsoft.com/office/drawing/2014/main" id="{BA04AB6F-B0E3-4DD2-B06B-33156A02BE58}"/>
              </a:ext>
            </a:extLst>
          </p:cNvPr>
          <p:cNvGrpSpPr>
            <a:grpSpLocks/>
          </p:cNvGrpSpPr>
          <p:nvPr/>
        </p:nvGrpSpPr>
        <p:grpSpPr bwMode="auto">
          <a:xfrm>
            <a:off x="228600" y="3352800"/>
            <a:ext cx="914400" cy="1882775"/>
            <a:chOff x="0" y="0"/>
            <a:chExt cx="2160" cy="499"/>
          </a:xfrm>
        </p:grpSpPr>
        <p:sp>
          <p:nvSpPr>
            <p:cNvPr id="77829" name="AutoShape 4">
              <a:extLst>
                <a:ext uri="{FF2B5EF4-FFF2-40B4-BE49-F238E27FC236}">
                  <a16:creationId xmlns:a16="http://schemas.microsoft.com/office/drawing/2014/main" id="{B0E686D6-C4FA-4251-A3C4-D1ECF75D5FA3}"/>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7830" name="Freeform 5">
              <a:extLst>
                <a:ext uri="{FF2B5EF4-FFF2-40B4-BE49-F238E27FC236}">
                  <a16:creationId xmlns:a16="http://schemas.microsoft.com/office/drawing/2014/main" id="{9B4C27AE-49E6-4A73-AA75-A028E5FCC868}"/>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7831" name="Text Box 6">
              <a:extLst>
                <a:ext uri="{FF2B5EF4-FFF2-40B4-BE49-F238E27FC236}">
                  <a16:creationId xmlns:a16="http://schemas.microsoft.com/office/drawing/2014/main" id="{714E757F-6514-4F0F-AB19-7B93615FCBBF}"/>
                </a:ext>
              </a:extLst>
            </p:cNvPr>
            <p:cNvSpPr txBox="1">
              <a:spLocks noChangeArrowheads="1"/>
            </p:cNvSpPr>
            <p:nvPr/>
          </p:nvSpPr>
          <p:spPr bwMode="auto">
            <a:xfrm>
              <a:off x="180" y="48"/>
              <a:ext cx="175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a:solidFill>
                    <a:schemeClr val="accent1"/>
                  </a:solidFill>
                </a:rPr>
                <a:t>温度传感器安装方式</a:t>
              </a:r>
              <a:endParaRPr lang="en-US" altLang="zh-CN">
                <a:solidFill>
                  <a:schemeClr val="accent1"/>
                </a:solidFill>
              </a:endParaRPr>
            </a:p>
          </p:txBody>
        </p:sp>
      </p:grpSp>
      <p:sp>
        <p:nvSpPr>
          <p:cNvPr id="77832" name="AutoShape 7">
            <a:extLst>
              <a:ext uri="{FF2B5EF4-FFF2-40B4-BE49-F238E27FC236}">
                <a16:creationId xmlns:a16="http://schemas.microsoft.com/office/drawing/2014/main" id="{BEBC38E1-CC28-4B2D-8283-23ABCC80E26B}"/>
              </a:ext>
            </a:extLst>
          </p:cNvPr>
          <p:cNvSpPr>
            <a:spLocks noChangeArrowheads="1"/>
          </p:cNvSpPr>
          <p:nvPr/>
        </p:nvSpPr>
        <p:spPr bwMode="auto">
          <a:xfrm>
            <a:off x="1600200" y="1219200"/>
            <a:ext cx="6858000" cy="50292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77833" name="Picture 9" descr="2-30">
            <a:extLst>
              <a:ext uri="{FF2B5EF4-FFF2-40B4-BE49-F238E27FC236}">
                <a16:creationId xmlns:a16="http://schemas.microsoft.com/office/drawing/2014/main" id="{9AA131A9-27A1-4501-A386-F0211BDF05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447800"/>
            <a:ext cx="5867400"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日期占位符 3">
            <a:extLst>
              <a:ext uri="{FF2B5EF4-FFF2-40B4-BE49-F238E27FC236}">
                <a16:creationId xmlns:a16="http://schemas.microsoft.com/office/drawing/2014/main" id="{75FDCFE8-5146-4BF5-8EB4-713121F7251F}"/>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F43043A-AAFE-407A-B45D-C9859FF37D0F}" type="datetime10">
              <a:rPr lang="zh-CN" altLang="en-US" sz="1200" smtClean="0"/>
              <a:pPr/>
              <a:t>19:06</a:t>
            </a:fld>
            <a:r>
              <a:rPr lang="zh-CN" altLang="en-US" sz="1200" dirty="0"/>
              <a:t>人工智能与自动化学院测量系</a:t>
            </a:r>
          </a:p>
        </p:txBody>
      </p:sp>
      <p:sp>
        <p:nvSpPr>
          <p:cNvPr id="78850" name="页脚占位符 4">
            <a:extLst>
              <a:ext uri="{FF2B5EF4-FFF2-40B4-BE49-F238E27FC236}">
                <a16:creationId xmlns:a16="http://schemas.microsoft.com/office/drawing/2014/main" id="{F427D3E4-2455-4342-B407-834FA9C9D242}"/>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78851" name="Rectangle 2">
            <a:extLst>
              <a:ext uri="{FF2B5EF4-FFF2-40B4-BE49-F238E27FC236}">
                <a16:creationId xmlns:a16="http://schemas.microsoft.com/office/drawing/2014/main" id="{84D697B1-8F89-4E21-B3E7-B2C0E0E1B207}"/>
              </a:ext>
            </a:extLst>
          </p:cNvPr>
          <p:cNvSpPr>
            <a:spLocks noGrp="1" noChangeArrowheads="1"/>
          </p:cNvSpPr>
          <p:nvPr>
            <p:ph type="title" idx="4294967295"/>
          </p:nvPr>
        </p:nvSpPr>
        <p:spPr/>
        <p:txBody>
          <a:bodyPr/>
          <a:lstStyle/>
          <a:p>
            <a:pPr eaLnBrk="1" hangingPunct="1"/>
            <a:r>
              <a:rPr lang="en-US" altLang="zh-CN" dirty="0"/>
              <a:t>∆</a:t>
            </a:r>
            <a:r>
              <a:rPr lang="zh-CN" altLang="en-US" dirty="0"/>
              <a:t> </a:t>
            </a:r>
            <a:r>
              <a:rPr lang="zh-CN" altLang="en-US" b="0" dirty="0"/>
              <a:t>热电偶和热电阻的比较</a:t>
            </a:r>
          </a:p>
        </p:txBody>
      </p:sp>
      <p:sp>
        <p:nvSpPr>
          <p:cNvPr id="78852" name="AutoShape 7">
            <a:extLst>
              <a:ext uri="{FF2B5EF4-FFF2-40B4-BE49-F238E27FC236}">
                <a16:creationId xmlns:a16="http://schemas.microsoft.com/office/drawing/2014/main" id="{4AACF568-9A51-40A6-B841-497EE6B0316F}"/>
              </a:ext>
            </a:extLst>
          </p:cNvPr>
          <p:cNvSpPr>
            <a:spLocks noChangeArrowheads="1"/>
          </p:cNvSpPr>
          <p:nvPr/>
        </p:nvSpPr>
        <p:spPr bwMode="auto">
          <a:xfrm>
            <a:off x="1600200" y="1600200"/>
            <a:ext cx="7180263" cy="4865688"/>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6805" name="Rectangle 8">
            <a:extLst>
              <a:ext uri="{FF2B5EF4-FFF2-40B4-BE49-F238E27FC236}">
                <a16:creationId xmlns:a16="http://schemas.microsoft.com/office/drawing/2014/main" id="{CF77BDA0-4731-4815-855A-FE58245081F2}"/>
              </a:ext>
            </a:extLst>
          </p:cNvPr>
          <p:cNvSpPr/>
          <p:nvPr/>
        </p:nvSpPr>
        <p:spPr>
          <a:xfrm>
            <a:off x="1724025" y="1828800"/>
            <a:ext cx="6734175" cy="4451350"/>
          </a:xfrm>
          <a:prstGeom prst="rect">
            <a:avLst/>
          </a:prstGeom>
          <a:noFill/>
          <a:ln w="9525">
            <a:noFill/>
            <a:miter/>
          </a:ln>
        </p:spPr>
        <p:txBody>
          <a:bodyPr/>
          <a:lstStyle/>
          <a:p>
            <a:pPr marL="342900" indent="-342900">
              <a:spcBef>
                <a:spcPct val="20000"/>
              </a:spcBef>
              <a:buClr>
                <a:schemeClr val="hlink"/>
              </a:buClr>
              <a:buFont typeface="Wingdings" panose="05000000000000000000" pitchFamily="2" charset="2"/>
              <a:buChar char="v"/>
            </a:pPr>
            <a:r>
              <a:rPr lang="en-US" altLang="x-none" sz="2800" b="1" noProof="1">
                <a:solidFill>
                  <a:schemeClr val="tx2"/>
                </a:solidFill>
                <a:latin typeface="Verdana" panose="020B0604030504040204" pitchFamily="2" charset="0"/>
                <a:cs typeface="+mn-ea"/>
              </a:rPr>
              <a:t>#</a:t>
            </a:r>
            <a:r>
              <a:rPr lang="zh-CN" altLang="en-US" sz="2800" b="1" noProof="1">
                <a:solidFill>
                  <a:schemeClr val="tx2"/>
                </a:solidFill>
                <a:latin typeface="Verdana" panose="020B0604030504040204" pitchFamily="2" charset="0"/>
                <a:cs typeface="+mn-ea"/>
              </a:rPr>
              <a:t>热电阻和热电偶的比较</a:t>
            </a:r>
            <a:endParaRPr lang="zh-CN" altLang="en-US" sz="2800" b="1" noProof="1">
              <a:solidFill>
                <a:schemeClr val="tx2"/>
              </a:solidFill>
              <a:latin typeface="Verdana" panose="020B0604030504040204" pitchFamily="2" charset="0"/>
            </a:endParaRPr>
          </a:p>
          <a:p>
            <a:pPr marL="342900" indent="-342900">
              <a:spcBef>
                <a:spcPct val="20000"/>
              </a:spcBef>
              <a:buClr>
                <a:schemeClr val="hlink"/>
              </a:buClr>
              <a:buFont typeface="Wingdings" panose="05000000000000000000" pitchFamily="2" charset="2"/>
              <a:buAutoNum type="circleNumDbPlain"/>
            </a:pPr>
            <a:r>
              <a:rPr lang="zh-CN" altLang="en-US" sz="2400" b="1" noProof="1">
                <a:solidFill>
                  <a:schemeClr val="tx2"/>
                </a:solidFill>
                <a:latin typeface="Verdana" panose="020B0604030504040204" pitchFamily="2" charset="0"/>
                <a:cs typeface="+mn-ea"/>
              </a:rPr>
              <a:t>精度</a:t>
            </a:r>
            <a:r>
              <a:rPr lang="zh-CN" altLang="en-US" sz="2400" noProof="1">
                <a:solidFill>
                  <a:schemeClr val="tx2"/>
                </a:solidFill>
                <a:latin typeface="Verdana" panose="020B0604030504040204" pitchFamily="2" charset="0"/>
                <a:cs typeface="+mn-ea"/>
              </a:rPr>
              <a:t>：热电阻更高</a:t>
            </a:r>
            <a:endParaRPr lang="zh-CN" altLang="en-US" sz="2400" noProof="1">
              <a:solidFill>
                <a:schemeClr val="tx2"/>
              </a:solidFill>
              <a:latin typeface="Verdana" panose="020B0604030504040204" pitchFamily="2" charset="0"/>
            </a:endParaRPr>
          </a:p>
          <a:p>
            <a:pPr marL="342900" indent="-342900">
              <a:spcBef>
                <a:spcPct val="20000"/>
              </a:spcBef>
              <a:buClr>
                <a:schemeClr val="hlink"/>
              </a:buClr>
              <a:buFont typeface="Wingdings" panose="05000000000000000000" pitchFamily="2" charset="2"/>
              <a:buAutoNum type="circleNumDbPlain"/>
            </a:pPr>
            <a:r>
              <a:rPr lang="zh-CN" altLang="en-US" sz="2400" b="1" noProof="1">
                <a:solidFill>
                  <a:schemeClr val="tx2"/>
                </a:solidFill>
                <a:latin typeface="Verdana" panose="020B0604030504040204" pitchFamily="2" charset="0"/>
                <a:cs typeface="+mn-ea"/>
              </a:rPr>
              <a:t>量程范围</a:t>
            </a:r>
            <a:r>
              <a:rPr lang="zh-CN" altLang="en-US" sz="2400" noProof="1">
                <a:solidFill>
                  <a:schemeClr val="tx2"/>
                </a:solidFill>
                <a:latin typeface="Verdana" panose="020B0604030504040204" pitchFamily="2" charset="0"/>
                <a:cs typeface="+mn-ea"/>
              </a:rPr>
              <a:t>：热电偶更宽，特别是高温范围</a:t>
            </a:r>
            <a:endParaRPr lang="zh-CN" altLang="en-US" sz="2400" noProof="1">
              <a:solidFill>
                <a:schemeClr val="tx2"/>
              </a:solidFill>
              <a:latin typeface="Verdana" panose="020B0604030504040204" pitchFamily="2" charset="0"/>
            </a:endParaRPr>
          </a:p>
          <a:p>
            <a:pPr marL="342900" indent="-342900">
              <a:spcBef>
                <a:spcPct val="20000"/>
              </a:spcBef>
              <a:buClr>
                <a:schemeClr val="hlink"/>
              </a:buClr>
              <a:buFont typeface="Wingdings" panose="05000000000000000000" pitchFamily="2" charset="2"/>
              <a:buNone/>
            </a:pPr>
            <a:r>
              <a:rPr lang="zh-CN" altLang="en-US" sz="2400" b="1" noProof="1">
                <a:solidFill>
                  <a:schemeClr val="tx2"/>
                </a:solidFill>
                <a:latin typeface="Verdana" panose="020B0604030504040204" pitchFamily="2" charset="0"/>
                <a:cs typeface="+mn-ea"/>
              </a:rPr>
              <a:t>热惯性</a:t>
            </a:r>
            <a:r>
              <a:rPr lang="zh-CN" altLang="en-US" sz="2400" noProof="1">
                <a:solidFill>
                  <a:schemeClr val="tx2"/>
                </a:solidFill>
                <a:latin typeface="Verdana" panose="020B0604030504040204" pitchFamily="2" charset="0"/>
                <a:cs typeface="+mn-ea"/>
              </a:rPr>
              <a:t>：热电偶体积更小，响应速度更快</a:t>
            </a:r>
            <a:endParaRPr lang="zh-CN" altLang="en-US" sz="2400" noProof="1">
              <a:solidFill>
                <a:schemeClr val="tx2"/>
              </a:solidFill>
              <a:latin typeface="Verdana" panose="020B0604030504040204" pitchFamily="2" charset="0"/>
            </a:endParaRPr>
          </a:p>
          <a:p>
            <a:pPr marL="342900" indent="-342900">
              <a:spcBef>
                <a:spcPct val="20000"/>
              </a:spcBef>
              <a:buClr>
                <a:schemeClr val="hlink"/>
              </a:buClr>
              <a:buFont typeface="Wingdings" panose="05000000000000000000" pitchFamily="2" charset="2"/>
              <a:buNone/>
            </a:pPr>
            <a:r>
              <a:rPr lang="zh-CN" altLang="en-US" sz="2400" b="1" noProof="1">
                <a:solidFill>
                  <a:schemeClr val="tx2"/>
                </a:solidFill>
                <a:latin typeface="Verdana" panose="020B0604030504040204" pitchFamily="2" charset="0"/>
                <a:cs typeface="+mn-ea"/>
              </a:rPr>
              <a:t>自热效应</a:t>
            </a:r>
            <a:r>
              <a:rPr lang="zh-CN" altLang="en-US" sz="2400" noProof="1">
                <a:solidFill>
                  <a:schemeClr val="tx2"/>
                </a:solidFill>
                <a:latin typeface="Verdana" panose="020B0604030504040204" pitchFamily="2" charset="0"/>
                <a:cs typeface="+mn-ea"/>
              </a:rPr>
              <a:t>：热电偶没有自热效应（焦耳热）</a:t>
            </a:r>
            <a:endParaRPr lang="zh-CN" altLang="en-US" sz="2400" noProof="1">
              <a:solidFill>
                <a:schemeClr val="tx2"/>
              </a:solidFill>
              <a:latin typeface="Verdana" panose="020B0604030504040204" pitchFamily="2" charset="0"/>
            </a:endParaRPr>
          </a:p>
          <a:p>
            <a:pPr marL="342900" indent="-342900">
              <a:spcBef>
                <a:spcPct val="20000"/>
              </a:spcBef>
              <a:buClr>
                <a:schemeClr val="hlink"/>
              </a:buClr>
              <a:buFont typeface="Wingdings" panose="05000000000000000000" pitchFamily="2" charset="2"/>
              <a:buNone/>
            </a:pPr>
            <a:r>
              <a:rPr lang="zh-CN" altLang="zh-CN" sz="2400" b="1" noProof="1">
                <a:solidFill>
                  <a:schemeClr val="tx2"/>
                </a:solidFill>
                <a:latin typeface="Verdana" panose="020B0604030504040204" pitchFamily="2" charset="0"/>
                <a:cs typeface="+mn-ea"/>
              </a:rPr>
              <a:t>能量</a:t>
            </a:r>
            <a:r>
              <a:rPr lang="zh-CN" altLang="zh-CN" sz="2400" noProof="1">
                <a:solidFill>
                  <a:schemeClr val="tx2"/>
                </a:solidFill>
                <a:latin typeface="Verdana" panose="020B0604030504040204" pitchFamily="2" charset="0"/>
                <a:cs typeface="+mn-ea"/>
              </a:rPr>
              <a:t>：热电偶是</a:t>
            </a:r>
            <a:r>
              <a:rPr lang="zh-CN" altLang="zh-CN" sz="2400" noProof="1">
                <a:solidFill>
                  <a:srgbClr val="FF0000"/>
                </a:solidFill>
                <a:latin typeface="Verdana" panose="020B0604030504040204" pitchFamily="2" charset="0"/>
                <a:cs typeface="+mn-ea"/>
              </a:rPr>
              <a:t>被动型</a:t>
            </a:r>
            <a:r>
              <a:rPr lang="zh-CN" altLang="zh-CN" sz="2400" noProof="1">
                <a:solidFill>
                  <a:schemeClr val="tx2"/>
                </a:solidFill>
                <a:latin typeface="Verdana" panose="020B0604030504040204" pitchFamily="2" charset="0"/>
                <a:cs typeface="+mn-ea"/>
              </a:rPr>
              <a:t>传感器，无需激励</a:t>
            </a:r>
            <a:endParaRPr lang="zh-CN" altLang="zh-CN" sz="2400" noProof="1">
              <a:solidFill>
                <a:schemeClr val="tx2"/>
              </a:solidFill>
              <a:latin typeface="Verdana" panose="020B0604030504040204" pitchFamily="2" charset="0"/>
            </a:endParaRPr>
          </a:p>
          <a:p>
            <a:pPr>
              <a:spcBef>
                <a:spcPct val="20000"/>
              </a:spcBef>
              <a:buClr>
                <a:schemeClr val="hlink"/>
              </a:buClr>
              <a:buFont typeface="Wingdings" panose="05000000000000000000" pitchFamily="2" charset="2"/>
              <a:buNone/>
            </a:pPr>
            <a:r>
              <a:rPr lang="zh-CN" altLang="zh-CN" sz="2400" noProof="1">
                <a:solidFill>
                  <a:schemeClr val="tx2"/>
                </a:solidFill>
                <a:latin typeface="Verdana" panose="020B0604030504040204" pitchFamily="2" charset="0"/>
                <a:cs typeface="+mn-ea"/>
              </a:rPr>
              <a:t>            热电阻需是</a:t>
            </a:r>
            <a:r>
              <a:rPr lang="zh-CN" altLang="zh-CN" sz="2400" noProof="1">
                <a:solidFill>
                  <a:srgbClr val="FF0000"/>
                </a:solidFill>
                <a:latin typeface="Verdana" panose="020B0604030504040204" pitchFamily="2" charset="0"/>
                <a:cs typeface="+mn-ea"/>
              </a:rPr>
              <a:t>调制型（主动型）</a:t>
            </a:r>
            <a:endParaRPr lang="zh-CN" altLang="zh-CN" sz="2400" noProof="1">
              <a:solidFill>
                <a:schemeClr val="tx2"/>
              </a:solidFill>
              <a:latin typeface="Verdana" panose="020B0604030504040204" pitchFamily="2" charset="0"/>
            </a:endParaRPr>
          </a:p>
          <a:p>
            <a:pPr marL="342900" indent="-342900">
              <a:spcBef>
                <a:spcPct val="20000"/>
              </a:spcBef>
              <a:buClr>
                <a:schemeClr val="hlink"/>
              </a:buClr>
              <a:buFont typeface="Wingdings" panose="05000000000000000000" pitchFamily="2" charset="2"/>
              <a:buNone/>
            </a:pPr>
            <a:r>
              <a:rPr lang="zh-CN" altLang="en-US" sz="2400" b="1" noProof="1">
                <a:solidFill>
                  <a:schemeClr val="tx2"/>
                </a:solidFill>
                <a:latin typeface="Verdana" panose="020B0604030504040204" pitchFamily="2" charset="0"/>
                <a:cs typeface="+mn-ea"/>
              </a:rPr>
              <a:t>价格</a:t>
            </a:r>
            <a:r>
              <a:rPr lang="zh-CN" altLang="en-US" sz="2400" noProof="1">
                <a:solidFill>
                  <a:schemeClr val="tx2"/>
                </a:solidFill>
                <a:latin typeface="Verdana" panose="020B0604030504040204" pitchFamily="2" charset="0"/>
                <a:cs typeface="+mn-ea"/>
              </a:rPr>
              <a:t>：热电偶相对便宜（和二者种类有关）</a:t>
            </a:r>
            <a:endParaRPr lang="zh-CN" altLang="en-US" sz="2400" noProof="1">
              <a:solidFill>
                <a:schemeClr val="tx2"/>
              </a:solidFill>
              <a:latin typeface="Verdana" panose="020B0604030504040204" pitchFamily="2" charset="0"/>
            </a:endParaRPr>
          </a:p>
          <a:p>
            <a:pPr marL="342900" indent="-342900">
              <a:spcBef>
                <a:spcPct val="20000"/>
              </a:spcBef>
              <a:buClr>
                <a:schemeClr val="hlink"/>
              </a:buClr>
              <a:buFont typeface="Wingdings" panose="05000000000000000000" pitchFamily="2" charset="2"/>
              <a:buNone/>
            </a:pPr>
            <a:r>
              <a:rPr lang="zh-CN" altLang="en-US" sz="2400" b="1" noProof="1">
                <a:solidFill>
                  <a:schemeClr val="tx2"/>
                </a:solidFill>
                <a:latin typeface="Verdana" panose="020B0604030504040204" pitchFamily="2" charset="0"/>
                <a:cs typeface="+mn-ea"/>
              </a:rPr>
              <a:t>稳定性</a:t>
            </a:r>
            <a:r>
              <a:rPr lang="zh-CN" altLang="en-US" sz="2400" noProof="1">
                <a:solidFill>
                  <a:schemeClr val="tx2"/>
                </a:solidFill>
                <a:latin typeface="Verdana" panose="020B0604030504040204" pitchFamily="2" charset="0"/>
                <a:cs typeface="+mn-ea"/>
              </a:rPr>
              <a:t>：热电阻更稳定，热电偶会有时漂</a:t>
            </a:r>
            <a:endParaRPr lang="zh-CN" altLang="en-US" sz="2400" noProof="1">
              <a:solidFill>
                <a:schemeClr val="tx2"/>
              </a:solidFill>
              <a:latin typeface="Verdana" panose="020B0604030504040204" pitchFamily="2" charset="0"/>
            </a:endParaRPr>
          </a:p>
          <a:p>
            <a:pPr marL="342900" indent="-342900">
              <a:spcBef>
                <a:spcPct val="20000"/>
              </a:spcBef>
              <a:buClr>
                <a:schemeClr val="hlink"/>
              </a:buClr>
              <a:buFont typeface="Wingdings" panose="05000000000000000000" pitchFamily="2" charset="2"/>
              <a:buNone/>
            </a:pPr>
            <a:r>
              <a:rPr lang="zh-CN" altLang="en-US" sz="2400" b="1" noProof="1">
                <a:solidFill>
                  <a:schemeClr val="tx2"/>
                </a:solidFill>
                <a:latin typeface="Verdana" panose="020B0604030504040204" pitchFamily="2" charset="0"/>
                <a:cs typeface="+mn-ea"/>
              </a:rPr>
              <a:t>线性度</a:t>
            </a:r>
            <a:r>
              <a:rPr lang="zh-CN" altLang="en-US" sz="2400" noProof="1">
                <a:solidFill>
                  <a:schemeClr val="tx2"/>
                </a:solidFill>
                <a:latin typeface="Verdana" panose="020B0604030504040204" pitchFamily="2" charset="0"/>
                <a:cs typeface="+mn-ea"/>
              </a:rPr>
              <a:t>：二者都有非线性，热电阻线性度好些</a:t>
            </a:r>
            <a:endParaRPr lang="zh-CN" altLang="en-US" sz="2400" noProof="1">
              <a:solidFill>
                <a:schemeClr val="tx2"/>
              </a:solidFill>
              <a:latin typeface="Verdana" panose="020B0604030504040204" pitchFamily="2"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日期占位符 3">
            <a:extLst>
              <a:ext uri="{FF2B5EF4-FFF2-40B4-BE49-F238E27FC236}">
                <a16:creationId xmlns:a16="http://schemas.microsoft.com/office/drawing/2014/main" id="{D1AAAB88-3B31-4573-AC7A-3ECB7BB23F2B}"/>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B38A86D2-FC43-4151-BDF1-0C890EF304EF}" type="datetime10">
              <a:rPr lang="zh-CN" altLang="en-US" sz="1200" smtClean="0"/>
              <a:pPr/>
              <a:t>19:06</a:t>
            </a:fld>
            <a:r>
              <a:rPr lang="zh-CN" altLang="en-US" sz="1200" dirty="0"/>
              <a:t>人工智能与自动化学院测量系</a:t>
            </a:r>
          </a:p>
        </p:txBody>
      </p:sp>
      <p:sp>
        <p:nvSpPr>
          <p:cNvPr id="79874" name="页脚占位符 4">
            <a:extLst>
              <a:ext uri="{FF2B5EF4-FFF2-40B4-BE49-F238E27FC236}">
                <a16:creationId xmlns:a16="http://schemas.microsoft.com/office/drawing/2014/main" id="{7DDC0E8E-4DCC-4AE3-851B-3904B07BD5FC}"/>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79875" name="Rectangle 2">
            <a:extLst>
              <a:ext uri="{FF2B5EF4-FFF2-40B4-BE49-F238E27FC236}">
                <a16:creationId xmlns:a16="http://schemas.microsoft.com/office/drawing/2014/main" id="{F39D7E52-41A8-4A50-B5CC-A248773B794B}"/>
              </a:ext>
            </a:extLst>
          </p:cNvPr>
          <p:cNvSpPr>
            <a:spLocks noGrp="1" noChangeArrowheads="1"/>
          </p:cNvSpPr>
          <p:nvPr>
            <p:ph type="title" idx="4294967295"/>
          </p:nvPr>
        </p:nvSpPr>
        <p:spPr/>
        <p:txBody>
          <a:bodyPr/>
          <a:lstStyle/>
          <a:p>
            <a:pPr eaLnBrk="1" hangingPunct="1"/>
            <a:r>
              <a:rPr lang="en-US" altLang="zh-CN" dirty="0"/>
              <a:t>8.3</a:t>
            </a:r>
            <a:r>
              <a:rPr lang="zh-CN" altLang="en-US" dirty="0"/>
              <a:t>  </a:t>
            </a:r>
            <a:r>
              <a:rPr lang="zh-CN" altLang="en-US" b="0" dirty="0"/>
              <a:t>热敏电阻温度计</a:t>
            </a:r>
            <a:r>
              <a:rPr lang="en-US" altLang="zh-CN" b="0" dirty="0"/>
              <a:t>——</a:t>
            </a:r>
            <a:r>
              <a:rPr lang="zh-CN" altLang="en-US" b="0" dirty="0"/>
              <a:t>简介</a:t>
            </a:r>
          </a:p>
        </p:txBody>
      </p:sp>
      <p:grpSp>
        <p:nvGrpSpPr>
          <p:cNvPr id="79876" name="Group 3">
            <a:extLst>
              <a:ext uri="{FF2B5EF4-FFF2-40B4-BE49-F238E27FC236}">
                <a16:creationId xmlns:a16="http://schemas.microsoft.com/office/drawing/2014/main" id="{3DAD0F47-63E5-4C77-9B0D-A95CB0719CBB}"/>
              </a:ext>
            </a:extLst>
          </p:cNvPr>
          <p:cNvGrpSpPr>
            <a:grpSpLocks/>
          </p:cNvGrpSpPr>
          <p:nvPr/>
        </p:nvGrpSpPr>
        <p:grpSpPr bwMode="auto">
          <a:xfrm>
            <a:off x="228600" y="3352800"/>
            <a:ext cx="914400" cy="990600"/>
            <a:chOff x="0" y="0"/>
            <a:chExt cx="2160" cy="499"/>
          </a:xfrm>
        </p:grpSpPr>
        <p:sp>
          <p:nvSpPr>
            <p:cNvPr id="79877" name="AutoShape 4">
              <a:extLst>
                <a:ext uri="{FF2B5EF4-FFF2-40B4-BE49-F238E27FC236}">
                  <a16:creationId xmlns:a16="http://schemas.microsoft.com/office/drawing/2014/main" id="{300FC476-79E9-4FA3-AF1B-BC32AA6C4BFD}"/>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9878" name="Freeform 5">
              <a:extLst>
                <a:ext uri="{FF2B5EF4-FFF2-40B4-BE49-F238E27FC236}">
                  <a16:creationId xmlns:a16="http://schemas.microsoft.com/office/drawing/2014/main" id="{BD58B66B-6450-4588-81FF-8DB85982EB06}"/>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9879" name="Text Box 6">
              <a:extLst>
                <a:ext uri="{FF2B5EF4-FFF2-40B4-BE49-F238E27FC236}">
                  <a16:creationId xmlns:a16="http://schemas.microsoft.com/office/drawing/2014/main" id="{EDF041EB-C9A9-48D3-B58A-063D0FC49533}"/>
                </a:ext>
              </a:extLst>
            </p:cNvPr>
            <p:cNvSpPr txBox="1">
              <a:spLocks noChangeArrowheads="1"/>
            </p:cNvSpPr>
            <p:nvPr/>
          </p:nvSpPr>
          <p:spPr bwMode="auto">
            <a:xfrm>
              <a:off x="180" y="48"/>
              <a:ext cx="1755"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a:solidFill>
                    <a:schemeClr val="accent1"/>
                  </a:solidFill>
                </a:rPr>
                <a:t>热敏电阻</a:t>
              </a:r>
              <a:endParaRPr lang="en-US" altLang="zh-CN">
                <a:solidFill>
                  <a:schemeClr val="accent1"/>
                </a:solidFill>
              </a:endParaRPr>
            </a:p>
          </p:txBody>
        </p:sp>
      </p:grpSp>
      <p:sp>
        <p:nvSpPr>
          <p:cNvPr id="79880" name="AutoShape 7">
            <a:extLst>
              <a:ext uri="{FF2B5EF4-FFF2-40B4-BE49-F238E27FC236}">
                <a16:creationId xmlns:a16="http://schemas.microsoft.com/office/drawing/2014/main" id="{06AE9B8A-05FF-4226-925B-49AAE9334452}"/>
              </a:ext>
            </a:extLst>
          </p:cNvPr>
          <p:cNvSpPr>
            <a:spLocks noChangeArrowheads="1"/>
          </p:cNvSpPr>
          <p:nvPr/>
        </p:nvSpPr>
        <p:spPr bwMode="auto">
          <a:xfrm>
            <a:off x="1295400" y="1828800"/>
            <a:ext cx="4114800" cy="43434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9881" name="Rectangle 8">
            <a:extLst>
              <a:ext uri="{FF2B5EF4-FFF2-40B4-BE49-F238E27FC236}">
                <a16:creationId xmlns:a16="http://schemas.microsoft.com/office/drawing/2014/main" id="{9197F85E-0386-4B90-99C6-9E0E3AFEDFDA}"/>
              </a:ext>
            </a:extLst>
          </p:cNvPr>
          <p:cNvSpPr>
            <a:spLocks noChangeArrowheads="1"/>
          </p:cNvSpPr>
          <p:nvPr/>
        </p:nvSpPr>
        <p:spPr bwMode="auto">
          <a:xfrm>
            <a:off x="1371600" y="2057400"/>
            <a:ext cx="396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800">
                <a:solidFill>
                  <a:schemeClr val="tx2"/>
                </a:solidFill>
                <a:latin typeface="Verdana" panose="020B0604030504040204" pitchFamily="34" charset="0"/>
              </a:rPr>
              <a:t>热敏电阻</a:t>
            </a:r>
            <a:r>
              <a:rPr lang="zh-CN" altLang="en-US" sz="2000">
                <a:solidFill>
                  <a:schemeClr val="tx2"/>
                </a:solidFill>
                <a:latin typeface="Verdana" panose="020B0604030504040204" pitchFamily="34" charset="0"/>
              </a:rPr>
              <a:t>是用</a:t>
            </a:r>
            <a:r>
              <a:rPr lang="zh-CN" altLang="en-US" sz="2000">
                <a:solidFill>
                  <a:srgbClr val="0000CC"/>
                </a:solidFill>
                <a:latin typeface="Verdana" panose="020B0604030504040204" pitchFamily="34" charset="0"/>
              </a:rPr>
              <a:t>金属氧化物</a:t>
            </a:r>
            <a:r>
              <a:rPr lang="zh-CN" altLang="en-US" sz="2000">
                <a:solidFill>
                  <a:schemeClr val="tx2"/>
                </a:solidFill>
                <a:latin typeface="Verdana" panose="020B0604030504040204" pitchFamily="34" charset="0"/>
              </a:rPr>
              <a:t>或</a:t>
            </a:r>
            <a:r>
              <a:rPr lang="zh-CN" altLang="en-US" sz="2000">
                <a:solidFill>
                  <a:srgbClr val="0000CC"/>
                </a:solidFill>
                <a:latin typeface="Verdana" panose="020B0604030504040204" pitchFamily="34" charset="0"/>
              </a:rPr>
              <a:t>半导体材料</a:t>
            </a:r>
            <a:r>
              <a:rPr lang="zh-CN" altLang="en-US" sz="2000">
                <a:solidFill>
                  <a:schemeClr val="tx2"/>
                </a:solidFill>
                <a:latin typeface="Verdana" panose="020B0604030504040204" pitchFamily="34" charset="0"/>
              </a:rPr>
              <a:t>作为电阻体的测温敏感元件。</a:t>
            </a:r>
          </a:p>
          <a:p>
            <a:pPr>
              <a:spcBef>
                <a:spcPct val="20000"/>
              </a:spcBef>
              <a:buClr>
                <a:schemeClr val="hlink"/>
              </a:buClr>
              <a:buFont typeface="Wingdings" panose="05000000000000000000" pitchFamily="2" charset="2"/>
              <a:buChar char="v"/>
            </a:pPr>
            <a:r>
              <a:rPr lang="zh-CN" altLang="en-US" sz="2000">
                <a:solidFill>
                  <a:schemeClr val="tx2"/>
                </a:solidFill>
                <a:latin typeface="Verdana" panose="020B0604030504040204" pitchFamily="34" charset="0"/>
              </a:rPr>
              <a:t>热敏电阻有</a:t>
            </a:r>
            <a:r>
              <a:rPr lang="zh-CN" altLang="en-US" sz="2000">
                <a:solidFill>
                  <a:srgbClr val="0000CC"/>
                </a:solidFill>
                <a:latin typeface="Verdana" panose="020B0604030504040204" pitchFamily="34" charset="0"/>
              </a:rPr>
              <a:t>正温度系数</a:t>
            </a:r>
            <a:r>
              <a:rPr lang="en-US" altLang="zh-CN" sz="2000">
                <a:solidFill>
                  <a:srgbClr val="0000CC"/>
                </a:solidFill>
                <a:latin typeface="Verdana" panose="020B0604030504040204" pitchFamily="34" charset="0"/>
              </a:rPr>
              <a:t>(PTC)</a:t>
            </a:r>
            <a:r>
              <a:rPr lang="zh-CN" altLang="en-US" sz="2000">
                <a:solidFill>
                  <a:schemeClr val="tx2"/>
                </a:solidFill>
                <a:latin typeface="Verdana" panose="020B0604030504040204" pitchFamily="34" charset="0"/>
              </a:rPr>
              <a:t>、</a:t>
            </a:r>
            <a:r>
              <a:rPr lang="zh-CN" altLang="en-US" sz="2000">
                <a:solidFill>
                  <a:srgbClr val="0000CC"/>
                </a:solidFill>
                <a:latin typeface="Verdana" panose="020B0604030504040204" pitchFamily="34" charset="0"/>
              </a:rPr>
              <a:t>负温度系数</a:t>
            </a:r>
            <a:r>
              <a:rPr lang="en-US" altLang="zh-CN" sz="2000">
                <a:solidFill>
                  <a:srgbClr val="0000CC"/>
                </a:solidFill>
                <a:latin typeface="Verdana" panose="020B0604030504040204" pitchFamily="34" charset="0"/>
              </a:rPr>
              <a:t>(NTC)</a:t>
            </a:r>
            <a:r>
              <a:rPr lang="zh-CN" altLang="en-US" sz="2000">
                <a:solidFill>
                  <a:schemeClr val="tx2"/>
                </a:solidFill>
                <a:latin typeface="Verdana" panose="020B0604030504040204" pitchFamily="34" charset="0"/>
              </a:rPr>
              <a:t>和</a:t>
            </a:r>
            <a:r>
              <a:rPr lang="zh-CN" altLang="en-US" sz="2000">
                <a:solidFill>
                  <a:srgbClr val="0000CC"/>
                </a:solidFill>
                <a:latin typeface="Verdana" panose="020B0604030504040204" pitchFamily="34" charset="0"/>
              </a:rPr>
              <a:t>临界温度系数</a:t>
            </a:r>
            <a:r>
              <a:rPr lang="en-US" altLang="zh-CN" sz="2000">
                <a:solidFill>
                  <a:srgbClr val="0000CC"/>
                </a:solidFill>
                <a:latin typeface="Verdana" panose="020B0604030504040204" pitchFamily="34" charset="0"/>
              </a:rPr>
              <a:t>(CTR)</a:t>
            </a:r>
            <a:r>
              <a:rPr lang="zh-CN" altLang="en-US" sz="2000">
                <a:solidFill>
                  <a:schemeClr val="tx2"/>
                </a:solidFill>
                <a:latin typeface="Verdana" panose="020B0604030504040204" pitchFamily="34" charset="0"/>
              </a:rPr>
              <a:t>三种，它们的温度特性曲线如图所示。</a:t>
            </a:r>
          </a:p>
          <a:p>
            <a:pPr>
              <a:spcBef>
                <a:spcPct val="20000"/>
              </a:spcBef>
              <a:buClr>
                <a:schemeClr val="hlink"/>
              </a:buClr>
              <a:buFont typeface="Wingdings" panose="05000000000000000000" pitchFamily="2" charset="2"/>
              <a:buChar char="v"/>
            </a:pPr>
            <a:r>
              <a:rPr lang="zh-CN" altLang="en-US" sz="2000">
                <a:solidFill>
                  <a:schemeClr val="tx2"/>
                </a:solidFill>
                <a:latin typeface="Verdana" panose="020B0604030504040204" pitchFamily="34" charset="0"/>
              </a:rPr>
              <a:t>温度检测用的主要是</a:t>
            </a:r>
            <a:r>
              <a:rPr lang="en-US" altLang="zh-CN" sz="2000">
                <a:solidFill>
                  <a:schemeClr val="tx2"/>
                </a:solidFill>
                <a:latin typeface="Verdana" panose="020B0604030504040204" pitchFamily="34" charset="0"/>
              </a:rPr>
              <a:t>NTC</a:t>
            </a:r>
            <a:r>
              <a:rPr lang="zh-CN" altLang="en-US" sz="2000">
                <a:solidFill>
                  <a:schemeClr val="tx2"/>
                </a:solidFill>
                <a:latin typeface="Verdana" panose="020B0604030504040204" pitchFamily="34" charset="0"/>
              </a:rPr>
              <a:t>负温度系数热敏电阻</a:t>
            </a:r>
          </a:p>
          <a:p>
            <a:pPr>
              <a:spcBef>
                <a:spcPct val="20000"/>
              </a:spcBef>
              <a:buClr>
                <a:schemeClr val="hlink"/>
              </a:buClr>
              <a:buFont typeface="Wingdings" panose="05000000000000000000" pitchFamily="2" charset="2"/>
              <a:buChar char="v"/>
            </a:pPr>
            <a:r>
              <a:rPr lang="en-US" altLang="zh-CN" sz="2000">
                <a:solidFill>
                  <a:schemeClr val="tx2"/>
                </a:solidFill>
                <a:latin typeface="Verdana" panose="020B0604030504040204" pitchFamily="34" charset="0"/>
              </a:rPr>
              <a:t>PTC</a:t>
            </a:r>
            <a:r>
              <a:rPr lang="zh-CN" altLang="en-US" sz="2000">
                <a:solidFill>
                  <a:schemeClr val="tx2"/>
                </a:solidFill>
                <a:latin typeface="Verdana" panose="020B0604030504040204" pitchFamily="34" charset="0"/>
              </a:rPr>
              <a:t>和</a:t>
            </a:r>
            <a:r>
              <a:rPr lang="en-US" altLang="zh-CN" sz="2000">
                <a:solidFill>
                  <a:schemeClr val="tx2"/>
                </a:solidFill>
                <a:latin typeface="Verdana" panose="020B0604030504040204" pitchFamily="34" charset="0"/>
              </a:rPr>
              <a:t>CTR</a:t>
            </a:r>
            <a:r>
              <a:rPr lang="zh-CN" altLang="en-US" sz="2000">
                <a:solidFill>
                  <a:schemeClr val="tx2"/>
                </a:solidFill>
                <a:latin typeface="Verdana" panose="020B0604030504040204" pitchFamily="34" charset="0"/>
              </a:rPr>
              <a:t>热敏电阻则利用在特定温度下电阻值急剧变化的特性构成温度开关器件。</a:t>
            </a:r>
            <a:endParaRPr lang="en-US" altLang="zh-CN" sz="2000">
              <a:solidFill>
                <a:schemeClr val="tx2"/>
              </a:solidFill>
              <a:latin typeface="Verdana" panose="020B0604030504040204" pitchFamily="34" charset="0"/>
            </a:endParaRPr>
          </a:p>
        </p:txBody>
      </p:sp>
      <p:pic>
        <p:nvPicPr>
          <p:cNvPr id="79882" name="Picture 11">
            <a:extLst>
              <a:ext uri="{FF2B5EF4-FFF2-40B4-BE49-F238E27FC236}">
                <a16:creationId xmlns:a16="http://schemas.microsoft.com/office/drawing/2014/main" id="{C93CE6B8-8877-4C3D-9D2E-AA718591D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9425" y="1905000"/>
            <a:ext cx="3270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D34259D6-F491-4E64-8E93-399DAE343BC9}"/>
              </a:ext>
            </a:extLst>
          </p:cNvPr>
          <p:cNvSpPr txBox="1"/>
          <p:nvPr/>
        </p:nvSpPr>
        <p:spPr>
          <a:xfrm>
            <a:off x="1905000" y="1219200"/>
            <a:ext cx="3903968" cy="368300"/>
          </a:xfrm>
          <a:prstGeom prst="rect">
            <a:avLst/>
          </a:prstGeom>
          <a:noFill/>
        </p:spPr>
        <p:txBody>
          <a:bodyPr>
            <a:spAutoFit/>
          </a:bodyPr>
          <a:lstStyle/>
          <a:p>
            <a:r>
              <a:rPr lang="zh-CN" altLang="en-US" noProof="1">
                <a:ln w="22225">
                  <a:solidFill>
                    <a:schemeClr val="accent2"/>
                  </a:solidFill>
                  <a:prstDash val="solid"/>
                </a:ln>
                <a:solidFill>
                  <a:schemeClr val="accent2">
                    <a:lumMod val="40000"/>
                    <a:lumOff val="60000"/>
                  </a:schemeClr>
                </a:solidFill>
                <a:ea typeface="Arial" panose="020B0604020202020204" pitchFamily="34" charset="0"/>
                <a:cs typeface="+mn-ea"/>
              </a:rPr>
              <a:t>热电阻</a:t>
            </a:r>
            <a:r>
              <a:rPr lang="zh-CN" altLang="en-US" noProof="1">
                <a:solidFill>
                  <a:srgbClr val="FF0000"/>
                </a:solidFill>
                <a:ea typeface="Arial" panose="020B0604020202020204" pitchFamily="34" charset="0"/>
                <a:cs typeface="+mn-ea"/>
              </a:rPr>
              <a:t>：thermal resistance</a:t>
            </a:r>
            <a:r>
              <a:rPr lang="en-US" altLang="zh-CN" noProof="1">
                <a:solidFill>
                  <a:srgbClr val="FF0000"/>
                </a:solidFill>
                <a:ea typeface="Arial" panose="020B0604020202020204" pitchFamily="34" charset="0"/>
                <a:cs typeface="+mn-ea"/>
              </a:rPr>
              <a:t>(RTD)</a:t>
            </a:r>
          </a:p>
        </p:txBody>
      </p:sp>
      <p:sp>
        <p:nvSpPr>
          <p:cNvPr id="3" name="文本框 2">
            <a:extLst>
              <a:ext uri="{FF2B5EF4-FFF2-40B4-BE49-F238E27FC236}">
                <a16:creationId xmlns:a16="http://schemas.microsoft.com/office/drawing/2014/main" id="{2EA61692-F3AC-4401-B0B7-D4FF8A567CDC}"/>
              </a:ext>
            </a:extLst>
          </p:cNvPr>
          <p:cNvSpPr txBox="1"/>
          <p:nvPr/>
        </p:nvSpPr>
        <p:spPr>
          <a:xfrm>
            <a:off x="5560060" y="1219200"/>
            <a:ext cx="2540000" cy="365760"/>
          </a:xfrm>
          <a:prstGeom prst="rect">
            <a:avLst/>
          </a:prstGeom>
          <a:noFill/>
        </p:spPr>
        <p:txBody>
          <a:bodyPr>
            <a:spAutoFit/>
          </a:bodyPr>
          <a:lstStyle/>
          <a:p>
            <a:r>
              <a:rPr lang="zh-CN" altLang="en-US" noProof="1">
                <a:ln w="22225">
                  <a:solidFill>
                    <a:schemeClr val="accent2"/>
                  </a:solidFill>
                  <a:prstDash val="solid"/>
                </a:ln>
                <a:solidFill>
                  <a:schemeClr val="accent2">
                    <a:lumMod val="40000"/>
                    <a:lumOff val="60000"/>
                  </a:schemeClr>
                </a:solidFill>
                <a:ea typeface="Arial" panose="020B0604020202020204" pitchFamily="34" charset="0"/>
                <a:cs typeface="+mn-ea"/>
              </a:rPr>
              <a:t>热敏电阻</a:t>
            </a:r>
            <a:r>
              <a:rPr lang="zh-CN" altLang="en-US" noProof="1">
                <a:solidFill>
                  <a:srgbClr val="FF0000"/>
                </a:solidFill>
                <a:ea typeface="Arial" panose="020B0604020202020204" pitchFamily="34" charset="0"/>
                <a:cs typeface="+mn-ea"/>
              </a:rPr>
              <a:t>：thermistors</a:t>
            </a:r>
            <a:endParaRPr lang="zh-CN" altLang="en-US" noProof="1">
              <a:solidFill>
                <a:srgbClr val="FF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日期占位符 3">
            <a:extLst>
              <a:ext uri="{FF2B5EF4-FFF2-40B4-BE49-F238E27FC236}">
                <a16:creationId xmlns:a16="http://schemas.microsoft.com/office/drawing/2014/main" id="{AF1A24FC-C9FF-4FA3-8766-5ED342208730}"/>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79AA0D59-55E4-41D7-8F63-796E89B974C5}" type="datetime10">
              <a:rPr lang="zh-CN" altLang="en-US" sz="1200" smtClean="0"/>
              <a:pPr/>
              <a:t>19:06</a:t>
            </a:fld>
            <a:r>
              <a:rPr lang="zh-CN" altLang="en-US" sz="1200" dirty="0"/>
              <a:t>人工智能与自动化学院测量系</a:t>
            </a:r>
          </a:p>
        </p:txBody>
      </p:sp>
      <p:sp>
        <p:nvSpPr>
          <p:cNvPr id="80898" name="页脚占位符 4">
            <a:extLst>
              <a:ext uri="{FF2B5EF4-FFF2-40B4-BE49-F238E27FC236}">
                <a16:creationId xmlns:a16="http://schemas.microsoft.com/office/drawing/2014/main" id="{3107613B-1783-4EA5-8747-6A5B06087E19}"/>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80899" name="Rectangle 2">
            <a:extLst>
              <a:ext uri="{FF2B5EF4-FFF2-40B4-BE49-F238E27FC236}">
                <a16:creationId xmlns:a16="http://schemas.microsoft.com/office/drawing/2014/main" id="{728AF9D4-AB82-4FEF-8DB9-67531DC1031C}"/>
              </a:ext>
            </a:extLst>
          </p:cNvPr>
          <p:cNvSpPr>
            <a:spLocks noGrp="1" noChangeArrowheads="1"/>
          </p:cNvSpPr>
          <p:nvPr>
            <p:ph type="title" idx="4294967295"/>
          </p:nvPr>
        </p:nvSpPr>
        <p:spPr/>
        <p:txBody>
          <a:bodyPr/>
          <a:lstStyle/>
          <a:p>
            <a:pPr eaLnBrk="1" hangingPunct="1"/>
            <a:r>
              <a:rPr lang="en-US" altLang="zh-CN" dirty="0"/>
              <a:t>8.3</a:t>
            </a:r>
            <a:r>
              <a:rPr lang="zh-CN" altLang="en-US" dirty="0"/>
              <a:t>  </a:t>
            </a:r>
            <a:r>
              <a:rPr lang="zh-CN" altLang="en-US" b="0" dirty="0"/>
              <a:t>热敏电阻温度计</a:t>
            </a:r>
            <a:r>
              <a:rPr lang="en-US" altLang="zh-CN" b="0" dirty="0"/>
              <a:t>——</a:t>
            </a:r>
            <a:r>
              <a:rPr lang="zh-CN" altLang="en-US" b="0" dirty="0"/>
              <a:t>简介</a:t>
            </a:r>
          </a:p>
        </p:txBody>
      </p:sp>
      <p:grpSp>
        <p:nvGrpSpPr>
          <p:cNvPr id="80900" name="Group 3">
            <a:extLst>
              <a:ext uri="{FF2B5EF4-FFF2-40B4-BE49-F238E27FC236}">
                <a16:creationId xmlns:a16="http://schemas.microsoft.com/office/drawing/2014/main" id="{8189CFDB-AFD5-4FF0-AC95-AFC03A8C7E2A}"/>
              </a:ext>
            </a:extLst>
          </p:cNvPr>
          <p:cNvGrpSpPr>
            <a:grpSpLocks/>
          </p:cNvGrpSpPr>
          <p:nvPr/>
        </p:nvGrpSpPr>
        <p:grpSpPr bwMode="auto">
          <a:xfrm>
            <a:off x="228600" y="3352800"/>
            <a:ext cx="914400" cy="1600200"/>
            <a:chOff x="0" y="0"/>
            <a:chExt cx="2160" cy="499"/>
          </a:xfrm>
        </p:grpSpPr>
        <p:sp>
          <p:nvSpPr>
            <p:cNvPr id="80901" name="AutoShape 4">
              <a:extLst>
                <a:ext uri="{FF2B5EF4-FFF2-40B4-BE49-F238E27FC236}">
                  <a16:creationId xmlns:a16="http://schemas.microsoft.com/office/drawing/2014/main" id="{087DECB2-308E-429B-A1BC-63F0E7162DCE}"/>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0902" name="Freeform 5">
              <a:extLst>
                <a:ext uri="{FF2B5EF4-FFF2-40B4-BE49-F238E27FC236}">
                  <a16:creationId xmlns:a16="http://schemas.microsoft.com/office/drawing/2014/main" id="{23AD2B88-846F-4097-A7F4-BCBF5B398B28}"/>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0903" name="Text Box 6">
              <a:extLst>
                <a:ext uri="{FF2B5EF4-FFF2-40B4-BE49-F238E27FC236}">
                  <a16:creationId xmlns:a16="http://schemas.microsoft.com/office/drawing/2014/main" id="{0C4EA1B7-93CA-4681-9536-F8659EDB819E}"/>
                </a:ext>
              </a:extLst>
            </p:cNvPr>
            <p:cNvSpPr txBox="1">
              <a:spLocks noChangeArrowheads="1"/>
            </p:cNvSpPr>
            <p:nvPr/>
          </p:nvSpPr>
          <p:spPr bwMode="auto">
            <a:xfrm>
              <a:off x="180" y="48"/>
              <a:ext cx="1755"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a:solidFill>
                    <a:schemeClr val="accent1"/>
                  </a:solidFill>
                </a:rPr>
                <a:t>热敏电阻的特点</a:t>
              </a:r>
              <a:endParaRPr lang="en-US" altLang="zh-CN">
                <a:solidFill>
                  <a:schemeClr val="accent1"/>
                </a:solidFill>
              </a:endParaRPr>
            </a:p>
          </p:txBody>
        </p:sp>
      </p:grpSp>
      <p:sp>
        <p:nvSpPr>
          <p:cNvPr id="80904" name="AutoShape 7">
            <a:extLst>
              <a:ext uri="{FF2B5EF4-FFF2-40B4-BE49-F238E27FC236}">
                <a16:creationId xmlns:a16="http://schemas.microsoft.com/office/drawing/2014/main" id="{5BB3B6A2-9EBA-45E5-8A1C-3733285E938F}"/>
              </a:ext>
            </a:extLst>
          </p:cNvPr>
          <p:cNvSpPr>
            <a:spLocks noChangeArrowheads="1"/>
          </p:cNvSpPr>
          <p:nvPr/>
        </p:nvSpPr>
        <p:spPr bwMode="auto">
          <a:xfrm>
            <a:off x="1600200" y="2514600"/>
            <a:ext cx="6934200" cy="3097213"/>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8857" name="Rectangle 8">
            <a:extLst>
              <a:ext uri="{FF2B5EF4-FFF2-40B4-BE49-F238E27FC236}">
                <a16:creationId xmlns:a16="http://schemas.microsoft.com/office/drawing/2014/main" id="{E663A217-C28B-40BB-ACBA-10C991F992CF}"/>
              </a:ext>
            </a:extLst>
          </p:cNvPr>
          <p:cNvSpPr/>
          <p:nvPr/>
        </p:nvSpPr>
        <p:spPr>
          <a:xfrm>
            <a:off x="1676400" y="2743200"/>
            <a:ext cx="6629400" cy="533400"/>
          </a:xfrm>
          <a:prstGeom prst="rect">
            <a:avLst/>
          </a:prstGeom>
          <a:noFill/>
          <a:ln w="9525">
            <a:noFill/>
            <a:miter/>
          </a:ln>
        </p:spPr>
        <p:txBody>
          <a:bodyPr/>
          <a:lstStyle/>
          <a:p>
            <a:pPr marL="342900" indent="-342900">
              <a:spcBef>
                <a:spcPct val="20000"/>
              </a:spcBef>
              <a:buClr>
                <a:schemeClr val="hlink"/>
              </a:buClr>
              <a:buFont typeface="Wingdings" panose="05000000000000000000" pitchFamily="2" charset="2"/>
              <a:buChar char="v"/>
            </a:pPr>
            <a:r>
              <a:rPr lang="zh-CN" altLang="en-US" sz="2400" noProof="1">
                <a:effectLst>
                  <a:outerShdw blurRad="38100" dist="19050" dir="2700000" algn="tl" rotWithShape="0">
                    <a:schemeClr val="dk1">
                      <a:alpha val="40000"/>
                    </a:schemeClr>
                  </a:outerShdw>
                </a:effectLst>
                <a:latin typeface="Verdana" panose="020B0604030504040204" pitchFamily="2" charset="0"/>
                <a:cs typeface="+mn-ea"/>
              </a:rPr>
              <a:t>优点</a:t>
            </a:r>
            <a:r>
              <a:rPr lang="zh-CN" altLang="en-US" sz="2400" noProof="1">
                <a:solidFill>
                  <a:srgbClr val="0000CC"/>
                </a:solidFill>
                <a:latin typeface="Verdana" panose="020B0604030504040204" pitchFamily="2" charset="0"/>
                <a:cs typeface="+mn-ea"/>
              </a:rPr>
              <a:t>：电阻温度系数</a:t>
            </a:r>
            <a:r>
              <a:rPr lang="en-US" altLang="x-none" sz="2400" i="1" noProof="1">
                <a:solidFill>
                  <a:srgbClr val="0000CC"/>
                </a:solidFill>
                <a:latin typeface="Verdana" panose="020B0604030504040204" pitchFamily="2" charset="0"/>
                <a:cs typeface="+mn-ea"/>
              </a:rPr>
              <a:t>a</a:t>
            </a:r>
            <a:r>
              <a:rPr lang="zh-CN" altLang="en-US" sz="2400" noProof="1">
                <a:solidFill>
                  <a:srgbClr val="0000CC"/>
                </a:solidFill>
                <a:latin typeface="Verdana" panose="020B0604030504040204" pitchFamily="2" charset="0"/>
                <a:cs typeface="+mn-ea"/>
              </a:rPr>
              <a:t>值大</a:t>
            </a:r>
            <a:r>
              <a:rPr lang="zh-CN" altLang="en-US" sz="2400" noProof="1">
                <a:solidFill>
                  <a:schemeClr val="tx2"/>
                </a:solidFill>
                <a:latin typeface="Verdana" panose="020B0604030504040204" pitchFamily="2" charset="0"/>
                <a:cs typeface="+mn-ea"/>
              </a:rPr>
              <a:t>，一般为金属电阻的十几倍，灵敏度很高，而且</a:t>
            </a:r>
            <a:r>
              <a:rPr lang="zh-CN" altLang="en-US" sz="2400" noProof="1">
                <a:solidFill>
                  <a:srgbClr val="0000CC"/>
                </a:solidFill>
                <a:latin typeface="Verdana" panose="020B0604030504040204" pitchFamily="2" charset="0"/>
                <a:cs typeface="+mn-ea"/>
              </a:rPr>
              <a:t>阻值也高</a:t>
            </a:r>
            <a:r>
              <a:rPr lang="zh-CN" altLang="en-US" sz="2400" noProof="1">
                <a:solidFill>
                  <a:schemeClr val="tx2"/>
                </a:solidFill>
                <a:latin typeface="Verdana" panose="020B0604030504040204" pitchFamily="2" charset="0"/>
                <a:cs typeface="+mn-ea"/>
              </a:rPr>
              <a:t>，在使用时</a:t>
            </a:r>
            <a:r>
              <a:rPr lang="zh-CN" altLang="en-US" sz="2400" noProof="1">
                <a:solidFill>
                  <a:srgbClr val="0000CC"/>
                </a:solidFill>
                <a:latin typeface="Verdana" panose="020B0604030504040204" pitchFamily="2" charset="0"/>
                <a:cs typeface="+mn-ea"/>
              </a:rPr>
              <a:t>引线电阻所引起的误差可以忽略</a:t>
            </a:r>
            <a:r>
              <a:rPr lang="en-US" altLang="zh-CN" sz="2400" noProof="1">
                <a:solidFill>
                  <a:srgbClr val="0000CC"/>
                </a:solidFill>
                <a:latin typeface="Verdana" panose="020B0604030504040204" pitchFamily="2" charset="0"/>
                <a:cs typeface="+mn-ea"/>
              </a:rPr>
              <a:t>(</a:t>
            </a:r>
            <a:r>
              <a:rPr lang="zh-CN" altLang="en-US" sz="2400" noProof="1">
                <a:solidFill>
                  <a:srgbClr val="C00000"/>
                </a:solidFill>
                <a:latin typeface="Verdana" panose="020B0604030504040204" pitchFamily="2" charset="0"/>
                <a:cs typeface="+mn-ea"/>
              </a:rPr>
              <a:t>一般用两线制，电压信号驱动</a:t>
            </a:r>
            <a:r>
              <a:rPr lang="en-US" altLang="zh-CN" sz="2400" noProof="1">
                <a:solidFill>
                  <a:srgbClr val="0000CC"/>
                </a:solidFill>
                <a:latin typeface="Verdana" panose="020B0604030504040204" pitchFamily="2" charset="0"/>
                <a:cs typeface="+mn-ea"/>
              </a:rPr>
              <a:t>)</a:t>
            </a:r>
            <a:r>
              <a:rPr lang="zh-CN" altLang="en-US" sz="2400" noProof="1">
                <a:solidFill>
                  <a:schemeClr val="tx2"/>
                </a:solidFill>
                <a:latin typeface="Verdana" panose="020B0604030504040204" pitchFamily="2" charset="0"/>
                <a:cs typeface="+mn-ea"/>
              </a:rPr>
              <a:t>。</a:t>
            </a:r>
            <a:endParaRPr lang="zh-CN" altLang="en-US" sz="2400" noProof="1">
              <a:solidFill>
                <a:schemeClr val="tx2"/>
              </a:solidFill>
              <a:latin typeface="Verdana" panose="020B0604030504040204" pitchFamily="2" charset="0"/>
            </a:endParaRPr>
          </a:p>
          <a:p>
            <a:pPr marL="342900" indent="-342900">
              <a:spcBef>
                <a:spcPct val="20000"/>
              </a:spcBef>
              <a:buClr>
                <a:schemeClr val="hlink"/>
              </a:buClr>
              <a:buFont typeface="Wingdings" panose="05000000000000000000" pitchFamily="2" charset="2"/>
              <a:buChar char="v"/>
            </a:pPr>
            <a:r>
              <a:rPr lang="zh-CN" altLang="en-US" sz="2400" noProof="1">
                <a:effectLst>
                  <a:outerShdw blurRad="38100" dist="19050" dir="2700000" algn="tl" rotWithShape="0">
                    <a:schemeClr val="dk1">
                      <a:alpha val="40000"/>
                    </a:schemeClr>
                  </a:outerShdw>
                </a:effectLst>
                <a:latin typeface="Verdana" panose="020B0604030504040204" pitchFamily="2" charset="0"/>
                <a:cs typeface="+mn-ea"/>
              </a:rPr>
              <a:t>缺点</a:t>
            </a:r>
            <a:r>
              <a:rPr lang="zh-CN" altLang="en-US" sz="2400" noProof="1">
                <a:solidFill>
                  <a:schemeClr val="tx2"/>
                </a:solidFill>
                <a:latin typeface="Verdana" panose="020B0604030504040204" pitchFamily="2" charset="0"/>
                <a:cs typeface="+mn-ea"/>
              </a:rPr>
              <a:t>：</a:t>
            </a:r>
            <a:r>
              <a:rPr lang="zh-CN" altLang="en-US" sz="2400" noProof="1">
                <a:solidFill>
                  <a:srgbClr val="FF0000"/>
                </a:solidFill>
                <a:latin typeface="Verdana" panose="020B0604030504040204" pitchFamily="2" charset="0"/>
                <a:cs typeface="+mn-ea"/>
              </a:rPr>
              <a:t>互换性差</a:t>
            </a:r>
            <a:r>
              <a:rPr lang="zh-CN" altLang="en-US" sz="2400" noProof="1">
                <a:solidFill>
                  <a:schemeClr val="tx2"/>
                </a:solidFill>
                <a:latin typeface="Verdana" panose="020B0604030504040204" pitchFamily="2" charset="0"/>
                <a:cs typeface="+mn-ea"/>
              </a:rPr>
              <a:t>，</a:t>
            </a:r>
            <a:r>
              <a:rPr lang="zh-CN" altLang="en-US" sz="2400" noProof="1">
                <a:solidFill>
                  <a:srgbClr val="FF0000"/>
                </a:solidFill>
                <a:latin typeface="Verdana" panose="020B0604030504040204" pitchFamily="2" charset="0"/>
                <a:cs typeface="+mn-ea"/>
              </a:rPr>
              <a:t>稳定性没有热电阻好</a:t>
            </a:r>
            <a:r>
              <a:rPr lang="zh-CN" altLang="en-US" sz="2400" noProof="1">
                <a:solidFill>
                  <a:schemeClr val="tx2"/>
                </a:solidFill>
                <a:latin typeface="Verdana" panose="020B0604030504040204" pitchFamily="2" charset="0"/>
                <a:cs typeface="+mn-ea"/>
              </a:rPr>
              <a:t>。但它</a:t>
            </a:r>
            <a:r>
              <a:rPr lang="zh-CN" altLang="en-US" sz="2400" b="1" noProof="1">
                <a:solidFill>
                  <a:schemeClr val="hlink"/>
                </a:solidFill>
                <a:latin typeface="Verdana" panose="020B0604030504040204" pitchFamily="2" charset="0"/>
                <a:cs typeface="+mn-ea"/>
              </a:rPr>
              <a:t>结构简单，热响应快，灵敏度高并且价格便宜</a:t>
            </a:r>
            <a:r>
              <a:rPr lang="zh-CN" altLang="en-US" sz="2400" noProof="1">
                <a:solidFill>
                  <a:schemeClr val="tx2"/>
                </a:solidFill>
                <a:latin typeface="Verdana" panose="020B0604030504040204" pitchFamily="2" charset="0"/>
                <a:cs typeface="+mn-ea"/>
              </a:rPr>
              <a:t>，因此在汽车、家电等领域得到大量应用。</a:t>
            </a:r>
            <a:endParaRPr lang="zh-CN" altLang="en-US" sz="2400" noProof="1">
              <a:solidFill>
                <a:schemeClr val="tx2"/>
              </a:solidFill>
              <a:latin typeface="Verdana" panose="020B0604030504040204" pitchFamily="2"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日期占位符 3">
            <a:extLst>
              <a:ext uri="{FF2B5EF4-FFF2-40B4-BE49-F238E27FC236}">
                <a16:creationId xmlns:a16="http://schemas.microsoft.com/office/drawing/2014/main" id="{2D4FBDF1-AE81-483E-9AFA-57CA966EC08E}"/>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CCF8BD41-C16E-4E28-AB6C-7838BA04E7BC}" type="datetime10">
              <a:rPr lang="zh-CN" altLang="en-US" sz="1200" smtClean="0"/>
              <a:pPr/>
              <a:t>19:06</a:t>
            </a:fld>
            <a:r>
              <a:rPr lang="zh-CN" altLang="en-US" sz="1200" dirty="0"/>
              <a:t>人工智能与自动化学院测量系</a:t>
            </a:r>
          </a:p>
        </p:txBody>
      </p:sp>
      <p:sp>
        <p:nvSpPr>
          <p:cNvPr id="89090" name="页脚占位符 4">
            <a:extLst>
              <a:ext uri="{FF2B5EF4-FFF2-40B4-BE49-F238E27FC236}">
                <a16:creationId xmlns:a16="http://schemas.microsoft.com/office/drawing/2014/main" id="{715D9EF8-659A-477C-BCD6-8B0CD3B894A4}"/>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89091" name="AutoShape 2">
            <a:extLst>
              <a:ext uri="{FF2B5EF4-FFF2-40B4-BE49-F238E27FC236}">
                <a16:creationId xmlns:a16="http://schemas.microsoft.com/office/drawing/2014/main" id="{A4E0CDA8-64A4-4F10-B244-184EB7DCF608}"/>
              </a:ext>
            </a:extLst>
          </p:cNvPr>
          <p:cNvSpPr>
            <a:spLocks noChangeArrowheads="1"/>
          </p:cNvSpPr>
          <p:nvPr/>
        </p:nvSpPr>
        <p:spPr bwMode="auto">
          <a:xfrm>
            <a:off x="1447800" y="1752600"/>
            <a:ext cx="7239000" cy="44958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9092" name="Rectangle 3">
            <a:extLst>
              <a:ext uri="{FF2B5EF4-FFF2-40B4-BE49-F238E27FC236}">
                <a16:creationId xmlns:a16="http://schemas.microsoft.com/office/drawing/2014/main" id="{233EB0ED-A260-4279-9FC9-46AA0B84F487}"/>
              </a:ext>
            </a:extLst>
          </p:cNvPr>
          <p:cNvSpPr>
            <a:spLocks noGrp="1" noChangeArrowheads="1"/>
          </p:cNvSpPr>
          <p:nvPr>
            <p:ph type="title" idx="4294967295"/>
          </p:nvPr>
        </p:nvSpPr>
        <p:spPr/>
        <p:txBody>
          <a:bodyPr/>
          <a:lstStyle/>
          <a:p>
            <a:pPr eaLnBrk="1" hangingPunct="1"/>
            <a:r>
              <a:rPr lang="zh-CN" altLang="en-US" b="0"/>
              <a:t>本章小结</a:t>
            </a:r>
          </a:p>
        </p:txBody>
      </p:sp>
      <p:grpSp>
        <p:nvGrpSpPr>
          <p:cNvPr id="89093" name="Group 4">
            <a:extLst>
              <a:ext uri="{FF2B5EF4-FFF2-40B4-BE49-F238E27FC236}">
                <a16:creationId xmlns:a16="http://schemas.microsoft.com/office/drawing/2014/main" id="{6B16E2C7-40A3-4922-86C5-6B434B7DD431}"/>
              </a:ext>
            </a:extLst>
          </p:cNvPr>
          <p:cNvGrpSpPr>
            <a:grpSpLocks/>
          </p:cNvGrpSpPr>
          <p:nvPr/>
        </p:nvGrpSpPr>
        <p:grpSpPr bwMode="auto">
          <a:xfrm>
            <a:off x="457200" y="3124200"/>
            <a:ext cx="914400" cy="685800"/>
            <a:chOff x="0" y="0"/>
            <a:chExt cx="2160" cy="499"/>
          </a:xfrm>
        </p:grpSpPr>
        <p:sp>
          <p:nvSpPr>
            <p:cNvPr id="89094" name="AutoShape 5">
              <a:extLst>
                <a:ext uri="{FF2B5EF4-FFF2-40B4-BE49-F238E27FC236}">
                  <a16:creationId xmlns:a16="http://schemas.microsoft.com/office/drawing/2014/main" id="{3FDFB5C4-35CB-49A9-AECE-69E98A18D649}"/>
                </a:ext>
              </a:extLst>
            </p:cNvPr>
            <p:cNvSpPr>
              <a:spLocks noChangeArrowheads="1"/>
            </p:cNvSpPr>
            <p:nvPr/>
          </p:nvSpPr>
          <p:spPr bwMode="auto">
            <a:xfrm>
              <a:off x="0" y="0"/>
              <a:ext cx="2160"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9095" name="Freeform 6">
              <a:extLst>
                <a:ext uri="{FF2B5EF4-FFF2-40B4-BE49-F238E27FC236}">
                  <a16:creationId xmlns:a16="http://schemas.microsoft.com/office/drawing/2014/main" id="{02F78F4B-A2B5-4CF3-836F-71ACC6918694}"/>
                </a:ext>
              </a:extLst>
            </p:cNvPr>
            <p:cNvSpPr>
              <a:spLocks noChangeArrowheads="1"/>
            </p:cNvSpPr>
            <p:nvPr/>
          </p:nvSpPr>
          <p:spPr bwMode="auto">
            <a:xfrm>
              <a:off x="135" y="32"/>
              <a:ext cx="1077"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9096" name="Text Box 7">
              <a:extLst>
                <a:ext uri="{FF2B5EF4-FFF2-40B4-BE49-F238E27FC236}">
                  <a16:creationId xmlns:a16="http://schemas.microsoft.com/office/drawing/2014/main" id="{DE864333-DDE3-4C56-AD35-DF51E6BA5A02}"/>
                </a:ext>
              </a:extLst>
            </p:cNvPr>
            <p:cNvSpPr txBox="1">
              <a:spLocks noChangeArrowheads="1"/>
            </p:cNvSpPr>
            <p:nvPr/>
          </p:nvSpPr>
          <p:spPr bwMode="auto">
            <a:xfrm>
              <a:off x="180" y="49"/>
              <a:ext cx="175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rgbClr val="CCFF33"/>
                </a:buClr>
                <a:buSzPct val="70000"/>
              </a:pPr>
              <a:r>
                <a:rPr lang="zh-CN" altLang="en-US">
                  <a:solidFill>
                    <a:schemeClr val="accent1"/>
                  </a:solidFill>
                </a:rPr>
                <a:t>小结</a:t>
              </a:r>
              <a:endParaRPr lang="en-US" altLang="zh-CN">
                <a:solidFill>
                  <a:schemeClr val="accent1"/>
                </a:solidFill>
              </a:endParaRPr>
            </a:p>
          </p:txBody>
        </p:sp>
      </p:grpSp>
      <p:sp>
        <p:nvSpPr>
          <p:cNvPr id="89097" name="Rectangle 8">
            <a:extLst>
              <a:ext uri="{FF2B5EF4-FFF2-40B4-BE49-F238E27FC236}">
                <a16:creationId xmlns:a16="http://schemas.microsoft.com/office/drawing/2014/main" id="{3B495F50-8FF2-4E50-ABA4-5F1D08D21F78}"/>
              </a:ext>
            </a:extLst>
          </p:cNvPr>
          <p:cNvSpPr>
            <a:spLocks noChangeArrowheads="1"/>
          </p:cNvSpPr>
          <p:nvPr/>
        </p:nvSpPr>
        <p:spPr bwMode="auto">
          <a:xfrm>
            <a:off x="1828800" y="1828800"/>
            <a:ext cx="6400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800" dirty="0">
                <a:solidFill>
                  <a:schemeClr val="tx2"/>
                </a:solidFill>
                <a:latin typeface="Verdana" panose="020B0604030504040204" pitchFamily="34" charset="0"/>
              </a:rPr>
              <a:t>本章介绍接触式测温原理的温度传感器，重点是热电偶温度计和热电阻温度计。其中热电偶的几个重要的定则；标准热电偶的特性，热电偶的冷端处理与补偿，热电偶的分度表，标准热电偶的特性；热电阻连线方式和测温电路，以及热电阻的分度表等均应很好地理解和应用。</a:t>
            </a:r>
            <a:r>
              <a:rPr lang="zh-CN" altLang="en-US" sz="2000" dirty="0">
                <a:solidFill>
                  <a:schemeClr val="tx2"/>
                </a:solidFill>
                <a:latin typeface="Verdana" panose="020B0604030504040204" pitchFamily="34" charset="0"/>
              </a:rPr>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4">
            <a:extLst>
              <a:ext uri="{FF2B5EF4-FFF2-40B4-BE49-F238E27FC236}">
                <a16:creationId xmlns:a16="http://schemas.microsoft.com/office/drawing/2014/main" id="{4C12CF83-424B-4453-9538-9D4CCD28F26D}"/>
              </a:ext>
            </a:extLst>
          </p:cNvPr>
          <p:cNvSpPr txBox="1">
            <a:spLocks noGrp="1" noChangeArrowheads="1"/>
          </p:cNvSpPr>
          <p:nvPr/>
        </p:nvSpPr>
        <p:spPr bwMode="auto">
          <a:xfrm>
            <a:off x="457200" y="6564313"/>
            <a:ext cx="2133600"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E35B11E5-4C7D-4EE2-9BA5-FB5285075DFD}" type="datetime10">
              <a:rPr lang="zh-CN" altLang="en-US" sz="1400">
                <a:latin typeface="Times New Roman" panose="02020603050405020304" pitchFamily="18" charset="0"/>
              </a:rPr>
              <a:pPr/>
              <a:t>19:06</a:t>
            </a:fld>
            <a:endParaRPr lang="zh-CN" altLang="en-US" sz="1400">
              <a:latin typeface="Times New Roman" panose="02020603050405020304" pitchFamily="18" charset="0"/>
            </a:endParaRPr>
          </a:p>
        </p:txBody>
      </p:sp>
      <p:sp>
        <p:nvSpPr>
          <p:cNvPr id="86019" name="WordArt 2">
            <a:extLst>
              <a:ext uri="{FF2B5EF4-FFF2-40B4-BE49-F238E27FC236}">
                <a16:creationId xmlns:a16="http://schemas.microsoft.com/office/drawing/2014/main" id="{638BF1C8-EAD4-4C5A-94E3-EFCB6A7A6EE8}"/>
              </a:ext>
            </a:extLst>
          </p:cNvPr>
          <p:cNvSpPr>
            <a:spLocks noChangeArrowheads="1" noChangeShapeType="1" noTextEdit="1"/>
          </p:cNvSpPr>
          <p:nvPr/>
        </p:nvSpPr>
        <p:spPr bwMode="auto">
          <a:xfrm>
            <a:off x="2895600" y="2209800"/>
            <a:ext cx="5486300" cy="533400"/>
          </a:xfrm>
          <a:prstGeom prst="rect">
            <a:avLst/>
          </a:prstGeom>
        </p:spPr>
        <p:txBody>
          <a:bodyPr wrap="none" fromWordArt="1">
            <a:prstTxWarp prst="textDeflate">
              <a:avLst>
                <a:gd name="adj" fmla="val 0"/>
              </a:avLst>
            </a:prstTxWarp>
          </a:bodyPr>
          <a:lstStyle/>
          <a:p>
            <a:pPr algn="ctr"/>
            <a:r>
              <a:rPr lang="en-US" altLang="zh-CN" sz="3600" b="1" kern="10" dirty="0">
                <a:ln w="19050">
                  <a:solidFill>
                    <a:srgbClr val="FFFFFF"/>
                  </a:solidFill>
                  <a:round/>
                  <a:headEnd/>
                  <a:tailEnd/>
                </a:ln>
                <a:gradFill rotWithShape="1">
                  <a:gsLst>
                    <a:gs pos="0">
                      <a:schemeClr val="hlink"/>
                    </a:gs>
                    <a:gs pos="100000">
                      <a:schemeClr val="accent1"/>
                    </a:gs>
                  </a:gsLst>
                  <a:lin ang="0" scaled="1"/>
                </a:gradFill>
                <a:effectLst>
                  <a:outerShdw dist="53882" dir="2700000" algn="ctr" rotWithShape="0">
                    <a:schemeClr val="tx1">
                      <a:alpha val="50000"/>
                    </a:schemeClr>
                  </a:outerShdw>
                </a:effectLst>
                <a:cs typeface="Arial" panose="020B0604020202020204" pitchFamily="34" charset="0"/>
              </a:rPr>
              <a:t>Thanks for your </a:t>
            </a:r>
            <a:r>
              <a:rPr lang="en-US" altLang="zh-CN" sz="3600" b="1" kern="10" dirty="0" err="1">
                <a:ln w="19050">
                  <a:solidFill>
                    <a:srgbClr val="FFFFFF"/>
                  </a:solidFill>
                  <a:round/>
                  <a:headEnd/>
                  <a:tailEnd/>
                </a:ln>
                <a:gradFill rotWithShape="1">
                  <a:gsLst>
                    <a:gs pos="0">
                      <a:schemeClr val="hlink"/>
                    </a:gs>
                    <a:gs pos="100000">
                      <a:schemeClr val="accent1"/>
                    </a:gs>
                  </a:gsLst>
                  <a:lin ang="0" scaled="1"/>
                </a:gradFill>
                <a:effectLst>
                  <a:outerShdw dist="53882" dir="2700000" algn="ctr" rotWithShape="0">
                    <a:schemeClr val="tx1">
                      <a:alpha val="50000"/>
                    </a:schemeClr>
                  </a:outerShdw>
                </a:effectLst>
                <a:cs typeface="Arial" panose="020B0604020202020204" pitchFamily="34" charset="0"/>
              </a:rPr>
              <a:t>attension</a:t>
            </a:r>
            <a:endParaRPr lang="zh-CN" altLang="en-US" sz="3600" b="1" kern="10" dirty="0">
              <a:ln w="19050">
                <a:solidFill>
                  <a:srgbClr val="FFFFFF"/>
                </a:solidFill>
                <a:round/>
                <a:headEnd/>
                <a:tailEnd/>
              </a:ln>
              <a:gradFill rotWithShape="1">
                <a:gsLst>
                  <a:gs pos="0">
                    <a:schemeClr val="hlink"/>
                  </a:gs>
                  <a:gs pos="100000">
                    <a:schemeClr val="accent1"/>
                  </a:gs>
                </a:gsLst>
                <a:lin ang="0" scaled="1"/>
              </a:gradFill>
              <a:effectLst>
                <a:outerShdw dist="53882" dir="2700000" algn="ctr" rotWithShape="0">
                  <a:schemeClr val="tx1">
                    <a:alpha val="50000"/>
                  </a:schemeClr>
                </a:outerShdw>
              </a:effectLst>
              <a:cs typeface="Arial" panose="020B0604020202020204" pitchFamily="34" charset="0"/>
            </a:endParaRPr>
          </a:p>
        </p:txBody>
      </p:sp>
      <p:sp>
        <p:nvSpPr>
          <p:cNvPr id="90115" name="Rectangle 4">
            <a:extLst>
              <a:ext uri="{FF2B5EF4-FFF2-40B4-BE49-F238E27FC236}">
                <a16:creationId xmlns:a16="http://schemas.microsoft.com/office/drawing/2014/main" id="{4B99908A-CB56-4CC5-B4A5-36463BA0381A}"/>
              </a:ext>
            </a:extLst>
          </p:cNvPr>
          <p:cNvSpPr>
            <a:spLocks noGrp="1" noChangeArrowheads="1"/>
          </p:cNvSpPr>
          <p:nvPr>
            <p:ph type="subTitle" idx="4294967295"/>
          </p:nvPr>
        </p:nvSpPr>
        <p:spPr>
          <a:xfrm>
            <a:off x="1752600" y="4267200"/>
            <a:ext cx="5715000" cy="533400"/>
          </a:xfrm>
        </p:spPr>
        <p:txBody>
          <a:bodyPr/>
          <a:lstStyle/>
          <a:p>
            <a:pPr eaLnBrk="1" hangingPunct="1">
              <a:defRPr/>
            </a:pPr>
            <a:r>
              <a:rPr kumimoji="1" lang="zh-CN" altLang="en-US" b="1" kern="0" dirty="0">
                <a:latin typeface="微软雅黑" panose="020B0503020204020204" pitchFamily="34" charset="-122"/>
                <a:ea typeface="微软雅黑" panose="020B0503020204020204" pitchFamily="34" charset="-122"/>
                <a:cs typeface="Times New Roman" pitchFamily="18" charset="0"/>
              </a:rPr>
              <a:t>作业：</a:t>
            </a:r>
            <a:r>
              <a:rPr kumimoji="1" lang="en-US" altLang="zh-CN" b="1" kern="0" dirty="0">
                <a:latin typeface="微软雅黑" panose="020B0503020204020204" pitchFamily="34" charset="-122"/>
                <a:ea typeface="微软雅黑" panose="020B0503020204020204" pitchFamily="34" charset="-122"/>
                <a:cs typeface="Times New Roman" pitchFamily="18" charset="0"/>
              </a:rPr>
              <a:t>8-9</a:t>
            </a:r>
            <a:r>
              <a:rPr kumimoji="1" lang="zh-CN" altLang="en-US" b="1" kern="0" dirty="0">
                <a:latin typeface="微软雅黑" panose="020B0503020204020204" pitchFamily="34" charset="-122"/>
                <a:ea typeface="微软雅黑" panose="020B0503020204020204" pitchFamily="34" charset="-122"/>
                <a:cs typeface="Times New Roman" pitchFamily="18" charset="0"/>
              </a:rPr>
              <a:t>、</a:t>
            </a:r>
            <a:r>
              <a:rPr kumimoji="1" lang="en-US" altLang="zh-CN" b="1" kern="0" dirty="0">
                <a:latin typeface="微软雅黑" panose="020B0503020204020204" pitchFamily="34" charset="-122"/>
                <a:ea typeface="微软雅黑" panose="020B0503020204020204" pitchFamily="34" charset="-122"/>
                <a:cs typeface="Times New Roman" pitchFamily="18" charset="0"/>
              </a:rPr>
              <a:t>8-10</a:t>
            </a:r>
            <a:r>
              <a:rPr kumimoji="1" lang="zh-CN" altLang="en-US" b="1" kern="0" dirty="0">
                <a:latin typeface="微软雅黑" panose="020B0503020204020204" pitchFamily="34" charset="-122"/>
                <a:ea typeface="微软雅黑" panose="020B0503020204020204" pitchFamily="34" charset="-122"/>
                <a:cs typeface="Times New Roman" pitchFamily="18" charset="0"/>
              </a:rPr>
              <a:t>、</a:t>
            </a:r>
            <a:r>
              <a:rPr kumimoji="1" lang="en-US" altLang="zh-CN" b="1" kern="0" dirty="0">
                <a:latin typeface="微软雅黑" panose="020B0503020204020204" pitchFamily="34" charset="-122"/>
                <a:ea typeface="微软雅黑" panose="020B0503020204020204" pitchFamily="34" charset="-122"/>
                <a:cs typeface="Times New Roman" pitchFamily="18" charset="0"/>
              </a:rPr>
              <a:t>8-11</a:t>
            </a:r>
            <a:endParaRPr kumimoji="1" lang="zh-CN" altLang="en-US" b="1" kern="0" dirty="0">
              <a:latin typeface="微软雅黑" panose="020B0503020204020204" pitchFamily="34" charset="-122"/>
              <a:ea typeface="微软雅黑" panose="020B0503020204020204" pitchFamily="34" charset="-122"/>
              <a:cs typeface="Times New Roman" pitchFamily="18" charset="0"/>
            </a:endParaRPr>
          </a:p>
          <a:p>
            <a:pPr marL="0" indent="0" eaLnBrk="1" hangingPunct="1">
              <a:buNone/>
            </a:pPr>
            <a:r>
              <a:rPr kumimoji="1" lang="en-US" altLang="zh-CN" b="1" kern="0" dirty="0">
                <a:latin typeface="微软雅黑" panose="020B0503020204020204" pitchFamily="34" charset="-122"/>
                <a:ea typeface="微软雅黑" panose="020B0503020204020204" pitchFamily="34" charset="-122"/>
                <a:cs typeface="Times New Roman" pitchFamily="18" charset="0"/>
              </a:rPr>
              <a:t>             8-14</a:t>
            </a:r>
            <a:r>
              <a:rPr kumimoji="1" lang="zh-CN" altLang="en-US" b="1" kern="0" dirty="0">
                <a:latin typeface="微软雅黑" panose="020B0503020204020204" pitchFamily="34" charset="-122"/>
                <a:ea typeface="微软雅黑" panose="020B0503020204020204" pitchFamily="34" charset="-122"/>
                <a:cs typeface="Times New Roman" pitchFamily="18" charset="0"/>
              </a:rPr>
              <a:t>、</a:t>
            </a:r>
            <a:r>
              <a:rPr kumimoji="1" lang="en-US" altLang="zh-CN" b="1" kern="0" dirty="0">
                <a:latin typeface="微软雅黑" panose="020B0503020204020204" pitchFamily="34" charset="-122"/>
                <a:ea typeface="微软雅黑" panose="020B0503020204020204" pitchFamily="34" charset="-122"/>
                <a:cs typeface="Times New Roman" pitchFamily="18" charset="0"/>
              </a:rPr>
              <a:t>8-15</a:t>
            </a:r>
            <a:endParaRPr lang="zh-CN" altLang="en-US" dirty="0">
              <a:solidFill>
                <a:schemeClr val="tx1"/>
              </a:solidFill>
            </a:endParaRPr>
          </a:p>
        </p:txBody>
      </p:sp>
      <p:sp>
        <p:nvSpPr>
          <p:cNvPr id="5" name="Rectangle 2">
            <a:extLst>
              <a:ext uri="{FF2B5EF4-FFF2-40B4-BE49-F238E27FC236}">
                <a16:creationId xmlns:a16="http://schemas.microsoft.com/office/drawing/2014/main" id="{53E03339-A6E0-40D0-93CC-D740C78ACAFF}"/>
              </a:ext>
            </a:extLst>
          </p:cNvPr>
          <p:cNvSpPr txBox="1">
            <a:spLocks noChangeArrowheads="1"/>
          </p:cNvSpPr>
          <p:nvPr/>
        </p:nvSpPr>
        <p:spPr>
          <a:xfrm>
            <a:off x="2286060" y="3429000"/>
            <a:ext cx="6480175" cy="769938"/>
          </a:xfrm>
          <a:prstGeom prst="rect">
            <a:avLst/>
          </a:prstGeom>
        </p:spPr>
        <p:txBody>
          <a:bodyPr/>
          <a:lstStyle/>
          <a:p>
            <a:pPr eaLnBrk="1" hangingPunct="1">
              <a:defRPr/>
            </a:pPr>
            <a:endParaRPr kumimoji="1" lang="zh-CN" altLang="en-US" sz="2400" b="1" kern="0" dirty="0">
              <a:latin typeface="微软雅黑" panose="020B0503020204020204" pitchFamily="34" charset="-122"/>
              <a:ea typeface="微软雅黑" panose="020B0503020204020204" pitchFamily="34"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86019"/>
                                        </p:tgtEl>
                                        <p:attrNameLst>
                                          <p:attrName>style.visibility</p:attrName>
                                        </p:attrNameLst>
                                      </p:cBhvr>
                                      <p:to>
                                        <p:strVal val="visible"/>
                                      </p:to>
                                    </p:set>
                                    <p:anim calcmode="lin" valueType="num">
                                      <p:cBhvr>
                                        <p:cTn id="7" dur="500" fill="hold"/>
                                        <p:tgtEl>
                                          <p:spTgt spid="86019"/>
                                        </p:tgtEl>
                                        <p:attrNameLst>
                                          <p:attrName>ppt_w</p:attrName>
                                        </p:attrNameLst>
                                      </p:cBhvr>
                                      <p:tavLst>
                                        <p:tav tm="0">
                                          <p:val>
                                            <p:fltVal val="0"/>
                                          </p:val>
                                        </p:tav>
                                        <p:tav tm="100000">
                                          <p:val>
                                            <p:strVal val="#ppt_w"/>
                                          </p:val>
                                        </p:tav>
                                      </p:tavLst>
                                    </p:anim>
                                    <p:anim calcmode="lin" valueType="num">
                                      <p:cBhvr>
                                        <p:cTn id="8" dur="500" fill="hold"/>
                                        <p:tgtEl>
                                          <p:spTgt spid="86019"/>
                                        </p:tgtEl>
                                        <p:attrNameLst>
                                          <p:attrName>ppt_h</p:attrName>
                                        </p:attrNameLst>
                                      </p:cBhvr>
                                      <p:tavLst>
                                        <p:tav tm="0">
                                          <p:val>
                                            <p:fltVal val="0"/>
                                          </p:val>
                                        </p:tav>
                                        <p:tav tm="100000">
                                          <p:val>
                                            <p:strVal val="#ppt_h"/>
                                          </p:val>
                                        </p:tav>
                                      </p:tavLst>
                                    </p:anim>
                                    <p:animEffect transition="in" filter="fade">
                                      <p:cBhvr>
                                        <p:cTn id="9" dur="500"/>
                                        <p:tgtEl>
                                          <p:spTgt spid="86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日期占位符 3">
            <a:extLst>
              <a:ext uri="{FF2B5EF4-FFF2-40B4-BE49-F238E27FC236}">
                <a16:creationId xmlns:a16="http://schemas.microsoft.com/office/drawing/2014/main" id="{90C66567-8D60-47A7-A738-4FE870E00D62}"/>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2201657-2456-4B96-9FAC-9B73BA0915EA}" type="datetime10">
              <a:rPr lang="zh-CN" altLang="en-US" sz="1200"/>
              <a:pPr/>
              <a:t>19:06</a:t>
            </a:fld>
            <a:r>
              <a:rPr lang="zh-CN" altLang="en-US" sz="1200"/>
              <a:t>华中科技大学控制系测控所</a:t>
            </a:r>
          </a:p>
        </p:txBody>
      </p:sp>
      <p:sp>
        <p:nvSpPr>
          <p:cNvPr id="12290" name="页脚占位符 4">
            <a:extLst>
              <a:ext uri="{FF2B5EF4-FFF2-40B4-BE49-F238E27FC236}">
                <a16:creationId xmlns:a16="http://schemas.microsoft.com/office/drawing/2014/main" id="{608F1FA0-6F3F-4C1D-AAA3-8C78A13B8D89}"/>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12291" name="Rectangle 2">
            <a:extLst>
              <a:ext uri="{FF2B5EF4-FFF2-40B4-BE49-F238E27FC236}">
                <a16:creationId xmlns:a16="http://schemas.microsoft.com/office/drawing/2014/main" id="{A19E36EB-EF91-4988-9987-5D7AA85CD85F}"/>
              </a:ext>
            </a:extLst>
          </p:cNvPr>
          <p:cNvSpPr>
            <a:spLocks noGrp="1" noChangeArrowheads="1"/>
          </p:cNvSpPr>
          <p:nvPr>
            <p:ph type="title" idx="4294967295"/>
          </p:nvPr>
        </p:nvSpPr>
        <p:spPr/>
        <p:txBody>
          <a:bodyPr/>
          <a:lstStyle/>
          <a:p>
            <a:pPr eaLnBrk="1" hangingPunct="1"/>
            <a:r>
              <a:rPr lang="en-US" altLang="zh-CN" dirty="0"/>
              <a:t>0</a:t>
            </a:r>
            <a:r>
              <a:rPr lang="zh-CN" altLang="en-US" dirty="0"/>
              <a:t>、测温原理</a:t>
            </a:r>
          </a:p>
        </p:txBody>
      </p:sp>
      <p:sp>
        <p:nvSpPr>
          <p:cNvPr id="12292" name="AutoShape 3">
            <a:extLst>
              <a:ext uri="{FF2B5EF4-FFF2-40B4-BE49-F238E27FC236}">
                <a16:creationId xmlns:a16="http://schemas.microsoft.com/office/drawing/2014/main" id="{5B22C972-0DAD-4A61-8D0C-5E777402A714}"/>
              </a:ext>
            </a:extLst>
          </p:cNvPr>
          <p:cNvSpPr>
            <a:spLocks noChangeArrowheads="1"/>
          </p:cNvSpPr>
          <p:nvPr/>
        </p:nvSpPr>
        <p:spPr bwMode="auto">
          <a:xfrm>
            <a:off x="152400" y="2057400"/>
            <a:ext cx="8534400" cy="4343400"/>
          </a:xfrm>
          <a:prstGeom prst="roundRect">
            <a:avLst>
              <a:gd name="adj" fmla="val 10889"/>
            </a:avLst>
          </a:prstGeom>
          <a:gradFill rotWithShape="1">
            <a:gsLst>
              <a:gs pos="0">
                <a:srgbClr val="F2F2F2"/>
              </a:gs>
              <a:gs pos="50000">
                <a:srgbClr val="DDDDDD"/>
              </a:gs>
              <a:gs pos="100000">
                <a:srgbClr val="F2F2F2"/>
              </a:gs>
            </a:gsLst>
            <a:lin ang="18900000" scaled="1"/>
          </a:gradFill>
          <a:ln w="38100">
            <a:solidFill>
              <a:srgbClr val="FFFFFF"/>
            </a:solidFill>
            <a:round/>
            <a:headEnd/>
            <a:tailEnd/>
          </a:ln>
          <a:effectLst>
            <a:outerShdw dist="135001" dir="2928847" algn="ctr" rotWithShape="0">
              <a:srgbClr val="000000">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2293" name="Group 9">
            <a:extLst>
              <a:ext uri="{FF2B5EF4-FFF2-40B4-BE49-F238E27FC236}">
                <a16:creationId xmlns:a16="http://schemas.microsoft.com/office/drawing/2014/main" id="{0A8D90FF-0531-44BD-9815-D23195D7B0A1}"/>
              </a:ext>
            </a:extLst>
          </p:cNvPr>
          <p:cNvGrpSpPr>
            <a:grpSpLocks/>
          </p:cNvGrpSpPr>
          <p:nvPr/>
        </p:nvGrpSpPr>
        <p:grpSpPr bwMode="auto">
          <a:xfrm>
            <a:off x="1752600" y="1189038"/>
            <a:ext cx="5486400" cy="792162"/>
            <a:chOff x="0" y="0"/>
            <a:chExt cx="3456" cy="499"/>
          </a:xfrm>
        </p:grpSpPr>
        <p:sp>
          <p:nvSpPr>
            <p:cNvPr id="12294" name="AutoShape 5">
              <a:extLst>
                <a:ext uri="{FF2B5EF4-FFF2-40B4-BE49-F238E27FC236}">
                  <a16:creationId xmlns:a16="http://schemas.microsoft.com/office/drawing/2014/main" id="{2536DFE3-830B-4515-BCD9-1FBC033D9CAD}"/>
                </a:ext>
              </a:extLst>
            </p:cNvPr>
            <p:cNvSpPr>
              <a:spLocks noChangeArrowheads="1"/>
            </p:cNvSpPr>
            <p:nvPr/>
          </p:nvSpPr>
          <p:spPr bwMode="auto">
            <a:xfrm>
              <a:off x="0" y="0"/>
              <a:ext cx="3456" cy="499"/>
            </a:xfrm>
            <a:prstGeom prst="roundRect">
              <a:avLst>
                <a:gd name="adj" fmla="val 11921"/>
              </a:avLst>
            </a:prstGeom>
            <a:gradFill rotWithShape="1">
              <a:gsLst>
                <a:gs pos="0">
                  <a:srgbClr val="46A346"/>
                </a:gs>
                <a:gs pos="100000">
                  <a:schemeClr val="hlink"/>
                </a:gs>
              </a:gsLst>
              <a:lin ang="5400000" scaled="1"/>
            </a:gradFill>
            <a:ln w="38100">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2295" name="Freeform 6">
              <a:extLst>
                <a:ext uri="{FF2B5EF4-FFF2-40B4-BE49-F238E27FC236}">
                  <a16:creationId xmlns:a16="http://schemas.microsoft.com/office/drawing/2014/main" id="{79CC9389-7D0D-49FF-AE8C-DAB18BD2C8D2}"/>
                </a:ext>
              </a:extLst>
            </p:cNvPr>
            <p:cNvSpPr>
              <a:spLocks noChangeArrowheads="1"/>
            </p:cNvSpPr>
            <p:nvPr/>
          </p:nvSpPr>
          <p:spPr bwMode="auto">
            <a:xfrm>
              <a:off x="213" y="32"/>
              <a:ext cx="1799" cy="250"/>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C993"/>
                </a:gs>
                <a:gs pos="100000">
                  <a:schemeClr val="hlink">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273" name="Text Box 7">
              <a:extLst>
                <a:ext uri="{FF2B5EF4-FFF2-40B4-BE49-F238E27FC236}">
                  <a16:creationId xmlns:a16="http://schemas.microsoft.com/office/drawing/2014/main" id="{29268A10-C52E-49CD-9EC9-17A16BD5C833}"/>
                </a:ext>
              </a:extLst>
            </p:cNvPr>
            <p:cNvSpPr txBox="1"/>
            <p:nvPr/>
          </p:nvSpPr>
          <p:spPr>
            <a:xfrm>
              <a:off x="284" y="48"/>
              <a:ext cx="2932" cy="327"/>
            </a:xfrm>
            <a:prstGeom prst="rect">
              <a:avLst/>
            </a:prstGeom>
            <a:noFill/>
            <a:ln w="9525">
              <a:noFill/>
              <a:miter/>
            </a:ln>
          </p:spPr>
          <p:txBody>
            <a:bodyPr>
              <a:spAutoFit/>
            </a:bodyPr>
            <a:lstStyle/>
            <a:p>
              <a:pPr algn="ctr" eaLnBrk="0" hangingPunct="0"/>
              <a:r>
                <a:rPr lang="zh-CN" altLang="en-US" sz="2800" noProof="1">
                  <a:solidFill>
                    <a:srgbClr val="FFFFFF"/>
                  </a:solidFill>
                  <a:effectLst>
                    <a:outerShdw blurRad="38100" dist="38100" dir="2700000">
                      <a:srgbClr val="C0C0C0"/>
                    </a:outerShdw>
                  </a:effectLst>
                  <a:cs typeface="+mn-ea"/>
                </a:rPr>
                <a:t>温度测量方法的分类（续）</a:t>
              </a:r>
              <a:endParaRPr lang="zh-CN" altLang="en-US" sz="2800" noProof="1">
                <a:solidFill>
                  <a:srgbClr val="FFFFFF"/>
                </a:solidFill>
                <a:effectLst>
                  <a:outerShdw blurRad="38100" dist="38100" dir="2700000">
                    <a:srgbClr val="C0C0C0"/>
                  </a:outerShdw>
                </a:effectLst>
              </a:endParaRPr>
            </a:p>
          </p:txBody>
        </p:sp>
      </p:grpSp>
      <p:pic>
        <p:nvPicPr>
          <p:cNvPr id="12297" name="Picture 8">
            <a:extLst>
              <a:ext uri="{FF2B5EF4-FFF2-40B4-BE49-F238E27FC236}">
                <a16:creationId xmlns:a16="http://schemas.microsoft.com/office/drawing/2014/main" id="{4A288E85-B435-476B-81E4-BE77C62DE8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27263"/>
            <a:ext cx="7772400"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8" name="Line 11">
            <a:extLst>
              <a:ext uri="{FF2B5EF4-FFF2-40B4-BE49-F238E27FC236}">
                <a16:creationId xmlns:a16="http://schemas.microsoft.com/office/drawing/2014/main" id="{28EDD58B-3CF4-4BAB-A37A-1FD9860FD4F2}"/>
              </a:ext>
            </a:extLst>
          </p:cNvPr>
          <p:cNvSpPr>
            <a:spLocks noChangeShapeType="1"/>
          </p:cNvSpPr>
          <p:nvPr/>
        </p:nvSpPr>
        <p:spPr bwMode="auto">
          <a:xfrm>
            <a:off x="7086600" y="3606800"/>
            <a:ext cx="914400" cy="0"/>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cs typeface="Arial" panose="020B0604020202020204" pitchFamily="34" charset="0"/>
            </a:endParaRPr>
          </a:p>
        </p:txBody>
      </p:sp>
      <p:sp>
        <p:nvSpPr>
          <p:cNvPr id="12299" name="Line 12">
            <a:extLst>
              <a:ext uri="{FF2B5EF4-FFF2-40B4-BE49-F238E27FC236}">
                <a16:creationId xmlns:a16="http://schemas.microsoft.com/office/drawing/2014/main" id="{D2FCF6A8-1D1F-44E1-9A58-E9AD9C19EF46}"/>
              </a:ext>
            </a:extLst>
          </p:cNvPr>
          <p:cNvSpPr>
            <a:spLocks noChangeShapeType="1"/>
          </p:cNvSpPr>
          <p:nvPr/>
        </p:nvSpPr>
        <p:spPr bwMode="auto">
          <a:xfrm>
            <a:off x="7086600" y="3860800"/>
            <a:ext cx="914400" cy="0"/>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日期占位符 4">
            <a:extLst>
              <a:ext uri="{FF2B5EF4-FFF2-40B4-BE49-F238E27FC236}">
                <a16:creationId xmlns:a16="http://schemas.microsoft.com/office/drawing/2014/main" id="{94A1300D-4EF7-4452-9800-320B65141CB7}"/>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A9FE84B0-6B28-41F1-96EB-5CA5694786E1}" type="datetime10">
              <a:rPr lang="zh-CN" altLang="en-US" sz="1200"/>
              <a:pPr/>
              <a:t>19:06</a:t>
            </a:fld>
            <a:r>
              <a:rPr lang="zh-CN" altLang="en-US" sz="1200"/>
              <a:t>华中科技大学控制系测控所</a:t>
            </a:r>
          </a:p>
        </p:txBody>
      </p:sp>
      <p:sp>
        <p:nvSpPr>
          <p:cNvPr id="48130" name="页脚占位符 5">
            <a:extLst>
              <a:ext uri="{FF2B5EF4-FFF2-40B4-BE49-F238E27FC236}">
                <a16:creationId xmlns:a16="http://schemas.microsoft.com/office/drawing/2014/main" id="{743665FE-E70E-4166-9336-25C89C7C67D2}"/>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48131" name="Rectangle 2">
            <a:extLst>
              <a:ext uri="{FF2B5EF4-FFF2-40B4-BE49-F238E27FC236}">
                <a16:creationId xmlns:a16="http://schemas.microsoft.com/office/drawing/2014/main" id="{AB7AF819-7F61-477F-8CF9-DC1E0903F342}"/>
              </a:ext>
            </a:extLst>
          </p:cNvPr>
          <p:cNvSpPr>
            <a:spLocks noGrp="1" noChangeArrowheads="1"/>
          </p:cNvSpPr>
          <p:nvPr>
            <p:ph type="title" idx="4294967295"/>
          </p:nvPr>
        </p:nvSpPr>
        <p:spPr/>
        <p:txBody>
          <a:bodyPr/>
          <a:lstStyle/>
          <a:p>
            <a:pPr eaLnBrk="1" hangingPunct="1"/>
            <a:r>
              <a:rPr lang="en-US" altLang="zh-CN" dirty="0"/>
              <a:t>8.1</a:t>
            </a:r>
            <a:r>
              <a:rPr lang="zh-CN" altLang="en-US" dirty="0"/>
              <a:t>  </a:t>
            </a:r>
            <a:r>
              <a:rPr lang="zh-CN" altLang="en-US" b="0" dirty="0"/>
              <a:t>热电偶传感器</a:t>
            </a:r>
            <a:r>
              <a:rPr lang="en-US" altLang="zh-CN" b="0" dirty="0"/>
              <a:t>——</a:t>
            </a:r>
            <a:r>
              <a:rPr lang="zh-CN" altLang="en-US" b="0" dirty="0"/>
              <a:t>标准化</a:t>
            </a:r>
          </a:p>
        </p:txBody>
      </p:sp>
      <p:pic>
        <p:nvPicPr>
          <p:cNvPr id="7" name="图片 3">
            <a:extLst>
              <a:ext uri="{FF2B5EF4-FFF2-40B4-BE49-F238E27FC236}">
                <a16:creationId xmlns:a16="http://schemas.microsoft.com/office/drawing/2014/main" id="{963B9F95-45C3-4730-A026-5CC30BCEB3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72" y="393700"/>
            <a:ext cx="6346825"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4297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日期占位符 4">
            <a:extLst>
              <a:ext uri="{FF2B5EF4-FFF2-40B4-BE49-F238E27FC236}">
                <a16:creationId xmlns:a16="http://schemas.microsoft.com/office/drawing/2014/main" id="{82C12FE5-D6A0-410D-A286-B08629F8F47C}"/>
              </a:ext>
            </a:extLst>
          </p:cNvPr>
          <p:cNvSpPr txBox="1">
            <a:spLocks noGrp="1" noChangeArrowheads="1"/>
          </p:cNvSpPr>
          <p:nvPr/>
        </p:nvSpPr>
        <p:spPr bwMode="auto">
          <a:xfrm>
            <a:off x="228600" y="6475413"/>
            <a:ext cx="2667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B130D4E4-2C27-4028-84F3-AB02530E1AC2}" type="datetime10">
              <a:rPr lang="zh-CN" altLang="en-US" sz="1200" smtClean="0"/>
              <a:pPr/>
              <a:t>19:06</a:t>
            </a:fld>
            <a:r>
              <a:rPr lang="zh-CN" altLang="en-US" sz="1200" dirty="0"/>
              <a:t>人工智能与自动化学院测量系</a:t>
            </a:r>
          </a:p>
        </p:txBody>
      </p:sp>
      <p:sp>
        <p:nvSpPr>
          <p:cNvPr id="26626" name="页脚占位符 5">
            <a:extLst>
              <a:ext uri="{FF2B5EF4-FFF2-40B4-BE49-F238E27FC236}">
                <a16:creationId xmlns:a16="http://schemas.microsoft.com/office/drawing/2014/main" id="{626579DF-4ADB-4C80-9C4D-21B5796488CD}"/>
              </a:ext>
            </a:extLst>
          </p:cNvPr>
          <p:cNvSpPr txBox="1">
            <a:spLocks noGrp="1" noChangeArrowheads="1"/>
          </p:cNvSpPr>
          <p:nvPr/>
        </p:nvSpPr>
        <p:spPr bwMode="auto">
          <a:xfrm>
            <a:off x="5943600" y="6486525"/>
            <a:ext cx="2895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1200"/>
              <a:t>HUST</a:t>
            </a:r>
          </a:p>
        </p:txBody>
      </p:sp>
      <p:sp>
        <p:nvSpPr>
          <p:cNvPr id="26627" name="Rectangle 2">
            <a:extLst>
              <a:ext uri="{FF2B5EF4-FFF2-40B4-BE49-F238E27FC236}">
                <a16:creationId xmlns:a16="http://schemas.microsoft.com/office/drawing/2014/main" id="{5B9EE9CF-ED85-4656-B456-7D331CE75185}"/>
              </a:ext>
            </a:extLst>
          </p:cNvPr>
          <p:cNvSpPr>
            <a:spLocks noGrp="1" noChangeArrowheads="1"/>
          </p:cNvSpPr>
          <p:nvPr>
            <p:ph type="title" idx="4294967295"/>
          </p:nvPr>
        </p:nvSpPr>
        <p:spPr/>
        <p:txBody>
          <a:bodyPr/>
          <a:lstStyle/>
          <a:p>
            <a:pPr eaLnBrk="1" hangingPunct="1"/>
            <a:r>
              <a:rPr lang="en-US" altLang="zh-CN" dirty="0"/>
              <a:t>0</a:t>
            </a:r>
            <a:r>
              <a:rPr lang="zh-CN" altLang="en-US" dirty="0"/>
              <a:t>、测温原理</a:t>
            </a:r>
            <a:r>
              <a:rPr lang="en-US" altLang="zh-CN" dirty="0"/>
              <a:t>——</a:t>
            </a:r>
            <a:r>
              <a:rPr lang="zh-CN" altLang="en-US" dirty="0"/>
              <a:t>接触式测温</a:t>
            </a:r>
          </a:p>
        </p:txBody>
      </p:sp>
      <p:sp>
        <p:nvSpPr>
          <p:cNvPr id="26628" name="Rectangle 9">
            <a:extLst>
              <a:ext uri="{FF2B5EF4-FFF2-40B4-BE49-F238E27FC236}">
                <a16:creationId xmlns:a16="http://schemas.microsoft.com/office/drawing/2014/main" id="{D2826515-5F06-4A9F-9BAB-0438024AC056}"/>
              </a:ext>
            </a:extLst>
          </p:cNvPr>
          <p:cNvSpPr>
            <a:spLocks noGrp="1" noChangeArrowheads="1"/>
          </p:cNvSpPr>
          <p:nvPr>
            <p:ph type="body" idx="4294967295"/>
          </p:nvPr>
        </p:nvSpPr>
        <p:spPr>
          <a:xfrm>
            <a:off x="1295400" y="1219200"/>
            <a:ext cx="6629400" cy="3581400"/>
          </a:xfrm>
        </p:spPr>
        <p:txBody>
          <a:bodyPr/>
          <a:lstStyle/>
          <a:p>
            <a:pPr eaLnBrk="1" hangingPunct="1"/>
            <a:endParaRPr lang="zh-CN" altLang="en-US" dirty="0">
              <a:solidFill>
                <a:schemeClr val="tx1"/>
              </a:solidFill>
            </a:endParaRPr>
          </a:p>
          <a:p>
            <a:pPr eaLnBrk="1" hangingPunct="1"/>
            <a:r>
              <a:rPr lang="zh-CN" altLang="en-US" dirty="0">
                <a:solidFill>
                  <a:schemeClr val="tx1"/>
                </a:solidFill>
              </a:rPr>
              <a:t>接触测温基本原理</a:t>
            </a:r>
            <a:r>
              <a:rPr lang="en-US" altLang="zh-CN" dirty="0">
                <a:solidFill>
                  <a:schemeClr val="tx1"/>
                </a:solidFill>
              </a:rPr>
              <a:t>——</a:t>
            </a:r>
            <a:r>
              <a:rPr lang="zh-CN" altLang="en-US" dirty="0">
                <a:solidFill>
                  <a:schemeClr val="tx1"/>
                </a:solidFill>
              </a:rPr>
              <a:t>补充</a:t>
            </a:r>
            <a:r>
              <a:rPr lang="en-US" altLang="zh-CN" dirty="0">
                <a:solidFill>
                  <a:schemeClr val="tx1"/>
                </a:solidFill>
              </a:rPr>
              <a:t>*</a:t>
            </a:r>
          </a:p>
          <a:p>
            <a:pPr eaLnBrk="1" hangingPunct="1">
              <a:buFont typeface="Wingdings" panose="05000000000000000000" pitchFamily="2" charset="2"/>
              <a:buNone/>
            </a:pPr>
            <a:r>
              <a:rPr lang="zh-CN" altLang="en-US" dirty="0">
                <a:solidFill>
                  <a:schemeClr val="tx1"/>
                </a:solidFill>
              </a:rPr>
              <a:t>步骤：</a:t>
            </a:r>
          </a:p>
          <a:p>
            <a:pPr eaLnBrk="1" hangingPunct="1">
              <a:buFont typeface="Wingdings" panose="05000000000000000000" pitchFamily="2" charset="2"/>
              <a:buNone/>
            </a:pPr>
            <a:r>
              <a:rPr lang="zh-CN" altLang="en-US" dirty="0">
                <a:solidFill>
                  <a:schemeClr val="tx1"/>
                </a:solidFill>
              </a:rPr>
              <a:t>       接触</a:t>
            </a:r>
            <a:r>
              <a:rPr lang="zh-CN" altLang="en-US" dirty="0">
                <a:solidFill>
                  <a:schemeClr val="tx1"/>
                </a:solidFill>
                <a:sym typeface="Wingdings" panose="05000000000000000000" pitchFamily="2" charset="2"/>
              </a:rPr>
              <a:t></a:t>
            </a:r>
            <a:r>
              <a:rPr lang="zh-CN" altLang="en-US" dirty="0">
                <a:solidFill>
                  <a:schemeClr val="tx1"/>
                </a:solidFill>
              </a:rPr>
              <a:t>热平衡</a:t>
            </a:r>
            <a:r>
              <a:rPr lang="zh-CN" altLang="en-US" dirty="0">
                <a:solidFill>
                  <a:schemeClr val="tx1"/>
                </a:solidFill>
                <a:sym typeface="Wingdings" panose="05000000000000000000" pitchFamily="2" charset="2"/>
              </a:rPr>
              <a:t></a:t>
            </a:r>
            <a:r>
              <a:rPr lang="zh-CN" altLang="en-US" dirty="0">
                <a:solidFill>
                  <a:schemeClr val="tx1"/>
                </a:solidFill>
              </a:rPr>
              <a:t>比较</a:t>
            </a:r>
            <a:r>
              <a:rPr lang="zh-CN" altLang="en-US" dirty="0">
                <a:solidFill>
                  <a:schemeClr val="tx1"/>
                </a:solidFill>
                <a:sym typeface="Wingdings" panose="05000000000000000000" pitchFamily="2" charset="2"/>
              </a:rPr>
              <a:t></a:t>
            </a:r>
            <a:r>
              <a:rPr lang="zh-CN" altLang="en-US" dirty="0">
                <a:solidFill>
                  <a:schemeClr val="tx1"/>
                </a:solidFill>
              </a:rPr>
              <a:t>读数</a:t>
            </a:r>
          </a:p>
          <a:p>
            <a:pPr eaLnBrk="1" hangingPunct="1">
              <a:buFont typeface="Wingdings" panose="05000000000000000000" pitchFamily="2" charset="2"/>
              <a:buNone/>
            </a:pPr>
            <a:r>
              <a:rPr lang="zh-CN" altLang="en-US" dirty="0">
                <a:solidFill>
                  <a:schemeClr val="tx1"/>
                </a:solidFill>
              </a:rPr>
              <a:t>      </a:t>
            </a:r>
          </a:p>
          <a:p>
            <a:pPr eaLnBrk="1" hangingPunct="1">
              <a:buFont typeface="Wingdings" panose="05000000000000000000" pitchFamily="2" charset="2"/>
              <a:buNone/>
            </a:pPr>
            <a:r>
              <a:rPr lang="zh-CN" altLang="en-US" dirty="0">
                <a:solidFill>
                  <a:schemeClr val="tx1"/>
                </a:solidFill>
              </a:rPr>
              <a:t>                    条件</a:t>
            </a:r>
          </a:p>
          <a:p>
            <a:pPr eaLnBrk="1" hangingPunct="1"/>
            <a:endParaRPr lang="zh-CN" altLang="en-US" sz="2000" dirty="0">
              <a:solidFill>
                <a:schemeClr val="tx1"/>
              </a:solidFill>
            </a:endParaRPr>
          </a:p>
        </p:txBody>
      </p:sp>
      <p:sp>
        <p:nvSpPr>
          <p:cNvPr id="26629" name="Line 10">
            <a:extLst>
              <a:ext uri="{FF2B5EF4-FFF2-40B4-BE49-F238E27FC236}">
                <a16:creationId xmlns:a16="http://schemas.microsoft.com/office/drawing/2014/main" id="{9369632B-5881-411A-89CB-264F1905F5E1}"/>
              </a:ext>
            </a:extLst>
          </p:cNvPr>
          <p:cNvSpPr>
            <a:spLocks noChangeShapeType="1"/>
          </p:cNvSpPr>
          <p:nvPr/>
        </p:nvSpPr>
        <p:spPr bwMode="auto">
          <a:xfrm>
            <a:off x="2895600" y="3281363"/>
            <a:ext cx="457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cs typeface="Arial" panose="020B0604020202020204" pitchFamily="34" charset="0"/>
            </a:endParaRPr>
          </a:p>
        </p:txBody>
      </p:sp>
      <p:sp>
        <p:nvSpPr>
          <p:cNvPr id="26630" name="Line 11">
            <a:extLst>
              <a:ext uri="{FF2B5EF4-FFF2-40B4-BE49-F238E27FC236}">
                <a16:creationId xmlns:a16="http://schemas.microsoft.com/office/drawing/2014/main" id="{2E7D2B1F-DC4E-460D-8780-1D73DC13FA20}"/>
              </a:ext>
            </a:extLst>
          </p:cNvPr>
          <p:cNvSpPr>
            <a:spLocks noChangeShapeType="1"/>
          </p:cNvSpPr>
          <p:nvPr/>
        </p:nvSpPr>
        <p:spPr bwMode="auto">
          <a:xfrm flipH="1">
            <a:off x="3962400" y="3281363"/>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cs typeface="Arial" panose="020B0604020202020204" pitchFamily="34" charset="0"/>
            </a:endParaRPr>
          </a:p>
        </p:txBody>
      </p:sp>
      <p:sp>
        <p:nvSpPr>
          <p:cNvPr id="26631" name="Rectangle 12">
            <a:extLst>
              <a:ext uri="{FF2B5EF4-FFF2-40B4-BE49-F238E27FC236}">
                <a16:creationId xmlns:a16="http://schemas.microsoft.com/office/drawing/2014/main" id="{C8EC9E62-680A-4348-B5AC-8EE1632D5246}"/>
              </a:ext>
            </a:extLst>
          </p:cNvPr>
          <p:cNvSpPr>
            <a:spLocks noChangeArrowheads="1"/>
          </p:cNvSpPr>
          <p:nvPr/>
        </p:nvSpPr>
        <p:spPr bwMode="auto">
          <a:xfrm>
            <a:off x="1905000" y="4652963"/>
            <a:ext cx="1143000" cy="10668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a:solidFill>
                  <a:schemeClr val="hlink"/>
                </a:solidFill>
                <a:latin typeface="Times New Roman" panose="02020603050405020304" pitchFamily="18" charset="0"/>
              </a:rPr>
              <a:t>被测</a:t>
            </a:r>
          </a:p>
          <a:p>
            <a:pPr algn="ctr"/>
            <a:r>
              <a:rPr lang="zh-CN" altLang="en-US" sz="2400">
                <a:solidFill>
                  <a:schemeClr val="hlink"/>
                </a:solidFill>
                <a:latin typeface="Times New Roman" panose="02020603050405020304" pitchFamily="18" charset="0"/>
              </a:rPr>
              <a:t>对象</a:t>
            </a:r>
          </a:p>
        </p:txBody>
      </p:sp>
      <p:sp>
        <p:nvSpPr>
          <p:cNvPr id="26632" name="Rectangle 13">
            <a:extLst>
              <a:ext uri="{FF2B5EF4-FFF2-40B4-BE49-F238E27FC236}">
                <a16:creationId xmlns:a16="http://schemas.microsoft.com/office/drawing/2014/main" id="{BD3C9C23-FAFE-40AA-BE04-3997F4412EE6}"/>
              </a:ext>
            </a:extLst>
          </p:cNvPr>
          <p:cNvSpPr>
            <a:spLocks noChangeArrowheads="1"/>
          </p:cNvSpPr>
          <p:nvPr/>
        </p:nvSpPr>
        <p:spPr bwMode="auto">
          <a:xfrm>
            <a:off x="3048000" y="5033963"/>
            <a:ext cx="304800" cy="3048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400">
                <a:solidFill>
                  <a:srgbClr val="FF0000"/>
                </a:solidFill>
                <a:latin typeface="Times New Roman" panose="02020603050405020304" pitchFamily="18" charset="0"/>
              </a:rPr>
              <a:t>M</a:t>
            </a:r>
          </a:p>
        </p:txBody>
      </p:sp>
      <p:sp>
        <p:nvSpPr>
          <p:cNvPr id="26633" name="Rectangle 14">
            <a:extLst>
              <a:ext uri="{FF2B5EF4-FFF2-40B4-BE49-F238E27FC236}">
                <a16:creationId xmlns:a16="http://schemas.microsoft.com/office/drawing/2014/main" id="{F7630CC9-461D-4600-A4E4-3D932B179D76}"/>
              </a:ext>
            </a:extLst>
          </p:cNvPr>
          <p:cNvSpPr>
            <a:spLocks noChangeArrowheads="1"/>
          </p:cNvSpPr>
          <p:nvPr/>
        </p:nvSpPr>
        <p:spPr bwMode="auto">
          <a:xfrm>
            <a:off x="4191000" y="4881563"/>
            <a:ext cx="6858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400" i="1">
                <a:solidFill>
                  <a:srgbClr val="0000CC"/>
                </a:solidFill>
                <a:latin typeface="Times New Roman" panose="02020603050405020304" pitchFamily="18" charset="0"/>
              </a:rPr>
              <a:t>Ti</a:t>
            </a:r>
          </a:p>
        </p:txBody>
      </p:sp>
      <p:sp>
        <p:nvSpPr>
          <p:cNvPr id="26634" name="Line 15">
            <a:extLst>
              <a:ext uri="{FF2B5EF4-FFF2-40B4-BE49-F238E27FC236}">
                <a16:creationId xmlns:a16="http://schemas.microsoft.com/office/drawing/2014/main" id="{2E4B6D0D-6D1D-4702-9B3E-9D7BDA6C4A3C}"/>
              </a:ext>
            </a:extLst>
          </p:cNvPr>
          <p:cNvSpPr>
            <a:spLocks noChangeShapeType="1"/>
          </p:cNvSpPr>
          <p:nvPr/>
        </p:nvSpPr>
        <p:spPr bwMode="auto">
          <a:xfrm flipH="1">
            <a:off x="3352800" y="5186363"/>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cs typeface="Arial" panose="020B0604020202020204" pitchFamily="34" charset="0"/>
            </a:endParaRPr>
          </a:p>
        </p:txBody>
      </p:sp>
      <p:sp>
        <p:nvSpPr>
          <p:cNvPr id="26635" name="Line 16">
            <a:extLst>
              <a:ext uri="{FF2B5EF4-FFF2-40B4-BE49-F238E27FC236}">
                <a16:creationId xmlns:a16="http://schemas.microsoft.com/office/drawing/2014/main" id="{E1D88785-1E7C-496E-A797-0CAFFE0483E7}"/>
              </a:ext>
            </a:extLst>
          </p:cNvPr>
          <p:cNvSpPr>
            <a:spLocks noChangeShapeType="1"/>
          </p:cNvSpPr>
          <p:nvPr/>
        </p:nvSpPr>
        <p:spPr bwMode="auto">
          <a:xfrm>
            <a:off x="5029200" y="3205163"/>
            <a:ext cx="6096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cs typeface="Arial" panose="020B0604020202020204" pitchFamily="34" charset="0"/>
            </a:endParaRPr>
          </a:p>
        </p:txBody>
      </p:sp>
      <p:sp>
        <p:nvSpPr>
          <p:cNvPr id="26636" name="Rectangle 17">
            <a:extLst>
              <a:ext uri="{FF2B5EF4-FFF2-40B4-BE49-F238E27FC236}">
                <a16:creationId xmlns:a16="http://schemas.microsoft.com/office/drawing/2014/main" id="{E19D45F4-D837-4CE1-B1F7-FADCA7D60A6E}"/>
              </a:ext>
            </a:extLst>
          </p:cNvPr>
          <p:cNvSpPr>
            <a:spLocks noChangeArrowheads="1"/>
          </p:cNvSpPr>
          <p:nvPr/>
        </p:nvSpPr>
        <p:spPr bwMode="auto">
          <a:xfrm>
            <a:off x="5867400" y="3586163"/>
            <a:ext cx="2001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Clr>
                <a:schemeClr val="hlink"/>
              </a:buClr>
              <a:buFont typeface="Wingdings" panose="05000000000000000000" pitchFamily="2" charset="2"/>
              <a:buChar char="u"/>
            </a:pPr>
            <a:r>
              <a:rPr lang="zh-CN" altLang="en-US" sz="2400">
                <a:sym typeface="Symbol" panose="05050102010706020507" pitchFamily="18" charset="2"/>
              </a:rPr>
              <a:t></a:t>
            </a:r>
            <a:r>
              <a:rPr lang="en-US" altLang="zh-CN" sz="2400" i="1">
                <a:sym typeface="Symbol" panose="05050102010706020507" pitchFamily="18" charset="2"/>
              </a:rPr>
              <a:t>T</a:t>
            </a:r>
            <a:r>
              <a:rPr lang="en-US" altLang="zh-CN" sz="2400" i="1">
                <a:latin typeface="Times New Roman" panose="02020603050405020304" pitchFamily="18" charset="0"/>
                <a:sym typeface="Symbol" panose="05050102010706020507" pitchFamily="18" charset="2"/>
              </a:rPr>
              <a:t>i      </a:t>
            </a:r>
            <a:r>
              <a:rPr lang="zh-CN" altLang="en-US" sz="2400">
                <a:latin typeface="Times New Roman" panose="02020603050405020304" pitchFamily="18" charset="0"/>
                <a:sym typeface="Symbol" panose="05050102010706020507" pitchFamily="18" charset="2"/>
              </a:rPr>
              <a:t>温标</a:t>
            </a:r>
            <a:endParaRPr lang="zh-CN" altLang="en-US" sz="2400" i="1">
              <a:latin typeface="Times New Roman" panose="02020603050405020304" pitchFamily="18" charset="0"/>
            </a:endParaRPr>
          </a:p>
        </p:txBody>
      </p:sp>
      <p:sp>
        <p:nvSpPr>
          <p:cNvPr id="26637" name="Rectangle 18">
            <a:extLst>
              <a:ext uri="{FF2B5EF4-FFF2-40B4-BE49-F238E27FC236}">
                <a16:creationId xmlns:a16="http://schemas.microsoft.com/office/drawing/2014/main" id="{565743E3-22AC-4649-93AE-7C93A25EA6FB}"/>
              </a:ext>
            </a:extLst>
          </p:cNvPr>
          <p:cNvSpPr>
            <a:spLocks noChangeArrowheads="1"/>
          </p:cNvSpPr>
          <p:nvPr/>
        </p:nvSpPr>
        <p:spPr bwMode="auto">
          <a:xfrm>
            <a:off x="5880100" y="4119563"/>
            <a:ext cx="31115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Clr>
                <a:schemeClr val="hlink"/>
              </a:buClr>
              <a:buFont typeface="Wingdings" panose="05000000000000000000" pitchFamily="2" charset="2"/>
              <a:buChar char="u"/>
            </a:pPr>
            <a:r>
              <a:rPr lang="zh-CN" altLang="en-US" sz="2400">
                <a:sym typeface="Symbol" panose="05050102010706020507" pitchFamily="18" charset="2"/>
              </a:rPr>
              <a:t>温度计的某物理量</a:t>
            </a:r>
          </a:p>
          <a:p>
            <a:r>
              <a:rPr lang="zh-CN" altLang="en-US" sz="2400">
                <a:sym typeface="Symbol" panose="05050102010706020507" pitchFamily="18" charset="2"/>
              </a:rPr>
              <a:t>变化量与温标的比较</a:t>
            </a:r>
            <a:endParaRPr lang="zh-CN" altLang="en-US" sz="2400" i="1">
              <a:latin typeface="Times New Roman" panose="02020603050405020304" pitchFamily="18" charset="0"/>
            </a:endParaRPr>
          </a:p>
        </p:txBody>
      </p:sp>
      <p:sp>
        <p:nvSpPr>
          <p:cNvPr id="26638" name="Rectangle 19">
            <a:extLst>
              <a:ext uri="{FF2B5EF4-FFF2-40B4-BE49-F238E27FC236}">
                <a16:creationId xmlns:a16="http://schemas.microsoft.com/office/drawing/2014/main" id="{07C6EAB8-9C27-4CEF-965C-2D1770B1527F}"/>
              </a:ext>
            </a:extLst>
          </p:cNvPr>
          <p:cNvSpPr>
            <a:spLocks noChangeArrowheads="1"/>
          </p:cNvSpPr>
          <p:nvPr/>
        </p:nvSpPr>
        <p:spPr bwMode="auto">
          <a:xfrm>
            <a:off x="5905500" y="5033963"/>
            <a:ext cx="2552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Clr>
                <a:schemeClr val="hlink"/>
              </a:buClr>
              <a:buFont typeface="Wingdings" panose="05000000000000000000" pitchFamily="2" charset="2"/>
              <a:buChar char="u"/>
            </a:pPr>
            <a:r>
              <a:rPr lang="zh-CN" altLang="en-US" sz="2400">
                <a:latin typeface="Times New Roman" panose="02020603050405020304" pitchFamily="18" charset="0"/>
                <a:sym typeface="Symbol" panose="05050102010706020507" pitchFamily="18" charset="2"/>
              </a:rPr>
              <a:t></a:t>
            </a:r>
            <a:r>
              <a:rPr lang="zh-CN" altLang="en-US" sz="2400">
                <a:sym typeface="Symbol" panose="05050102010706020507" pitchFamily="18" charset="2"/>
              </a:rPr>
              <a:t>＝</a:t>
            </a:r>
            <a:r>
              <a:rPr lang="en-US" altLang="zh-CN" sz="2400" i="1">
                <a:latin typeface="Times New Roman" panose="02020603050405020304" pitchFamily="18" charset="0"/>
                <a:sym typeface="Symbol" panose="05050102010706020507" pitchFamily="18" charset="2"/>
              </a:rPr>
              <a:t>f </a:t>
            </a:r>
            <a:r>
              <a:rPr lang="en-US" altLang="zh-CN" sz="2400">
                <a:sym typeface="Symbol" panose="05050102010706020507" pitchFamily="18" charset="2"/>
              </a:rPr>
              <a:t>(T)     </a:t>
            </a:r>
            <a:r>
              <a:rPr lang="zh-CN" altLang="en-US" sz="2400">
                <a:sym typeface="Symbol" panose="05050102010706020507" pitchFamily="18" charset="2"/>
              </a:rPr>
              <a:t>标定</a:t>
            </a:r>
          </a:p>
        </p:txBody>
      </p:sp>
      <p:sp>
        <p:nvSpPr>
          <p:cNvPr id="26639" name="Line 21">
            <a:extLst>
              <a:ext uri="{FF2B5EF4-FFF2-40B4-BE49-F238E27FC236}">
                <a16:creationId xmlns:a16="http://schemas.microsoft.com/office/drawing/2014/main" id="{9E46D5C4-5934-4549-8FD1-66B6C999BAB2}"/>
              </a:ext>
            </a:extLst>
          </p:cNvPr>
          <p:cNvSpPr>
            <a:spLocks noChangeShapeType="1"/>
          </p:cNvSpPr>
          <p:nvPr/>
        </p:nvSpPr>
        <p:spPr bwMode="auto">
          <a:xfrm>
            <a:off x="5638800" y="3662363"/>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cs typeface="Arial" panose="020B0604020202020204" pitchFamily="34" charset="0"/>
            </a:endParaRPr>
          </a:p>
        </p:txBody>
      </p:sp>
      <p:sp>
        <p:nvSpPr>
          <p:cNvPr id="26640" name="Line 22">
            <a:extLst>
              <a:ext uri="{FF2B5EF4-FFF2-40B4-BE49-F238E27FC236}">
                <a16:creationId xmlns:a16="http://schemas.microsoft.com/office/drawing/2014/main" id="{FA8D4DDD-68DD-48A8-AA2E-BE6A4E4DD233}"/>
              </a:ext>
            </a:extLst>
          </p:cNvPr>
          <p:cNvSpPr>
            <a:spLocks noChangeShapeType="1"/>
          </p:cNvSpPr>
          <p:nvPr/>
        </p:nvSpPr>
        <p:spPr bwMode="auto">
          <a:xfrm>
            <a:off x="5638800" y="5186363"/>
            <a:ext cx="228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cs typeface="Arial" panose="020B0604020202020204" pitchFamily="34" charset="0"/>
            </a:endParaRPr>
          </a:p>
        </p:txBody>
      </p:sp>
      <p:sp>
        <p:nvSpPr>
          <p:cNvPr id="26641" name="Line 23">
            <a:extLst>
              <a:ext uri="{FF2B5EF4-FFF2-40B4-BE49-F238E27FC236}">
                <a16:creationId xmlns:a16="http://schemas.microsoft.com/office/drawing/2014/main" id="{4F05709B-9B87-4817-B452-9922887DAF4C}"/>
              </a:ext>
            </a:extLst>
          </p:cNvPr>
          <p:cNvSpPr>
            <a:spLocks noChangeShapeType="1"/>
          </p:cNvSpPr>
          <p:nvPr/>
        </p:nvSpPr>
        <p:spPr bwMode="auto">
          <a:xfrm flipV="1">
            <a:off x="5638800" y="3433763"/>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cs typeface="Arial" panose="020B0604020202020204" pitchFamily="34" charset="0"/>
            </a:endParaRPr>
          </a:p>
        </p:txBody>
      </p:sp>
    </p:spTree>
  </p:cSld>
  <p:clrMapOvr>
    <a:masterClrMapping/>
  </p:clrMapOvr>
</p:sld>
</file>

<file path=ppt/theme/theme1.xml><?xml version="1.0" encoding="utf-8"?>
<a:theme xmlns:a="http://schemas.openxmlformats.org/drawingml/2006/main" name="n_c040TGp_natural_diagram">
  <a:themeElements>
    <a:clrScheme name="">
      <a:dk1>
        <a:srgbClr val="000000"/>
      </a:dk1>
      <a:lt1>
        <a:srgbClr val="FFFFFF"/>
      </a:lt1>
      <a:dk2>
        <a:srgbClr val="000000"/>
      </a:dk2>
      <a:lt2>
        <a:srgbClr val="DDDDDD"/>
      </a:lt2>
      <a:accent1>
        <a:srgbClr val="DDF1AB"/>
      </a:accent1>
      <a:accent2>
        <a:srgbClr val="69C012"/>
      </a:accent2>
      <a:accent3>
        <a:srgbClr val="FFFFFF"/>
      </a:accent3>
      <a:accent4>
        <a:srgbClr val="000000"/>
      </a:accent4>
      <a:accent5>
        <a:srgbClr val="EBF7D2"/>
      </a:accent5>
      <a:accent6>
        <a:srgbClr val="5EAC0F"/>
      </a:accent6>
      <a:hlink>
        <a:srgbClr val="008000"/>
      </a:hlink>
      <a:folHlink>
        <a:srgbClr val="969696"/>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_c040TGp_natural_diagram 1">
        <a:dk1>
          <a:srgbClr val="000000"/>
        </a:dk1>
        <a:lt1>
          <a:srgbClr val="FFFFFF"/>
        </a:lt1>
        <a:dk2>
          <a:srgbClr val="000000"/>
        </a:dk2>
        <a:lt2>
          <a:srgbClr val="808080"/>
        </a:lt2>
        <a:accent1>
          <a:srgbClr val="F3E473"/>
        </a:accent1>
        <a:accent2>
          <a:srgbClr val="2FC1BE"/>
        </a:accent2>
        <a:accent3>
          <a:srgbClr val="FFFFFF"/>
        </a:accent3>
        <a:accent4>
          <a:srgbClr val="000000"/>
        </a:accent4>
        <a:accent5>
          <a:srgbClr val="F8EFBC"/>
        </a:accent5>
        <a:accent6>
          <a:srgbClr val="2AAFAC"/>
        </a:accent6>
        <a:hlink>
          <a:srgbClr val="98D45C"/>
        </a:hlink>
        <a:folHlink>
          <a:srgbClr val="B2B2B2"/>
        </a:folHlink>
      </a:clrScheme>
      <a:clrMap bg1="lt1" tx1="dk1" bg2="lt2" tx2="dk2" accent1="accent1" accent2="accent2" accent3="accent3" accent4="accent4" accent5="accent5" accent6="accent6" hlink="hlink" folHlink="folHlink"/>
    </a:extraClrScheme>
    <a:extraClrScheme>
      <a:clrScheme name="n_c040TGp_natural_diagram 2">
        <a:dk1>
          <a:srgbClr val="000000"/>
        </a:dk1>
        <a:lt1>
          <a:srgbClr val="FFFFFF"/>
        </a:lt1>
        <a:dk2>
          <a:srgbClr val="000000"/>
        </a:dk2>
        <a:lt2>
          <a:srgbClr val="DDDDDD"/>
        </a:lt2>
        <a:accent1>
          <a:srgbClr val="B4E064"/>
        </a:accent1>
        <a:accent2>
          <a:srgbClr val="0079CC"/>
        </a:accent2>
        <a:accent3>
          <a:srgbClr val="FFFFFF"/>
        </a:accent3>
        <a:accent4>
          <a:srgbClr val="000000"/>
        </a:accent4>
        <a:accent5>
          <a:srgbClr val="D6EDB8"/>
        </a:accent5>
        <a:accent6>
          <a:srgbClr val="006DB9"/>
        </a:accent6>
        <a:hlink>
          <a:srgbClr val="00CC99"/>
        </a:hlink>
        <a:folHlink>
          <a:srgbClr val="808080"/>
        </a:folHlink>
      </a:clrScheme>
      <a:clrMap bg1="lt1" tx1="dk1" bg2="lt2" tx2="dk2" accent1="accent1" accent2="accent2" accent3="accent3" accent4="accent4" accent5="accent5" accent6="accent6" hlink="hlink" folHlink="folHlink"/>
    </a:extraClrScheme>
    <a:extraClrScheme>
      <a:clrScheme name="n_c040TGp_natural_diagram 3">
        <a:dk1>
          <a:srgbClr val="000000"/>
        </a:dk1>
        <a:lt1>
          <a:srgbClr val="FFFFFF"/>
        </a:lt1>
        <a:dk2>
          <a:srgbClr val="000000"/>
        </a:dk2>
        <a:lt2>
          <a:srgbClr val="DDDDDD"/>
        </a:lt2>
        <a:accent1>
          <a:srgbClr val="DDF1AB"/>
        </a:accent1>
        <a:accent2>
          <a:srgbClr val="69C012"/>
        </a:accent2>
        <a:accent3>
          <a:srgbClr val="FFFFFF"/>
        </a:accent3>
        <a:accent4>
          <a:srgbClr val="000000"/>
        </a:accent4>
        <a:accent5>
          <a:srgbClr val="EBF7D2"/>
        </a:accent5>
        <a:accent6>
          <a:srgbClr val="5EAE0F"/>
        </a:accent6>
        <a:hlink>
          <a:srgbClr val="008000"/>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_c040TGp_natural_diagram">
  <a:themeElements>
    <a:clrScheme name="">
      <a:dk1>
        <a:srgbClr val="000000"/>
      </a:dk1>
      <a:lt1>
        <a:srgbClr val="FFFFFF"/>
      </a:lt1>
      <a:dk2>
        <a:srgbClr val="000000"/>
      </a:dk2>
      <a:lt2>
        <a:srgbClr val="DDDDDD"/>
      </a:lt2>
      <a:accent1>
        <a:srgbClr val="DDF1AB"/>
      </a:accent1>
      <a:accent2>
        <a:srgbClr val="69C012"/>
      </a:accent2>
      <a:accent3>
        <a:srgbClr val="FFFFFF"/>
      </a:accent3>
      <a:accent4>
        <a:srgbClr val="000000"/>
      </a:accent4>
      <a:accent5>
        <a:srgbClr val="EBF7D2"/>
      </a:accent5>
      <a:accent6>
        <a:srgbClr val="5EAC0F"/>
      </a:accent6>
      <a:hlink>
        <a:srgbClr val="008000"/>
      </a:hlink>
      <a:folHlink>
        <a:srgbClr val="969696"/>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_c040TGp_natural_diagram 1">
        <a:dk1>
          <a:srgbClr val="000000"/>
        </a:dk1>
        <a:lt1>
          <a:srgbClr val="FFFFFF"/>
        </a:lt1>
        <a:dk2>
          <a:srgbClr val="000000"/>
        </a:dk2>
        <a:lt2>
          <a:srgbClr val="808080"/>
        </a:lt2>
        <a:accent1>
          <a:srgbClr val="F3E473"/>
        </a:accent1>
        <a:accent2>
          <a:srgbClr val="2FC1BE"/>
        </a:accent2>
        <a:accent3>
          <a:srgbClr val="FFFFFF"/>
        </a:accent3>
        <a:accent4>
          <a:srgbClr val="000000"/>
        </a:accent4>
        <a:accent5>
          <a:srgbClr val="F8EFBC"/>
        </a:accent5>
        <a:accent6>
          <a:srgbClr val="2AAFAC"/>
        </a:accent6>
        <a:hlink>
          <a:srgbClr val="98D45C"/>
        </a:hlink>
        <a:folHlink>
          <a:srgbClr val="B2B2B2"/>
        </a:folHlink>
      </a:clrScheme>
      <a:clrMap bg1="lt1" tx1="dk1" bg2="lt2" tx2="dk2" accent1="accent1" accent2="accent2" accent3="accent3" accent4="accent4" accent5="accent5" accent6="accent6" hlink="hlink" folHlink="folHlink"/>
    </a:extraClrScheme>
    <a:extraClrScheme>
      <a:clrScheme name="1_n_c040TGp_natural_diagram 2">
        <a:dk1>
          <a:srgbClr val="000000"/>
        </a:dk1>
        <a:lt1>
          <a:srgbClr val="FFFFFF"/>
        </a:lt1>
        <a:dk2>
          <a:srgbClr val="000000"/>
        </a:dk2>
        <a:lt2>
          <a:srgbClr val="DDDDDD"/>
        </a:lt2>
        <a:accent1>
          <a:srgbClr val="B4E064"/>
        </a:accent1>
        <a:accent2>
          <a:srgbClr val="0079CC"/>
        </a:accent2>
        <a:accent3>
          <a:srgbClr val="FFFFFF"/>
        </a:accent3>
        <a:accent4>
          <a:srgbClr val="000000"/>
        </a:accent4>
        <a:accent5>
          <a:srgbClr val="D6EDB8"/>
        </a:accent5>
        <a:accent6>
          <a:srgbClr val="006DB9"/>
        </a:accent6>
        <a:hlink>
          <a:srgbClr val="00CC99"/>
        </a:hlink>
        <a:folHlink>
          <a:srgbClr val="808080"/>
        </a:folHlink>
      </a:clrScheme>
      <a:clrMap bg1="lt1" tx1="dk1" bg2="lt2" tx2="dk2" accent1="accent1" accent2="accent2" accent3="accent3" accent4="accent4" accent5="accent5" accent6="accent6" hlink="hlink" folHlink="folHlink"/>
    </a:extraClrScheme>
    <a:extraClrScheme>
      <a:clrScheme name="1_n_c040TGp_natural_diagram 3">
        <a:dk1>
          <a:srgbClr val="000000"/>
        </a:dk1>
        <a:lt1>
          <a:srgbClr val="FFFFFF"/>
        </a:lt1>
        <a:dk2>
          <a:srgbClr val="000000"/>
        </a:dk2>
        <a:lt2>
          <a:srgbClr val="DDDDDD"/>
        </a:lt2>
        <a:accent1>
          <a:srgbClr val="DDF1AB"/>
        </a:accent1>
        <a:accent2>
          <a:srgbClr val="69C012"/>
        </a:accent2>
        <a:accent3>
          <a:srgbClr val="FFFFFF"/>
        </a:accent3>
        <a:accent4>
          <a:srgbClr val="000000"/>
        </a:accent4>
        <a:accent5>
          <a:srgbClr val="EBF7D2"/>
        </a:accent5>
        <a:accent6>
          <a:srgbClr val="5EAE0F"/>
        </a:accent6>
        <a:hlink>
          <a:srgbClr val="008000"/>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5419</TotalTime>
  <Pages>0</Pages>
  <Words>5169</Words>
  <Characters>0</Characters>
  <Application>Microsoft Office PowerPoint</Application>
  <DocSecurity>0</DocSecurity>
  <PresentationFormat>全屏显示(4:3)</PresentationFormat>
  <Lines>0</Lines>
  <Paragraphs>538</Paragraphs>
  <Slides>69</Slides>
  <Notes>0</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4</vt:i4>
      </vt:variant>
      <vt:variant>
        <vt:lpstr>幻灯片标题</vt:lpstr>
      </vt:variant>
      <vt:variant>
        <vt:i4>69</vt:i4>
      </vt:variant>
    </vt:vector>
  </HeadingPairs>
  <TitlesOfParts>
    <vt:vector size="87" baseType="lpstr">
      <vt:lpstr>仿宋_GB2312</vt:lpstr>
      <vt:lpstr>黑体</vt:lpstr>
      <vt:lpstr>华文琥珀</vt:lpstr>
      <vt:lpstr>楷体_GB2312</vt:lpstr>
      <vt:lpstr>宋体</vt:lpstr>
      <vt:lpstr>微软雅黑</vt:lpstr>
      <vt:lpstr>Arial</vt:lpstr>
      <vt:lpstr>Calibri</vt:lpstr>
      <vt:lpstr>Symbol</vt:lpstr>
      <vt:lpstr>Times New Roman</vt:lpstr>
      <vt:lpstr>Verdana</vt:lpstr>
      <vt:lpstr>Wingdings</vt:lpstr>
      <vt:lpstr>n_c040TGp_natural_diagram</vt:lpstr>
      <vt:lpstr>1_n_c040TGp_natural_diagram</vt:lpstr>
      <vt:lpstr>Equation.KSEE3</vt:lpstr>
      <vt:lpstr>Equation.3</vt:lpstr>
      <vt:lpstr>Document</vt:lpstr>
      <vt:lpstr>Microsoft Visio 2003-2010 Drawing</vt:lpstr>
      <vt:lpstr>传感技术</vt:lpstr>
      <vt:lpstr>PowerPoint 演示文稿</vt:lpstr>
      <vt:lpstr>0、测温原理</vt:lpstr>
      <vt:lpstr>0、测温原理</vt:lpstr>
      <vt:lpstr>0、测温原理</vt:lpstr>
      <vt:lpstr>0、测温原理</vt:lpstr>
      <vt:lpstr>0、测温原理</vt:lpstr>
      <vt:lpstr>8.1  热电偶传感器——标准化</vt:lpstr>
      <vt:lpstr>0、测温原理——接触式测温</vt:lpstr>
      <vt:lpstr>0、测温原理——接触式测温</vt:lpstr>
      <vt:lpstr>0、测温原理——接触式测温</vt:lpstr>
      <vt:lpstr>8.1  热电偶传感器——基本原理</vt:lpstr>
      <vt:lpstr>8.1  热电偶传感器——基本原理</vt:lpstr>
      <vt:lpstr>8.1  热电偶传感器——基本原理</vt:lpstr>
      <vt:lpstr>8.1  热电偶传感器——基本原理</vt:lpstr>
      <vt:lpstr>8.1  热电偶传感器——基本原理</vt:lpstr>
      <vt:lpstr>8.1  热电偶传感器——基本原理</vt:lpstr>
      <vt:lpstr>8.1  热电偶传感器——基本原理</vt:lpstr>
      <vt:lpstr>8.1  热电偶传感器——基本原理</vt:lpstr>
      <vt:lpstr>8.1  热电偶传感器——基本原理</vt:lpstr>
      <vt:lpstr>8.1  热电偶传感器——基本原理</vt:lpstr>
      <vt:lpstr>8.1  热电偶传感器——基本原理</vt:lpstr>
      <vt:lpstr>K热电偶的分度表 </vt:lpstr>
      <vt:lpstr>PowerPoint 演示文稿</vt:lpstr>
      <vt:lpstr>8.1  热电偶传感器——基本原理</vt:lpstr>
      <vt:lpstr>8.1  热电偶传感器——基本原理</vt:lpstr>
      <vt:lpstr>8.1  热电偶传感器——基本原理</vt:lpstr>
      <vt:lpstr>8.1  热电偶传感器——标准化</vt:lpstr>
      <vt:lpstr>8.1  热电偶传感器——标准化</vt:lpstr>
      <vt:lpstr>8.1  热电偶传感器——标准化</vt:lpstr>
      <vt:lpstr>8.1  热电偶传感器——标准化</vt:lpstr>
      <vt:lpstr>8.1  热电偶传感器——标准化</vt:lpstr>
      <vt:lpstr>8.1  热电偶传感器——冷端补偿</vt:lpstr>
      <vt:lpstr>8.1  热电偶传感器——冷端补偿</vt:lpstr>
      <vt:lpstr>8.1  热电偶传感器——冷端补偿</vt:lpstr>
      <vt:lpstr>8.1  热电偶传感器——冷端补偿</vt:lpstr>
      <vt:lpstr>8.1  热电偶传感器——冷端补偿</vt:lpstr>
      <vt:lpstr>8.1  热电偶传感器——冷端补偿</vt:lpstr>
      <vt:lpstr>8.1  热电偶传感器——冷端补偿</vt:lpstr>
      <vt:lpstr>8.3  热电偶传感器——结构形式</vt:lpstr>
      <vt:lpstr>普通装配型热电偶的外形</vt:lpstr>
      <vt:lpstr>例：电子体温计</vt:lpstr>
      <vt:lpstr>PowerPoint 演示文稿</vt:lpstr>
      <vt:lpstr>PowerPoint 演示文稿</vt:lpstr>
      <vt:lpstr>PowerPoint 演示文稿</vt:lpstr>
      <vt:lpstr>8.2  热电阻传感器——基本原理</vt:lpstr>
      <vt:lpstr>8.2  热电阻传感器——基本原理</vt:lpstr>
      <vt:lpstr>8.2  热电阻传感器——标准化</vt:lpstr>
      <vt:lpstr>PowerPoint 演示文稿</vt:lpstr>
      <vt:lpstr>PowerPoint 演示文稿</vt:lpstr>
      <vt:lpstr>8.2  热电阻传感器——标准化</vt:lpstr>
      <vt:lpstr>8.2  热电阻传感器——标准化</vt:lpstr>
      <vt:lpstr>8.2  热电阻传感器——测温电路</vt:lpstr>
      <vt:lpstr>PowerPoint 演示文稿</vt:lpstr>
      <vt:lpstr>PowerPoint 演示文稿</vt:lpstr>
      <vt:lpstr>PowerPoint 演示文稿</vt:lpstr>
      <vt:lpstr>8.2  热电阻传感器——测温电路</vt:lpstr>
      <vt:lpstr>8.2  热电阻传感器——测温电路</vt:lpstr>
      <vt:lpstr>8.2  热电阻传感器——测温电路</vt:lpstr>
      <vt:lpstr>8.2  热电阻传感器——测温电路</vt:lpstr>
      <vt:lpstr>8.2  热电阻传感器——测温电路</vt:lpstr>
      <vt:lpstr>8.2  热电阻传感器——测温电路</vt:lpstr>
      <vt:lpstr>* 热电偶和热电阻的安装方式</vt:lpstr>
      <vt:lpstr>* 热电偶和热电阻的安装方式</vt:lpstr>
      <vt:lpstr>∆ 热电偶和热电阻的比较</vt:lpstr>
      <vt:lpstr>8.3  热敏电阻温度计——简介</vt:lpstr>
      <vt:lpstr>8.3  热敏电阻温度计——简介</vt:lpstr>
      <vt:lpstr>本章小结</vt:lpstr>
      <vt:lpstr>PowerPoint 演示文稿</vt:lpstr>
    </vt:vector>
  </TitlesOfParts>
  <Manager/>
  <Company>GuildDesign Inc.</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
  <dc:creator>ThemeGallery.com</dc:creator>
  <cp:keywords/>
  <dc:description/>
  <cp:lastModifiedBy>Hong Zhang</cp:lastModifiedBy>
  <cp:revision>333</cp:revision>
  <dcterms:created xsi:type="dcterms:W3CDTF">2005-02-16T03:43:01Z</dcterms:created>
  <dcterms:modified xsi:type="dcterms:W3CDTF">2024-10-21T03:20:32Z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2052-11.1.0.8391</vt:lpwstr>
  </property>
</Properties>
</file>